
<file path=[Content_Types].xml><?xml version="1.0" encoding="utf-8"?>
<Types xmlns="http://schemas.openxmlformats.org/package/2006/content-types">
  <Default Extension="png" ContentType="image/png"/>
  <Default Extension="vsd" ContentType="application/vnd.visio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1" r:id="rId2"/>
    <p:sldId id="437" r:id="rId3"/>
    <p:sldId id="438" r:id="rId4"/>
    <p:sldId id="378" r:id="rId5"/>
    <p:sldId id="390" r:id="rId6"/>
    <p:sldId id="391" r:id="rId7"/>
    <p:sldId id="392" r:id="rId8"/>
    <p:sldId id="393" r:id="rId9"/>
    <p:sldId id="386" r:id="rId10"/>
    <p:sldId id="394" r:id="rId11"/>
    <p:sldId id="395" r:id="rId12"/>
    <p:sldId id="396" r:id="rId13"/>
    <p:sldId id="388" r:id="rId14"/>
    <p:sldId id="398" r:id="rId15"/>
    <p:sldId id="389" r:id="rId16"/>
    <p:sldId id="387" r:id="rId17"/>
    <p:sldId id="397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321" r:id="rId26"/>
    <p:sldId id="408" r:id="rId27"/>
    <p:sldId id="409" r:id="rId28"/>
    <p:sldId id="407" r:id="rId29"/>
    <p:sldId id="411" r:id="rId30"/>
    <p:sldId id="412" r:id="rId31"/>
    <p:sldId id="399" r:id="rId32"/>
    <p:sldId id="413" r:id="rId33"/>
    <p:sldId id="414" r:id="rId34"/>
    <p:sldId id="416" r:id="rId35"/>
    <p:sldId id="278" r:id="rId36"/>
    <p:sldId id="299" r:id="rId37"/>
    <p:sldId id="294" r:id="rId38"/>
    <p:sldId id="283" r:id="rId39"/>
    <p:sldId id="282" r:id="rId40"/>
    <p:sldId id="366" r:id="rId41"/>
    <p:sldId id="439" r:id="rId42"/>
    <p:sldId id="308" r:id="rId43"/>
    <p:sldId id="310" r:id="rId44"/>
    <p:sldId id="425" r:id="rId45"/>
    <p:sldId id="428" r:id="rId46"/>
    <p:sldId id="429" r:id="rId47"/>
    <p:sldId id="421" r:id="rId48"/>
    <p:sldId id="422" r:id="rId49"/>
    <p:sldId id="423" r:id="rId50"/>
    <p:sldId id="419" r:id="rId51"/>
    <p:sldId id="371" r:id="rId52"/>
    <p:sldId id="368" r:id="rId53"/>
    <p:sldId id="430" r:id="rId54"/>
    <p:sldId id="431" r:id="rId55"/>
    <p:sldId id="432" r:id="rId56"/>
    <p:sldId id="433" r:id="rId57"/>
    <p:sldId id="434" r:id="rId58"/>
    <p:sldId id="313" r:id="rId59"/>
  </p:sldIdLst>
  <p:sldSz cx="9144000" cy="6858000" type="screen4x3"/>
  <p:notesSz cx="7102475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237" autoAdjust="0"/>
  </p:normalViewPr>
  <p:slideViewPr>
    <p:cSldViewPr>
      <p:cViewPr varScale="1">
        <p:scale>
          <a:sx n="80" d="100"/>
          <a:sy n="80" d="100"/>
        </p:scale>
        <p:origin x="-12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7FB41D92-523D-458A-BE41-E7722E3E51AC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093" y="9721108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6DD16111-EEB8-4502-85A1-79CA73B87B2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1139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ABA78359-2E4D-4CCE-A513-F695B94E1BAE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3" y="9721108"/>
            <a:ext cx="3077739" cy="511731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AE2F1A56-C225-46AD-AD0D-2DAC9B58AAD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86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A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A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A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A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A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A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A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A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A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A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de-A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A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A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de-A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de-A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A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A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A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A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A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A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A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A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A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A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A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de-A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A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A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A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A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A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A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A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A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A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A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A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312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74700" indent="-296863" defTabSz="955675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92213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70050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147888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6050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622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5194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766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CD8A88D-0174-47AB-B828-A21F33636BC7}" type="slidenum">
              <a:rPr lang="de-DE" altLang="de-DE" sz="1000" smtClean="0">
                <a:latin typeface="Times New Roman" pitchFamily="18" charset="0"/>
              </a:rPr>
              <a:pPr/>
              <a:t>44</a:t>
            </a:fld>
            <a:endParaRPr lang="de-DE" altLang="de-DE" sz="10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74700" indent="-296863" defTabSz="955675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92213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70050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147888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6050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622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5194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766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A38D7DA-6642-483A-BB7A-F1B22ED609EA}" type="slidenum">
              <a:rPr lang="de-DE" altLang="de-DE" sz="1000" smtClean="0">
                <a:latin typeface="Times New Roman" pitchFamily="18" charset="0"/>
              </a:rPr>
              <a:pPr/>
              <a:t>45</a:t>
            </a:fld>
            <a:endParaRPr lang="de-DE" altLang="de-DE" sz="1000" smtClean="0">
              <a:latin typeface="Times New Roman" pitchFamily="18" charset="0"/>
            </a:endParaRPr>
          </a:p>
        </p:txBody>
      </p:sp>
      <p:sp>
        <p:nvSpPr>
          <p:cNvPr id="388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0" tIns="49510" rIns="99020" bIns="49510"/>
          <a:lstStyle/>
          <a:p>
            <a:endParaRPr lang="de-AT" alt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74700" indent="-296863" defTabSz="955675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92213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70050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147888" indent="-238125" defTabSz="955675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6050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622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5194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76688" indent="-238125" defTabSz="9556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ED01FA-E710-47BD-9071-24C3585417F9}" type="slidenum">
              <a:rPr lang="de-DE" altLang="de-DE" sz="1000" smtClean="0">
                <a:latin typeface="Times New Roman" pitchFamily="18" charset="0"/>
              </a:rPr>
              <a:pPr/>
              <a:t>46</a:t>
            </a:fld>
            <a:endParaRPr lang="de-DE" altLang="de-DE" sz="1000" smtClean="0">
              <a:latin typeface="Times New Roman" pitchFamily="18" charset="0"/>
            </a:endParaRPr>
          </a:p>
        </p:txBody>
      </p:sp>
      <p:sp>
        <p:nvSpPr>
          <p:cNvPr id="389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0" tIns="49510" rIns="99020" bIns="49510"/>
          <a:lstStyle/>
          <a:p>
            <a:endParaRPr lang="de-AT" alt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de-A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de-A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de-A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A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A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A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A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A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A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A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de-A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de-AT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de-A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A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A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A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C6E64-9831-459B-9EC8-B246EE209BE9}" type="slidenum">
              <a:rPr lang="de-A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A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391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329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987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57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784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276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39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2059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342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521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411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3E62-8C53-4B5E-B62E-9C48C69D9F1B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9C65-8E1A-42BE-875C-E954AA06AD0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90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oleObject" Target="../embeddings/Microsoft_Visio_2003-2010-Zeichnung1.vsd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1546794" y="1844824"/>
            <a:ext cx="7705726" cy="576064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DE" b="1" dirty="0" smtClean="0">
                <a:solidFill>
                  <a:schemeClr val="tx1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200" dirty="0" smtClean="0">
                <a:solidFill>
                  <a:schemeClr val="tx1"/>
                </a:solidFill>
              </a:rPr>
              <a:t>Herausforderungen und Lösungen! </a:t>
            </a:r>
            <a:endParaRPr lang="de-DE" sz="22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5197" y="3297666"/>
            <a:ext cx="1991059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587" y="3297666"/>
            <a:ext cx="2116157" cy="293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Tobi\Dropbox\Ökologie_u_Öknomoie_v_Wärmedämm-Maßnahmen_in_der_Sanierung\cover_entwurf\9909-2_Steiner_Einband_Dumm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69" y="3296112"/>
            <a:ext cx="2000427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Untertitel 2"/>
          <p:cNvSpPr txBox="1">
            <a:spLocks/>
          </p:cNvSpPr>
          <p:nvPr/>
        </p:nvSpPr>
        <p:spPr>
          <a:xfrm>
            <a:off x="4283968" y="980728"/>
            <a:ext cx="7705725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Tobias Steiner (IBO)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</a:t>
            </a:fld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97666"/>
            <a:ext cx="2206819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2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10</a:t>
            </a:fld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1773486" y="5085184"/>
            <a:ext cx="715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Fenster: Fenster ganzjährig geöffnet von 0,0002m²/m bis 0,2m²/m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3088"/>
            <a:ext cx="4819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75259"/>
            <a:ext cx="4829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11</a:t>
            </a:fld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1773486" y="5085184"/>
            <a:ext cx="7082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Abluftanlage: Abluftanlage mit 0,1- oder 0,8-fachem Luftwechsel</a:t>
            </a:r>
          </a:p>
          <a:p>
            <a:r>
              <a:rPr lang="de-AT" dirty="0"/>
              <a:t>durchgehend in Betrieb oder intelligent gesteuert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3088"/>
            <a:ext cx="4819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75259"/>
            <a:ext cx="4829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9338"/>
            <a:ext cx="4829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4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12</a:t>
            </a:fld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1773486" y="5085184"/>
            <a:ext cx="7364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Lüftungsanlage mit Wärmerückgewinnung: 80 % WRG mit 0,1- oder</a:t>
            </a:r>
          </a:p>
          <a:p>
            <a:r>
              <a:rPr lang="de-AT" dirty="0"/>
              <a:t>0,4-fachem Luftwechsel durchgehend in Betrieb oder intelligent gesteuert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3088"/>
            <a:ext cx="4819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75259"/>
            <a:ext cx="4829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9338"/>
            <a:ext cx="4829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84784"/>
            <a:ext cx="4857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13</a:t>
            </a:fld>
            <a:endParaRPr lang="de-AT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739395"/>
            <a:ext cx="8953562" cy="442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3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14</a:t>
            </a:fld>
            <a:endParaRPr lang="de-A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287" y="1757959"/>
            <a:ext cx="9010713" cy="42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15</a:t>
            </a:fld>
            <a:endParaRPr lang="de-A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150" y="1843683"/>
            <a:ext cx="8984350" cy="43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9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16</a:t>
            </a:fld>
            <a:endParaRPr lang="de-A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15" y="1802688"/>
            <a:ext cx="8987386" cy="382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6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17</a:t>
            </a:fld>
            <a:endParaRPr lang="de-AT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151" y="1916833"/>
            <a:ext cx="8967850" cy="381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18</a:t>
            </a:fld>
            <a:endParaRPr lang="de-A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325" y="2028825"/>
            <a:ext cx="8829675" cy="40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2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19</a:t>
            </a:fld>
            <a:endParaRPr lang="de-A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916832"/>
            <a:ext cx="883003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Keller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</a:t>
            </a:fld>
            <a:endParaRPr lang="de-AT" dirty="0"/>
          </a:p>
        </p:txBody>
      </p:sp>
      <p:sp>
        <p:nvSpPr>
          <p:cNvPr id="7" name="Rechteck 6"/>
          <p:cNvSpPr/>
          <p:nvPr/>
        </p:nvSpPr>
        <p:spPr>
          <a:xfrm>
            <a:off x="1762820" y="6144973"/>
            <a:ext cx="202715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Keller, Pech,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Kolbitsch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302404"/>
            <a:ext cx="8352928" cy="32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20</a:t>
            </a:fld>
            <a:endParaRPr lang="de-A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" y="1885900"/>
            <a:ext cx="9142934" cy="4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21</a:t>
            </a:fld>
            <a:endParaRPr lang="de-A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151" y="1990524"/>
            <a:ext cx="8967850" cy="431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22</a:t>
            </a:fld>
            <a:endParaRPr lang="de-A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33389"/>
            <a:ext cx="9144000" cy="43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2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23</a:t>
            </a:fld>
            <a:endParaRPr lang="de-A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988841"/>
            <a:ext cx="9144000" cy="385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42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24</a:t>
            </a:fld>
            <a:endParaRPr lang="de-AT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754" y="2132856"/>
            <a:ext cx="9144000" cy="391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1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Keller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25</a:t>
            </a:fld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820" y="1844824"/>
            <a:ext cx="6214646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762820" y="6144973"/>
            <a:ext cx="202715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Keller, Pech,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Kolbitsch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26</a:t>
            </a:fld>
            <a:endParaRPr lang="de-A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4729" y="1839198"/>
            <a:ext cx="5217551" cy="43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796136" y="5517232"/>
            <a:ext cx="11521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27</a:t>
            </a:fld>
            <a:endParaRPr lang="de-AT" dirty="0"/>
          </a:p>
        </p:txBody>
      </p:sp>
      <p:pic>
        <p:nvPicPr>
          <p:cNvPr id="10" name="Picture 4" descr="Z:\Consulting\Consulting_2013\2591_Sanierungs_Volksschule_Windigsteig\Fotos\20130410_Objektbegehung\IMG_2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51116"/>
            <a:ext cx="6794627" cy="45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9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28</a:t>
            </a:fld>
            <a:endParaRPr lang="de-AT" dirty="0"/>
          </a:p>
        </p:txBody>
      </p:sp>
      <p:pic>
        <p:nvPicPr>
          <p:cNvPr id="27650" name="Picture 2" descr="Z:\Consulting\Consulting_2013\2591_Sanierungs_Volksschule_Windigsteig\Pläne\20130603_wind.san_202-204 [grundrisse]\20141028_Grundriss_Windigsteig_Messungen_Ausschnit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462963" cy="463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29</a:t>
            </a:fld>
            <a:endParaRPr lang="de-AT" dirty="0"/>
          </a:p>
        </p:txBody>
      </p:sp>
      <p:pic>
        <p:nvPicPr>
          <p:cNvPr id="32770" name="Picture 2" descr="Z:\Consulting\Consulting_2013\2591_Sanierungs_Volksschule_Windigsteig\Fotos\20141027_Objektbegehung\IMG_67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84" y="1844824"/>
            <a:ext cx="6553596" cy="43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</a:t>
            </a:fld>
            <a:endParaRPr lang="de-AT" dirty="0"/>
          </a:p>
        </p:txBody>
      </p:sp>
      <p:pic>
        <p:nvPicPr>
          <p:cNvPr id="36866" name="Picture 2" descr="C:\Users\Tobi\Desktop\Erste Hilfe bei Feuchteschäden in Gebäuden\Abbildungen\IMG_5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59" y="1700808"/>
            <a:ext cx="614456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30</a:t>
            </a:fld>
            <a:endParaRPr lang="de-AT" dirty="0"/>
          </a:p>
        </p:txBody>
      </p:sp>
      <p:pic>
        <p:nvPicPr>
          <p:cNvPr id="33794" name="Picture 2" descr="Z:\Consulting\Consulting_2013\2591_Sanierungs_Volksschule_Windigsteig\Fotos\20141027_Objektbegehung\IMG_6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60" y="1920260"/>
            <a:ext cx="7379196" cy="49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31</a:t>
            </a:fld>
            <a:endParaRPr lang="de-AT" dirty="0"/>
          </a:p>
        </p:txBody>
      </p:sp>
      <p:pic>
        <p:nvPicPr>
          <p:cNvPr id="28674" name="Picture 2" descr="Z:\Consulting\Consulting_2013\2591_Sanierungs_Volksschule_Windigsteig\Pläne\20130603_wind.san_202-204 [grundrisse]\wind_keller_schimmelausbreitu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639" y="1844824"/>
            <a:ext cx="795683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32</a:t>
            </a:fld>
            <a:endParaRPr lang="de-AT" dirty="0"/>
          </a:p>
        </p:txBody>
      </p:sp>
      <p:pic>
        <p:nvPicPr>
          <p:cNvPr id="34818" name="Picture 2" descr="Z:\Consulting\Consulting_2013\2591_Sanierungs_Volksschule_Windigsteig\Fotos\20141027_Objektbegehung\IMG_6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1700808"/>
            <a:ext cx="7266312" cy="48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33</a:t>
            </a:fld>
            <a:endParaRPr lang="de-AT" dirty="0"/>
          </a:p>
        </p:txBody>
      </p:sp>
      <p:pic>
        <p:nvPicPr>
          <p:cNvPr id="35842" name="Picture 2" descr="Z:\Consulting\Consulting_2013\2591_Sanierungs_Volksschule_Windigsteig\Fotos\20141027_Objektbegehung\IMG_6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33" y="1748932"/>
            <a:ext cx="7020272" cy="468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0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34</a:t>
            </a:fld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356" y="1838802"/>
            <a:ext cx="8420100" cy="436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0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Feuchtemanagement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8" y="1688673"/>
            <a:ext cx="9138692" cy="48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68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Textfeld 2"/>
          <p:cNvSpPr txBox="1"/>
          <p:nvPr/>
        </p:nvSpPr>
        <p:spPr>
          <a:xfrm>
            <a:off x="500063" y="653182"/>
            <a:ext cx="8072437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latin typeface="+mj-lt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 smtClean="0">
                <a:latin typeface="+mj-lt"/>
                <a:ea typeface="Calibri"/>
                <a:cs typeface="Times New Roman"/>
              </a:rPr>
              <a:t>		Baustoffe mit Poren</a:t>
            </a:r>
            <a:endParaRPr lang="de-AT" sz="2400" dirty="0">
              <a:latin typeface="+mj-lt"/>
              <a:ea typeface="Calibri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400" dirty="0">
              <a:latin typeface="+mj-lt"/>
              <a:ea typeface="Calibri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000" dirty="0">
              <a:latin typeface="+mj-lt"/>
              <a:ea typeface="Calibri"/>
              <a:cs typeface="Times New Roman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000" dirty="0">
              <a:latin typeface="+mj-lt"/>
              <a:cs typeface="+mn-cs"/>
            </a:endParaRPr>
          </a:p>
        </p:txBody>
      </p:sp>
      <p:pic>
        <p:nvPicPr>
          <p:cNvPr id="15" name="Picture 52" descr="Porenarten - 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7" y="1787314"/>
            <a:ext cx="8419884" cy="333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31866" y="5120741"/>
            <a:ext cx="669487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a) Makropore (offene Pore)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b) </a:t>
            </a:r>
            <a:r>
              <a:rPr lang="de-AT" altLang="de-DE" sz="1200" dirty="0" err="1">
                <a:latin typeface="Arial" pitchFamily="34" charset="0"/>
              </a:rPr>
              <a:t>Sackpore</a:t>
            </a:r>
            <a:endParaRPr lang="de-AT" altLang="de-DE" sz="12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c) isolierte </a:t>
            </a:r>
            <a:r>
              <a:rPr lang="de-AT" altLang="de-DE" sz="1200" dirty="0" smtClean="0">
                <a:latin typeface="Arial" pitchFamily="34" charset="0"/>
              </a:rPr>
              <a:t>Pore</a:t>
            </a:r>
            <a:endParaRPr lang="de-AT" altLang="de-DE" sz="12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d) „</a:t>
            </a:r>
            <a:r>
              <a:rPr lang="de-AT" altLang="de-DE" sz="1200" dirty="0" err="1">
                <a:latin typeface="Arial" pitchFamily="34" charset="0"/>
              </a:rPr>
              <a:t>Ink</a:t>
            </a:r>
            <a:r>
              <a:rPr lang="de-AT" altLang="de-DE" sz="1200" dirty="0">
                <a:latin typeface="Arial" pitchFamily="34" charset="0"/>
              </a:rPr>
              <a:t>-</a:t>
            </a:r>
            <a:r>
              <a:rPr lang="de-AT" altLang="de-DE" sz="1200" dirty="0" err="1">
                <a:latin typeface="Arial" pitchFamily="34" charset="0"/>
              </a:rPr>
              <a:t>Bottle</a:t>
            </a:r>
            <a:r>
              <a:rPr lang="de-AT" altLang="de-DE" sz="1200" dirty="0">
                <a:latin typeface="Arial" pitchFamily="34" charset="0"/>
              </a:rPr>
              <a:t>“-Pore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e) Baustoffgerüst (Strukturverband)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f) Vergrößerungsausschnitt (schematisch)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de-DE" sz="1200" dirty="0">
                <a:latin typeface="Arial" pitchFamily="34" charset="0"/>
              </a:rPr>
              <a:t>g) Mikroporen (</a:t>
            </a:r>
            <a:r>
              <a:rPr lang="de-AT" altLang="de-DE" sz="1200" dirty="0" err="1">
                <a:latin typeface="Arial" pitchFamily="34" charset="0"/>
              </a:rPr>
              <a:t>Gelporen</a:t>
            </a:r>
            <a:r>
              <a:rPr lang="de-AT" altLang="de-DE" sz="1200" dirty="0">
                <a:latin typeface="Arial" pitchFamily="34" charset="0"/>
              </a:rPr>
              <a:t>, ca. 10.000-fach vergrößert)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600" dirty="0">
              <a:latin typeface="Arial" pitchFamily="34" charset="0"/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52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Textfeld 12"/>
          <p:cNvSpPr txBox="1"/>
          <p:nvPr/>
        </p:nvSpPr>
        <p:spPr>
          <a:xfrm>
            <a:off x="928688" y="676275"/>
            <a:ext cx="8072437" cy="38779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latin typeface="+mj-lt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 smtClean="0">
                <a:latin typeface="+mj-lt"/>
                <a:ea typeface="Calibri"/>
                <a:cs typeface="Times New Roman"/>
              </a:rPr>
              <a:t>	Kapillareffekt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latin typeface="+mj-lt"/>
                <a:ea typeface="Calibri"/>
                <a:cs typeface="Times New Roman"/>
              </a:rPr>
              <a:t>	</a:t>
            </a:r>
            <a:r>
              <a:rPr lang="de-DE" sz="1600" dirty="0" smtClean="0">
                <a:latin typeface="+mj-lt"/>
                <a:ea typeface="Calibri"/>
                <a:cs typeface="Times New Roman"/>
              </a:rPr>
              <a:t>Einflussgrößen </a:t>
            </a:r>
            <a:r>
              <a:rPr lang="de-DE" sz="1600" dirty="0">
                <a:latin typeface="+mj-lt"/>
                <a:ea typeface="Calibri"/>
                <a:cs typeface="Times New Roman"/>
              </a:rPr>
              <a:t>- Flüssigkeit, </a:t>
            </a:r>
            <a:r>
              <a:rPr lang="de-DE" sz="1600" dirty="0" smtClean="0">
                <a:latin typeface="+mj-lt"/>
                <a:ea typeface="Calibri"/>
                <a:cs typeface="Times New Roman"/>
              </a:rPr>
              <a:t>Feststoff,</a:t>
            </a:r>
            <a:endParaRPr lang="de-DE" sz="1600" dirty="0">
              <a:latin typeface="+mj-lt"/>
              <a:ea typeface="Calibri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latin typeface="+mj-lt"/>
                <a:ea typeface="Calibri"/>
                <a:cs typeface="Times New Roman"/>
              </a:rPr>
              <a:t>	Oberflächenspannung</a:t>
            </a:r>
            <a:r>
              <a:rPr lang="de-DE" sz="1600" dirty="0">
                <a:latin typeface="+mj-lt"/>
                <a:ea typeface="Calibri"/>
                <a:cs typeface="Times New Roman"/>
              </a:rPr>
              <a:t>, Rauhigkeit, Porosität,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latin typeface="+mj-lt"/>
                <a:ea typeface="Calibri"/>
                <a:cs typeface="Times New Roman"/>
              </a:rPr>
              <a:t>	Kapillarität</a:t>
            </a:r>
            <a:r>
              <a:rPr lang="de-DE" sz="1600" dirty="0">
                <a:latin typeface="+mj-lt"/>
                <a:ea typeface="Calibri"/>
                <a:cs typeface="Times New Roman"/>
              </a:rPr>
              <a:t>, Homogenität, Chemische Zusammensetzung, ..    </a:t>
            </a:r>
            <a:endParaRPr lang="de-AT" sz="1600" dirty="0">
              <a:latin typeface="+mj-lt"/>
              <a:ea typeface="Calibri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400" dirty="0">
              <a:latin typeface="+mj-lt"/>
              <a:ea typeface="Calibri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000" dirty="0">
              <a:latin typeface="+mj-lt"/>
              <a:ea typeface="Calibri"/>
              <a:cs typeface="Times New Roman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AT" sz="2000" dirty="0">
              <a:latin typeface="+mj-lt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6143625"/>
            <a:ext cx="9144000" cy="465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latin typeface="+mj-lt"/>
                <a:cs typeface="+mn-cs"/>
              </a:rPr>
              <a:t> </a:t>
            </a:r>
            <a:endParaRPr lang="de-AT" b="1" dirty="0">
              <a:latin typeface="+mj-lt"/>
              <a:cs typeface="+mn-c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22860"/>
            <a:ext cx="5781817" cy="2798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456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Transportmechanismen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1874077"/>
            <a:ext cx="6840760" cy="4219219"/>
          </a:xfrm>
          <a:prstGeom prst="rect">
            <a:avLst/>
          </a:prstGeom>
        </p:spPr>
      </p:pic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36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Trocknungsverlauf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6552728" cy="4687777"/>
          </a:xfrm>
          <a:prstGeom prst="rect">
            <a:avLst/>
          </a:prstGeom>
        </p:spPr>
      </p:pic>
      <p:sp>
        <p:nvSpPr>
          <p:cNvPr id="5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1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</a:t>
            </a:fld>
            <a:endParaRPr lang="de-AT" dirty="0"/>
          </a:p>
        </p:txBody>
      </p:sp>
      <p:sp>
        <p:nvSpPr>
          <p:cNvPr id="7" name="Rechteck 6"/>
          <p:cNvSpPr/>
          <p:nvPr/>
        </p:nvSpPr>
        <p:spPr>
          <a:xfrm>
            <a:off x="1762820" y="6144973"/>
            <a:ext cx="202715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Keller, Pech,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Kolbitsch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6" y="1833563"/>
            <a:ext cx="4743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73486" y="5085184"/>
            <a:ext cx="1776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Bestand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90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1762819" y="836712"/>
            <a:ext cx="7705725" cy="864096"/>
          </a:xfrm>
        </p:spPr>
        <p:txBody>
          <a:bodyPr rtlCol="0">
            <a:noAutofit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Herausforderung </a:t>
            </a:r>
            <a:endParaRPr lang="de-DE" sz="1400" b="1" dirty="0">
              <a:solidFill>
                <a:prstClr val="black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>
                <a:solidFill>
                  <a:schemeClr val="tx1"/>
                </a:solidFill>
              </a:rPr>
              <a:t>d</a:t>
            </a:r>
            <a:r>
              <a:rPr lang="de-DE" sz="2500" b="1" dirty="0" smtClean="0">
                <a:solidFill>
                  <a:schemeClr val="tx1"/>
                </a:solidFill>
              </a:rPr>
              <a:t>urch Feuchte und Schadsalze belastetes Mauerwerk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8745483" cy="320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1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Mit Schadsalz und Feuchte belastetes Mauerwerk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Tobi\Desktop\Erste Hilfe bei Feuchteschäden in Gebäuden\Abbildungen\002_leise_rieselt_der_Schne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10"/>
          <a:stretch/>
        </p:blipFill>
        <p:spPr bwMode="auto">
          <a:xfrm>
            <a:off x="2051720" y="1085968"/>
            <a:ext cx="4824536" cy="513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486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548680"/>
            <a:ext cx="69136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Kristallwachstum und Entwicklung von Kristallisationsdruck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378520" y="1743074"/>
            <a:ext cx="2395538" cy="1185862"/>
          </a:xfrm>
          <a:custGeom>
            <a:avLst/>
            <a:gdLst>
              <a:gd name="T0" fmla="*/ 2147483647 w 1509"/>
              <a:gd name="T1" fmla="*/ 2147483647 h 747"/>
              <a:gd name="T2" fmla="*/ 2147483647 w 1509"/>
              <a:gd name="T3" fmla="*/ 2147483647 h 747"/>
              <a:gd name="T4" fmla="*/ 2147483647 w 1509"/>
              <a:gd name="T5" fmla="*/ 2147483647 h 747"/>
              <a:gd name="T6" fmla="*/ 2147483647 w 1509"/>
              <a:gd name="T7" fmla="*/ 2147483647 h 747"/>
              <a:gd name="T8" fmla="*/ 2147483647 w 1509"/>
              <a:gd name="T9" fmla="*/ 2147483647 h 747"/>
              <a:gd name="T10" fmla="*/ 2147483647 w 1509"/>
              <a:gd name="T11" fmla="*/ 2147483647 h 747"/>
              <a:gd name="T12" fmla="*/ 2147483647 w 1509"/>
              <a:gd name="T13" fmla="*/ 2147483647 h 747"/>
              <a:gd name="T14" fmla="*/ 2147483647 w 1509"/>
              <a:gd name="T15" fmla="*/ 2147483647 h 747"/>
              <a:gd name="T16" fmla="*/ 2147483647 w 1509"/>
              <a:gd name="T17" fmla="*/ 2147483647 h 747"/>
              <a:gd name="T18" fmla="*/ 2147483647 w 1509"/>
              <a:gd name="T19" fmla="*/ 2147483647 h 747"/>
              <a:gd name="T20" fmla="*/ 2147483647 w 1509"/>
              <a:gd name="T21" fmla="*/ 2147483647 h 747"/>
              <a:gd name="T22" fmla="*/ 2147483647 w 1509"/>
              <a:gd name="T23" fmla="*/ 2147483647 h 747"/>
              <a:gd name="T24" fmla="*/ 2147483647 w 1509"/>
              <a:gd name="T25" fmla="*/ 2147483647 h 747"/>
              <a:gd name="T26" fmla="*/ 2147483647 w 1509"/>
              <a:gd name="T27" fmla="*/ 2147483647 h 747"/>
              <a:gd name="T28" fmla="*/ 2147483647 w 1509"/>
              <a:gd name="T29" fmla="*/ 2147483647 h 747"/>
              <a:gd name="T30" fmla="*/ 2147483647 w 1509"/>
              <a:gd name="T31" fmla="*/ 2147483647 h 747"/>
              <a:gd name="T32" fmla="*/ 2147483647 w 1509"/>
              <a:gd name="T33" fmla="*/ 2147483647 h 747"/>
              <a:gd name="T34" fmla="*/ 2147483647 w 1509"/>
              <a:gd name="T35" fmla="*/ 2147483647 h 747"/>
              <a:gd name="T36" fmla="*/ 2147483647 w 1509"/>
              <a:gd name="T37" fmla="*/ 2147483647 h 747"/>
              <a:gd name="T38" fmla="*/ 2147483647 w 1509"/>
              <a:gd name="T39" fmla="*/ 2147483647 h 747"/>
              <a:gd name="T40" fmla="*/ 2147483647 w 1509"/>
              <a:gd name="T41" fmla="*/ 2147483647 h 747"/>
              <a:gd name="T42" fmla="*/ 2147483647 w 1509"/>
              <a:gd name="T43" fmla="*/ 2147483647 h 747"/>
              <a:gd name="T44" fmla="*/ 2147483647 w 1509"/>
              <a:gd name="T45" fmla="*/ 2147483647 h 747"/>
              <a:gd name="T46" fmla="*/ 2147483647 w 1509"/>
              <a:gd name="T47" fmla="*/ 2147483647 h 747"/>
              <a:gd name="T48" fmla="*/ 2147483647 w 1509"/>
              <a:gd name="T49" fmla="*/ 2147483647 h 747"/>
              <a:gd name="T50" fmla="*/ 2147483647 w 1509"/>
              <a:gd name="T51" fmla="*/ 2147483647 h 747"/>
              <a:gd name="T52" fmla="*/ 2147483647 w 1509"/>
              <a:gd name="T53" fmla="*/ 2147483647 h 747"/>
              <a:gd name="T54" fmla="*/ 2147483647 w 1509"/>
              <a:gd name="T55" fmla="*/ 2147483647 h 747"/>
              <a:gd name="T56" fmla="*/ 2147483647 w 1509"/>
              <a:gd name="T57" fmla="*/ 2147483647 h 747"/>
              <a:gd name="T58" fmla="*/ 2147483647 w 1509"/>
              <a:gd name="T59" fmla="*/ 2147483647 h 747"/>
              <a:gd name="T60" fmla="*/ 2147483647 w 1509"/>
              <a:gd name="T61" fmla="*/ 2147483647 h 747"/>
              <a:gd name="T62" fmla="*/ 2147483647 w 1509"/>
              <a:gd name="T63" fmla="*/ 2147483647 h 747"/>
              <a:gd name="T64" fmla="*/ 2147483647 w 1509"/>
              <a:gd name="T65" fmla="*/ 2147483647 h 747"/>
              <a:gd name="T66" fmla="*/ 2147483647 w 1509"/>
              <a:gd name="T67" fmla="*/ 2147483647 h 747"/>
              <a:gd name="T68" fmla="*/ 2147483647 w 1509"/>
              <a:gd name="T69" fmla="*/ 2147483647 h 747"/>
              <a:gd name="T70" fmla="*/ 2147483647 w 1509"/>
              <a:gd name="T71" fmla="*/ 2147483647 h 747"/>
              <a:gd name="T72" fmla="*/ 2147483647 w 1509"/>
              <a:gd name="T73" fmla="*/ 2147483647 h 747"/>
              <a:gd name="T74" fmla="*/ 2147483647 w 1509"/>
              <a:gd name="T75" fmla="*/ 2147483647 h 747"/>
              <a:gd name="T76" fmla="*/ 2147483647 w 1509"/>
              <a:gd name="T77" fmla="*/ 2147483647 h 747"/>
              <a:gd name="T78" fmla="*/ 2147483647 w 1509"/>
              <a:gd name="T79" fmla="*/ 2147483647 h 747"/>
              <a:gd name="T80" fmla="*/ 2147483647 w 1509"/>
              <a:gd name="T81" fmla="*/ 2147483647 h 747"/>
              <a:gd name="T82" fmla="*/ 2147483647 w 1509"/>
              <a:gd name="T83" fmla="*/ 2147483647 h 74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09"/>
              <a:gd name="T127" fmla="*/ 0 h 747"/>
              <a:gd name="T128" fmla="*/ 1509 w 1509"/>
              <a:gd name="T129" fmla="*/ 747 h 74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09" h="747">
                <a:moveTo>
                  <a:pt x="34" y="216"/>
                </a:moveTo>
                <a:cubicBezTo>
                  <a:pt x="96" y="219"/>
                  <a:pt x="148" y="225"/>
                  <a:pt x="210" y="228"/>
                </a:cubicBezTo>
                <a:cubicBezTo>
                  <a:pt x="250" y="241"/>
                  <a:pt x="290" y="250"/>
                  <a:pt x="332" y="258"/>
                </a:cubicBezTo>
                <a:cubicBezTo>
                  <a:pt x="392" y="257"/>
                  <a:pt x="459" y="271"/>
                  <a:pt x="511" y="241"/>
                </a:cubicBezTo>
                <a:cubicBezTo>
                  <a:pt x="548" y="233"/>
                  <a:pt x="528" y="208"/>
                  <a:pt x="540" y="192"/>
                </a:cubicBezTo>
                <a:cubicBezTo>
                  <a:pt x="552" y="176"/>
                  <a:pt x="555" y="178"/>
                  <a:pt x="586" y="148"/>
                </a:cubicBezTo>
                <a:cubicBezTo>
                  <a:pt x="616" y="95"/>
                  <a:pt x="662" y="24"/>
                  <a:pt x="724" y="14"/>
                </a:cubicBezTo>
                <a:cubicBezTo>
                  <a:pt x="819" y="16"/>
                  <a:pt x="839" y="0"/>
                  <a:pt x="896" y="38"/>
                </a:cubicBezTo>
                <a:cubicBezTo>
                  <a:pt x="902" y="49"/>
                  <a:pt x="938" y="73"/>
                  <a:pt x="944" y="84"/>
                </a:cubicBezTo>
                <a:cubicBezTo>
                  <a:pt x="957" y="110"/>
                  <a:pt x="970" y="139"/>
                  <a:pt x="980" y="166"/>
                </a:cubicBezTo>
                <a:cubicBezTo>
                  <a:pt x="999" y="217"/>
                  <a:pt x="994" y="283"/>
                  <a:pt x="1033" y="322"/>
                </a:cubicBezTo>
                <a:cubicBezTo>
                  <a:pt x="1058" y="347"/>
                  <a:pt x="1125" y="344"/>
                  <a:pt x="1153" y="346"/>
                </a:cubicBezTo>
                <a:cubicBezTo>
                  <a:pt x="1194" y="360"/>
                  <a:pt x="1240" y="359"/>
                  <a:pt x="1282" y="370"/>
                </a:cubicBezTo>
                <a:cubicBezTo>
                  <a:pt x="1333" y="383"/>
                  <a:pt x="1384" y="389"/>
                  <a:pt x="1436" y="394"/>
                </a:cubicBezTo>
                <a:cubicBezTo>
                  <a:pt x="1442" y="396"/>
                  <a:pt x="1462" y="394"/>
                  <a:pt x="1468" y="396"/>
                </a:cubicBezTo>
                <a:cubicBezTo>
                  <a:pt x="1475" y="398"/>
                  <a:pt x="1473" y="425"/>
                  <a:pt x="1474" y="432"/>
                </a:cubicBezTo>
                <a:cubicBezTo>
                  <a:pt x="1478" y="454"/>
                  <a:pt x="1467" y="468"/>
                  <a:pt x="1471" y="490"/>
                </a:cubicBezTo>
                <a:cubicBezTo>
                  <a:pt x="1473" y="518"/>
                  <a:pt x="1509" y="593"/>
                  <a:pt x="1482" y="610"/>
                </a:cubicBezTo>
                <a:cubicBezTo>
                  <a:pt x="1455" y="627"/>
                  <a:pt x="1344" y="596"/>
                  <a:pt x="1306" y="592"/>
                </a:cubicBezTo>
                <a:cubicBezTo>
                  <a:pt x="1287" y="590"/>
                  <a:pt x="1271" y="586"/>
                  <a:pt x="1252" y="583"/>
                </a:cubicBezTo>
                <a:cubicBezTo>
                  <a:pt x="1229" y="579"/>
                  <a:pt x="1198" y="583"/>
                  <a:pt x="1166" y="580"/>
                </a:cubicBezTo>
                <a:cubicBezTo>
                  <a:pt x="1134" y="577"/>
                  <a:pt x="1088" y="563"/>
                  <a:pt x="1060" y="564"/>
                </a:cubicBezTo>
                <a:cubicBezTo>
                  <a:pt x="1029" y="565"/>
                  <a:pt x="1022" y="566"/>
                  <a:pt x="998" y="586"/>
                </a:cubicBezTo>
                <a:cubicBezTo>
                  <a:pt x="979" y="594"/>
                  <a:pt x="975" y="617"/>
                  <a:pt x="958" y="634"/>
                </a:cubicBezTo>
                <a:cubicBezTo>
                  <a:pt x="941" y="651"/>
                  <a:pt x="915" y="669"/>
                  <a:pt x="896" y="686"/>
                </a:cubicBezTo>
                <a:cubicBezTo>
                  <a:pt x="878" y="712"/>
                  <a:pt x="863" y="727"/>
                  <a:pt x="846" y="734"/>
                </a:cubicBezTo>
                <a:cubicBezTo>
                  <a:pt x="829" y="741"/>
                  <a:pt x="829" y="734"/>
                  <a:pt x="794" y="730"/>
                </a:cubicBezTo>
                <a:cubicBezTo>
                  <a:pt x="716" y="728"/>
                  <a:pt x="690" y="747"/>
                  <a:pt x="634" y="710"/>
                </a:cubicBezTo>
                <a:cubicBezTo>
                  <a:pt x="603" y="709"/>
                  <a:pt x="591" y="692"/>
                  <a:pt x="576" y="682"/>
                </a:cubicBezTo>
                <a:cubicBezTo>
                  <a:pt x="561" y="672"/>
                  <a:pt x="551" y="663"/>
                  <a:pt x="542" y="648"/>
                </a:cubicBezTo>
                <a:cubicBezTo>
                  <a:pt x="531" y="627"/>
                  <a:pt x="530" y="616"/>
                  <a:pt x="520" y="594"/>
                </a:cubicBezTo>
                <a:cubicBezTo>
                  <a:pt x="513" y="583"/>
                  <a:pt x="525" y="590"/>
                  <a:pt x="526" y="572"/>
                </a:cubicBezTo>
                <a:cubicBezTo>
                  <a:pt x="527" y="554"/>
                  <a:pt x="537" y="516"/>
                  <a:pt x="526" y="484"/>
                </a:cubicBezTo>
                <a:cubicBezTo>
                  <a:pt x="519" y="426"/>
                  <a:pt x="519" y="407"/>
                  <a:pt x="462" y="378"/>
                </a:cubicBezTo>
                <a:cubicBezTo>
                  <a:pt x="400" y="380"/>
                  <a:pt x="382" y="360"/>
                  <a:pt x="322" y="350"/>
                </a:cubicBezTo>
                <a:cubicBezTo>
                  <a:pt x="298" y="338"/>
                  <a:pt x="259" y="328"/>
                  <a:pt x="232" y="324"/>
                </a:cubicBezTo>
                <a:cubicBezTo>
                  <a:pt x="215" y="317"/>
                  <a:pt x="180" y="313"/>
                  <a:pt x="162" y="310"/>
                </a:cubicBezTo>
                <a:cubicBezTo>
                  <a:pt x="148" y="308"/>
                  <a:pt x="110" y="310"/>
                  <a:pt x="110" y="310"/>
                </a:cubicBezTo>
                <a:cubicBezTo>
                  <a:pt x="77" y="311"/>
                  <a:pt x="35" y="285"/>
                  <a:pt x="6" y="304"/>
                </a:cubicBezTo>
                <a:cubicBezTo>
                  <a:pt x="0" y="286"/>
                  <a:pt x="11" y="225"/>
                  <a:pt x="24" y="210"/>
                </a:cubicBezTo>
                <a:cubicBezTo>
                  <a:pt x="29" y="204"/>
                  <a:pt x="49" y="231"/>
                  <a:pt x="56" y="228"/>
                </a:cubicBezTo>
                <a:cubicBezTo>
                  <a:pt x="59" y="227"/>
                  <a:pt x="67" y="212"/>
                  <a:pt x="74" y="218"/>
                </a:cubicBezTo>
              </a:path>
            </a:pathLst>
          </a:custGeom>
          <a:noFill/>
          <a:ln w="5715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32483" y="1725611"/>
            <a:ext cx="2433637" cy="1223963"/>
          </a:xfrm>
          <a:custGeom>
            <a:avLst/>
            <a:gdLst>
              <a:gd name="T0" fmla="*/ 2147483647 w 1533"/>
              <a:gd name="T1" fmla="*/ 2147483647 h 771"/>
              <a:gd name="T2" fmla="*/ 2147483647 w 1533"/>
              <a:gd name="T3" fmla="*/ 2147483647 h 771"/>
              <a:gd name="T4" fmla="*/ 2147483647 w 1533"/>
              <a:gd name="T5" fmla="*/ 2147483647 h 771"/>
              <a:gd name="T6" fmla="*/ 2147483647 w 1533"/>
              <a:gd name="T7" fmla="*/ 2147483647 h 771"/>
              <a:gd name="T8" fmla="*/ 2147483647 w 1533"/>
              <a:gd name="T9" fmla="*/ 2147483647 h 771"/>
              <a:gd name="T10" fmla="*/ 2147483647 w 1533"/>
              <a:gd name="T11" fmla="*/ 2147483647 h 771"/>
              <a:gd name="T12" fmla="*/ 2147483647 w 1533"/>
              <a:gd name="T13" fmla="*/ 2147483647 h 771"/>
              <a:gd name="T14" fmla="*/ 2147483647 w 1533"/>
              <a:gd name="T15" fmla="*/ 0 h 771"/>
              <a:gd name="T16" fmla="*/ 2147483647 w 1533"/>
              <a:gd name="T17" fmla="*/ 2147483647 h 771"/>
              <a:gd name="T18" fmla="*/ 2147483647 w 1533"/>
              <a:gd name="T19" fmla="*/ 2147483647 h 771"/>
              <a:gd name="T20" fmla="*/ 2147483647 w 1533"/>
              <a:gd name="T21" fmla="*/ 2147483647 h 771"/>
              <a:gd name="T22" fmla="*/ 2147483647 w 1533"/>
              <a:gd name="T23" fmla="*/ 2147483647 h 771"/>
              <a:gd name="T24" fmla="*/ 2147483647 w 1533"/>
              <a:gd name="T25" fmla="*/ 2147483647 h 771"/>
              <a:gd name="T26" fmla="*/ 2147483647 w 1533"/>
              <a:gd name="T27" fmla="*/ 2147483647 h 771"/>
              <a:gd name="T28" fmla="*/ 2147483647 w 1533"/>
              <a:gd name="T29" fmla="*/ 2147483647 h 771"/>
              <a:gd name="T30" fmla="*/ 2147483647 w 1533"/>
              <a:gd name="T31" fmla="*/ 2147483647 h 771"/>
              <a:gd name="T32" fmla="*/ 2147483647 w 1533"/>
              <a:gd name="T33" fmla="*/ 2147483647 h 771"/>
              <a:gd name="T34" fmla="*/ 2147483647 w 1533"/>
              <a:gd name="T35" fmla="*/ 2147483647 h 771"/>
              <a:gd name="T36" fmla="*/ 2147483647 w 1533"/>
              <a:gd name="T37" fmla="*/ 2147483647 h 771"/>
              <a:gd name="T38" fmla="*/ 2147483647 w 1533"/>
              <a:gd name="T39" fmla="*/ 2147483647 h 771"/>
              <a:gd name="T40" fmla="*/ 2147483647 w 1533"/>
              <a:gd name="T41" fmla="*/ 2147483647 h 771"/>
              <a:gd name="T42" fmla="*/ 2147483647 w 1533"/>
              <a:gd name="T43" fmla="*/ 2147483647 h 771"/>
              <a:gd name="T44" fmla="*/ 2147483647 w 1533"/>
              <a:gd name="T45" fmla="*/ 2147483647 h 771"/>
              <a:gd name="T46" fmla="*/ 2147483647 w 1533"/>
              <a:gd name="T47" fmla="*/ 2147483647 h 7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33"/>
              <a:gd name="T73" fmla="*/ 0 h 771"/>
              <a:gd name="T74" fmla="*/ 1533 w 1533"/>
              <a:gd name="T75" fmla="*/ 771 h 77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33" h="771">
                <a:moveTo>
                  <a:pt x="57" y="209"/>
                </a:moveTo>
                <a:cubicBezTo>
                  <a:pt x="142" y="237"/>
                  <a:pt x="52" y="210"/>
                  <a:pt x="257" y="227"/>
                </a:cubicBezTo>
                <a:cubicBezTo>
                  <a:pt x="314" y="232"/>
                  <a:pt x="373" y="255"/>
                  <a:pt x="430" y="263"/>
                </a:cubicBezTo>
                <a:cubicBezTo>
                  <a:pt x="457" y="260"/>
                  <a:pt x="487" y="267"/>
                  <a:pt x="511" y="254"/>
                </a:cubicBezTo>
                <a:cubicBezTo>
                  <a:pt x="530" y="244"/>
                  <a:pt x="533" y="216"/>
                  <a:pt x="548" y="200"/>
                </a:cubicBezTo>
                <a:cubicBezTo>
                  <a:pt x="588" y="158"/>
                  <a:pt x="619" y="108"/>
                  <a:pt x="657" y="63"/>
                </a:cubicBezTo>
                <a:cubicBezTo>
                  <a:pt x="667" y="52"/>
                  <a:pt x="672" y="36"/>
                  <a:pt x="684" y="27"/>
                </a:cubicBezTo>
                <a:cubicBezTo>
                  <a:pt x="701" y="15"/>
                  <a:pt x="745" y="5"/>
                  <a:pt x="766" y="0"/>
                </a:cubicBezTo>
                <a:cubicBezTo>
                  <a:pt x="858" y="7"/>
                  <a:pt x="891" y="8"/>
                  <a:pt x="966" y="45"/>
                </a:cubicBezTo>
                <a:cubicBezTo>
                  <a:pt x="997" y="91"/>
                  <a:pt x="1021" y="126"/>
                  <a:pt x="1039" y="181"/>
                </a:cubicBezTo>
                <a:cubicBezTo>
                  <a:pt x="1039" y="182"/>
                  <a:pt x="1053" y="309"/>
                  <a:pt x="1066" y="318"/>
                </a:cubicBezTo>
                <a:cubicBezTo>
                  <a:pt x="1089" y="334"/>
                  <a:pt x="1120" y="332"/>
                  <a:pt x="1148" y="336"/>
                </a:cubicBezTo>
                <a:cubicBezTo>
                  <a:pt x="1223" y="347"/>
                  <a:pt x="1300" y="354"/>
                  <a:pt x="1375" y="363"/>
                </a:cubicBezTo>
                <a:cubicBezTo>
                  <a:pt x="1422" y="379"/>
                  <a:pt x="1495" y="356"/>
                  <a:pt x="1521" y="405"/>
                </a:cubicBezTo>
                <a:lnTo>
                  <a:pt x="1533" y="657"/>
                </a:lnTo>
                <a:lnTo>
                  <a:pt x="1053" y="596"/>
                </a:lnTo>
                <a:cubicBezTo>
                  <a:pt x="1012" y="619"/>
                  <a:pt x="1003" y="639"/>
                  <a:pt x="975" y="682"/>
                </a:cubicBezTo>
                <a:cubicBezTo>
                  <a:pt x="954" y="713"/>
                  <a:pt x="906" y="742"/>
                  <a:pt x="875" y="763"/>
                </a:cubicBezTo>
                <a:cubicBezTo>
                  <a:pt x="741" y="756"/>
                  <a:pt x="581" y="771"/>
                  <a:pt x="530" y="618"/>
                </a:cubicBezTo>
                <a:cubicBezTo>
                  <a:pt x="527" y="560"/>
                  <a:pt x="538" y="500"/>
                  <a:pt x="521" y="445"/>
                </a:cubicBezTo>
                <a:cubicBezTo>
                  <a:pt x="507" y="399"/>
                  <a:pt x="300" y="365"/>
                  <a:pt x="293" y="363"/>
                </a:cubicBezTo>
                <a:cubicBezTo>
                  <a:pt x="269" y="357"/>
                  <a:pt x="246" y="346"/>
                  <a:pt x="221" y="345"/>
                </a:cubicBezTo>
                <a:cubicBezTo>
                  <a:pt x="154" y="342"/>
                  <a:pt x="21" y="336"/>
                  <a:pt x="21" y="336"/>
                </a:cubicBezTo>
                <a:cubicBezTo>
                  <a:pt x="31" y="216"/>
                  <a:pt x="0" y="247"/>
                  <a:pt x="57" y="209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1318320" y="2263774"/>
            <a:ext cx="533400" cy="609600"/>
          </a:xfrm>
          <a:custGeom>
            <a:avLst/>
            <a:gdLst>
              <a:gd name="T0" fmla="*/ 2147483647 w 336"/>
              <a:gd name="T1" fmla="*/ 2147483647 h 384"/>
              <a:gd name="T2" fmla="*/ 2147483647 w 336"/>
              <a:gd name="T3" fmla="*/ 2147483647 h 384"/>
              <a:gd name="T4" fmla="*/ 2147483647 w 336"/>
              <a:gd name="T5" fmla="*/ 0 h 384"/>
              <a:gd name="T6" fmla="*/ 0 w 336"/>
              <a:gd name="T7" fmla="*/ 2147483647 h 384"/>
              <a:gd name="T8" fmla="*/ 2147483647 w 336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384"/>
              <a:gd name="T17" fmla="*/ 336 w 336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384">
                <a:moveTo>
                  <a:pt x="144" y="384"/>
                </a:moveTo>
                <a:lnTo>
                  <a:pt x="336" y="240"/>
                </a:lnTo>
                <a:lnTo>
                  <a:pt x="192" y="0"/>
                </a:lnTo>
                <a:lnTo>
                  <a:pt x="0" y="192"/>
                </a:lnTo>
                <a:lnTo>
                  <a:pt x="144" y="384"/>
                </a:lnTo>
                <a:close/>
              </a:path>
            </a:pathLst>
          </a:custGeom>
          <a:solidFill>
            <a:srgbClr val="FF7C8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251520" y="2111374"/>
            <a:ext cx="228600" cy="76200"/>
          </a:xfrm>
          <a:prstGeom prst="ellipse">
            <a:avLst/>
          </a:prstGeom>
          <a:solidFill>
            <a:srgbClr val="FFFFCC"/>
          </a:solidFill>
          <a:ln w="12700">
            <a:solidFill>
              <a:srgbClr val="FFFF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2613720" y="2416174"/>
            <a:ext cx="228600" cy="304800"/>
          </a:xfrm>
          <a:prstGeom prst="ellipse">
            <a:avLst/>
          </a:prstGeom>
          <a:solidFill>
            <a:srgbClr val="FFFFCC"/>
          </a:solidFill>
          <a:ln w="12700">
            <a:solidFill>
              <a:srgbClr val="FFFF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819190" y="3058491"/>
            <a:ext cx="1514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j-lt"/>
              </a:rPr>
              <a:t>Kristallbildung</a:t>
            </a:r>
          </a:p>
        </p:txBody>
      </p:sp>
      <p:grpSp>
        <p:nvGrpSpPr>
          <p:cNvPr id="13" name="Group 32"/>
          <p:cNvGrpSpPr>
            <a:grpSpLocks/>
          </p:cNvGrpSpPr>
          <p:nvPr/>
        </p:nvGrpSpPr>
        <p:grpSpPr bwMode="auto">
          <a:xfrm>
            <a:off x="3147120" y="1744662"/>
            <a:ext cx="2590800" cy="1684338"/>
            <a:chOff x="2016" y="1536"/>
            <a:chExt cx="1632" cy="1061"/>
          </a:xfrm>
        </p:grpSpPr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091" y="1547"/>
              <a:ext cx="1509" cy="747"/>
            </a:xfrm>
            <a:custGeom>
              <a:avLst/>
              <a:gdLst>
                <a:gd name="T0" fmla="*/ 34 w 1509"/>
                <a:gd name="T1" fmla="*/ 216 h 747"/>
                <a:gd name="T2" fmla="*/ 210 w 1509"/>
                <a:gd name="T3" fmla="*/ 228 h 747"/>
                <a:gd name="T4" fmla="*/ 332 w 1509"/>
                <a:gd name="T5" fmla="*/ 258 h 747"/>
                <a:gd name="T6" fmla="*/ 511 w 1509"/>
                <a:gd name="T7" fmla="*/ 241 h 747"/>
                <a:gd name="T8" fmla="*/ 540 w 1509"/>
                <a:gd name="T9" fmla="*/ 192 h 747"/>
                <a:gd name="T10" fmla="*/ 586 w 1509"/>
                <a:gd name="T11" fmla="*/ 148 h 747"/>
                <a:gd name="T12" fmla="*/ 724 w 1509"/>
                <a:gd name="T13" fmla="*/ 14 h 747"/>
                <a:gd name="T14" fmla="*/ 896 w 1509"/>
                <a:gd name="T15" fmla="*/ 38 h 747"/>
                <a:gd name="T16" fmla="*/ 944 w 1509"/>
                <a:gd name="T17" fmla="*/ 84 h 747"/>
                <a:gd name="T18" fmla="*/ 980 w 1509"/>
                <a:gd name="T19" fmla="*/ 166 h 747"/>
                <a:gd name="T20" fmla="*/ 1033 w 1509"/>
                <a:gd name="T21" fmla="*/ 322 h 747"/>
                <a:gd name="T22" fmla="*/ 1153 w 1509"/>
                <a:gd name="T23" fmla="*/ 346 h 747"/>
                <a:gd name="T24" fmla="*/ 1282 w 1509"/>
                <a:gd name="T25" fmla="*/ 370 h 747"/>
                <a:gd name="T26" fmla="*/ 1436 w 1509"/>
                <a:gd name="T27" fmla="*/ 394 h 747"/>
                <a:gd name="T28" fmla="*/ 1468 w 1509"/>
                <a:gd name="T29" fmla="*/ 396 h 747"/>
                <a:gd name="T30" fmla="*/ 1474 w 1509"/>
                <a:gd name="T31" fmla="*/ 432 h 747"/>
                <a:gd name="T32" fmla="*/ 1471 w 1509"/>
                <a:gd name="T33" fmla="*/ 490 h 747"/>
                <a:gd name="T34" fmla="*/ 1482 w 1509"/>
                <a:gd name="T35" fmla="*/ 610 h 747"/>
                <a:gd name="T36" fmla="*/ 1306 w 1509"/>
                <a:gd name="T37" fmla="*/ 592 h 747"/>
                <a:gd name="T38" fmla="*/ 1252 w 1509"/>
                <a:gd name="T39" fmla="*/ 583 h 747"/>
                <a:gd name="T40" fmla="*/ 1166 w 1509"/>
                <a:gd name="T41" fmla="*/ 580 h 747"/>
                <a:gd name="T42" fmla="*/ 1060 w 1509"/>
                <a:gd name="T43" fmla="*/ 564 h 747"/>
                <a:gd name="T44" fmla="*/ 998 w 1509"/>
                <a:gd name="T45" fmla="*/ 586 h 747"/>
                <a:gd name="T46" fmla="*/ 958 w 1509"/>
                <a:gd name="T47" fmla="*/ 634 h 747"/>
                <a:gd name="T48" fmla="*/ 896 w 1509"/>
                <a:gd name="T49" fmla="*/ 686 h 747"/>
                <a:gd name="T50" fmla="*/ 846 w 1509"/>
                <a:gd name="T51" fmla="*/ 734 h 747"/>
                <a:gd name="T52" fmla="*/ 794 w 1509"/>
                <a:gd name="T53" fmla="*/ 730 h 747"/>
                <a:gd name="T54" fmla="*/ 634 w 1509"/>
                <a:gd name="T55" fmla="*/ 710 h 747"/>
                <a:gd name="T56" fmla="*/ 576 w 1509"/>
                <a:gd name="T57" fmla="*/ 682 h 747"/>
                <a:gd name="T58" fmla="*/ 542 w 1509"/>
                <a:gd name="T59" fmla="*/ 648 h 747"/>
                <a:gd name="T60" fmla="*/ 520 w 1509"/>
                <a:gd name="T61" fmla="*/ 594 h 747"/>
                <a:gd name="T62" fmla="*/ 526 w 1509"/>
                <a:gd name="T63" fmla="*/ 572 h 747"/>
                <a:gd name="T64" fmla="*/ 526 w 1509"/>
                <a:gd name="T65" fmla="*/ 484 h 747"/>
                <a:gd name="T66" fmla="*/ 462 w 1509"/>
                <a:gd name="T67" fmla="*/ 378 h 747"/>
                <a:gd name="T68" fmla="*/ 322 w 1509"/>
                <a:gd name="T69" fmla="*/ 350 h 747"/>
                <a:gd name="T70" fmla="*/ 232 w 1509"/>
                <a:gd name="T71" fmla="*/ 324 h 747"/>
                <a:gd name="T72" fmla="*/ 162 w 1509"/>
                <a:gd name="T73" fmla="*/ 310 h 747"/>
                <a:gd name="T74" fmla="*/ 110 w 1509"/>
                <a:gd name="T75" fmla="*/ 310 h 747"/>
                <a:gd name="T76" fmla="*/ 6 w 1509"/>
                <a:gd name="T77" fmla="*/ 304 h 747"/>
                <a:gd name="T78" fmla="*/ 24 w 1509"/>
                <a:gd name="T79" fmla="*/ 210 h 747"/>
                <a:gd name="T80" fmla="*/ 56 w 1509"/>
                <a:gd name="T81" fmla="*/ 228 h 747"/>
                <a:gd name="T82" fmla="*/ 74 w 1509"/>
                <a:gd name="T83" fmla="*/ 218 h 7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9"/>
                <a:gd name="T127" fmla="*/ 0 h 747"/>
                <a:gd name="T128" fmla="*/ 1509 w 1509"/>
                <a:gd name="T129" fmla="*/ 747 h 7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9" h="747">
                  <a:moveTo>
                    <a:pt x="34" y="216"/>
                  </a:moveTo>
                  <a:cubicBezTo>
                    <a:pt x="96" y="219"/>
                    <a:pt x="148" y="225"/>
                    <a:pt x="210" y="228"/>
                  </a:cubicBezTo>
                  <a:cubicBezTo>
                    <a:pt x="250" y="241"/>
                    <a:pt x="290" y="250"/>
                    <a:pt x="332" y="258"/>
                  </a:cubicBezTo>
                  <a:cubicBezTo>
                    <a:pt x="392" y="257"/>
                    <a:pt x="459" y="271"/>
                    <a:pt x="511" y="241"/>
                  </a:cubicBezTo>
                  <a:cubicBezTo>
                    <a:pt x="548" y="233"/>
                    <a:pt x="528" y="208"/>
                    <a:pt x="540" y="192"/>
                  </a:cubicBezTo>
                  <a:cubicBezTo>
                    <a:pt x="552" y="176"/>
                    <a:pt x="555" y="178"/>
                    <a:pt x="586" y="148"/>
                  </a:cubicBezTo>
                  <a:cubicBezTo>
                    <a:pt x="616" y="95"/>
                    <a:pt x="662" y="24"/>
                    <a:pt x="724" y="14"/>
                  </a:cubicBezTo>
                  <a:cubicBezTo>
                    <a:pt x="819" y="16"/>
                    <a:pt x="839" y="0"/>
                    <a:pt x="896" y="38"/>
                  </a:cubicBezTo>
                  <a:cubicBezTo>
                    <a:pt x="902" y="49"/>
                    <a:pt x="938" y="73"/>
                    <a:pt x="944" y="84"/>
                  </a:cubicBezTo>
                  <a:cubicBezTo>
                    <a:pt x="957" y="110"/>
                    <a:pt x="970" y="139"/>
                    <a:pt x="980" y="166"/>
                  </a:cubicBezTo>
                  <a:cubicBezTo>
                    <a:pt x="999" y="217"/>
                    <a:pt x="994" y="283"/>
                    <a:pt x="1033" y="322"/>
                  </a:cubicBezTo>
                  <a:cubicBezTo>
                    <a:pt x="1058" y="347"/>
                    <a:pt x="1125" y="344"/>
                    <a:pt x="1153" y="346"/>
                  </a:cubicBezTo>
                  <a:cubicBezTo>
                    <a:pt x="1194" y="360"/>
                    <a:pt x="1240" y="359"/>
                    <a:pt x="1282" y="370"/>
                  </a:cubicBezTo>
                  <a:cubicBezTo>
                    <a:pt x="1333" y="383"/>
                    <a:pt x="1384" y="389"/>
                    <a:pt x="1436" y="394"/>
                  </a:cubicBezTo>
                  <a:cubicBezTo>
                    <a:pt x="1442" y="396"/>
                    <a:pt x="1462" y="394"/>
                    <a:pt x="1468" y="396"/>
                  </a:cubicBezTo>
                  <a:cubicBezTo>
                    <a:pt x="1475" y="398"/>
                    <a:pt x="1473" y="425"/>
                    <a:pt x="1474" y="432"/>
                  </a:cubicBezTo>
                  <a:cubicBezTo>
                    <a:pt x="1478" y="454"/>
                    <a:pt x="1467" y="468"/>
                    <a:pt x="1471" y="490"/>
                  </a:cubicBezTo>
                  <a:cubicBezTo>
                    <a:pt x="1473" y="518"/>
                    <a:pt x="1509" y="593"/>
                    <a:pt x="1482" y="610"/>
                  </a:cubicBezTo>
                  <a:cubicBezTo>
                    <a:pt x="1455" y="627"/>
                    <a:pt x="1344" y="596"/>
                    <a:pt x="1306" y="592"/>
                  </a:cubicBezTo>
                  <a:cubicBezTo>
                    <a:pt x="1287" y="590"/>
                    <a:pt x="1271" y="586"/>
                    <a:pt x="1252" y="583"/>
                  </a:cubicBezTo>
                  <a:cubicBezTo>
                    <a:pt x="1229" y="579"/>
                    <a:pt x="1198" y="583"/>
                    <a:pt x="1166" y="580"/>
                  </a:cubicBezTo>
                  <a:cubicBezTo>
                    <a:pt x="1134" y="577"/>
                    <a:pt x="1088" y="563"/>
                    <a:pt x="1060" y="564"/>
                  </a:cubicBezTo>
                  <a:cubicBezTo>
                    <a:pt x="1029" y="565"/>
                    <a:pt x="1022" y="566"/>
                    <a:pt x="998" y="586"/>
                  </a:cubicBezTo>
                  <a:cubicBezTo>
                    <a:pt x="979" y="594"/>
                    <a:pt x="975" y="617"/>
                    <a:pt x="958" y="634"/>
                  </a:cubicBezTo>
                  <a:cubicBezTo>
                    <a:pt x="941" y="651"/>
                    <a:pt x="915" y="669"/>
                    <a:pt x="896" y="686"/>
                  </a:cubicBezTo>
                  <a:cubicBezTo>
                    <a:pt x="878" y="712"/>
                    <a:pt x="863" y="727"/>
                    <a:pt x="846" y="734"/>
                  </a:cubicBezTo>
                  <a:cubicBezTo>
                    <a:pt x="829" y="741"/>
                    <a:pt x="829" y="734"/>
                    <a:pt x="794" y="730"/>
                  </a:cubicBezTo>
                  <a:cubicBezTo>
                    <a:pt x="716" y="728"/>
                    <a:pt x="690" y="747"/>
                    <a:pt x="634" y="710"/>
                  </a:cubicBezTo>
                  <a:cubicBezTo>
                    <a:pt x="603" y="709"/>
                    <a:pt x="591" y="692"/>
                    <a:pt x="576" y="682"/>
                  </a:cubicBezTo>
                  <a:cubicBezTo>
                    <a:pt x="561" y="672"/>
                    <a:pt x="551" y="663"/>
                    <a:pt x="542" y="648"/>
                  </a:cubicBezTo>
                  <a:cubicBezTo>
                    <a:pt x="531" y="627"/>
                    <a:pt x="530" y="616"/>
                    <a:pt x="520" y="594"/>
                  </a:cubicBezTo>
                  <a:cubicBezTo>
                    <a:pt x="513" y="583"/>
                    <a:pt x="525" y="590"/>
                    <a:pt x="526" y="572"/>
                  </a:cubicBezTo>
                  <a:cubicBezTo>
                    <a:pt x="527" y="554"/>
                    <a:pt x="537" y="516"/>
                    <a:pt x="526" y="484"/>
                  </a:cubicBezTo>
                  <a:cubicBezTo>
                    <a:pt x="519" y="426"/>
                    <a:pt x="519" y="407"/>
                    <a:pt x="462" y="378"/>
                  </a:cubicBezTo>
                  <a:cubicBezTo>
                    <a:pt x="400" y="380"/>
                    <a:pt x="382" y="360"/>
                    <a:pt x="322" y="350"/>
                  </a:cubicBezTo>
                  <a:cubicBezTo>
                    <a:pt x="298" y="338"/>
                    <a:pt x="259" y="328"/>
                    <a:pt x="232" y="324"/>
                  </a:cubicBezTo>
                  <a:cubicBezTo>
                    <a:pt x="215" y="317"/>
                    <a:pt x="180" y="313"/>
                    <a:pt x="162" y="310"/>
                  </a:cubicBezTo>
                  <a:cubicBezTo>
                    <a:pt x="148" y="308"/>
                    <a:pt x="110" y="310"/>
                    <a:pt x="110" y="310"/>
                  </a:cubicBezTo>
                  <a:cubicBezTo>
                    <a:pt x="77" y="311"/>
                    <a:pt x="35" y="285"/>
                    <a:pt x="6" y="304"/>
                  </a:cubicBezTo>
                  <a:cubicBezTo>
                    <a:pt x="0" y="286"/>
                    <a:pt x="11" y="225"/>
                    <a:pt x="24" y="210"/>
                  </a:cubicBezTo>
                  <a:cubicBezTo>
                    <a:pt x="29" y="204"/>
                    <a:pt x="49" y="231"/>
                    <a:pt x="56" y="228"/>
                  </a:cubicBezTo>
                  <a:cubicBezTo>
                    <a:pt x="59" y="227"/>
                    <a:pt x="67" y="212"/>
                    <a:pt x="74" y="218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062" y="1536"/>
              <a:ext cx="1533" cy="771"/>
            </a:xfrm>
            <a:custGeom>
              <a:avLst/>
              <a:gdLst>
                <a:gd name="T0" fmla="*/ 57 w 1533"/>
                <a:gd name="T1" fmla="*/ 209 h 771"/>
                <a:gd name="T2" fmla="*/ 257 w 1533"/>
                <a:gd name="T3" fmla="*/ 227 h 771"/>
                <a:gd name="T4" fmla="*/ 430 w 1533"/>
                <a:gd name="T5" fmla="*/ 263 h 771"/>
                <a:gd name="T6" fmla="*/ 511 w 1533"/>
                <a:gd name="T7" fmla="*/ 254 h 771"/>
                <a:gd name="T8" fmla="*/ 548 w 1533"/>
                <a:gd name="T9" fmla="*/ 200 h 771"/>
                <a:gd name="T10" fmla="*/ 657 w 1533"/>
                <a:gd name="T11" fmla="*/ 63 h 771"/>
                <a:gd name="T12" fmla="*/ 684 w 1533"/>
                <a:gd name="T13" fmla="*/ 27 h 771"/>
                <a:gd name="T14" fmla="*/ 766 w 1533"/>
                <a:gd name="T15" fmla="*/ 0 h 771"/>
                <a:gd name="T16" fmla="*/ 966 w 1533"/>
                <a:gd name="T17" fmla="*/ 45 h 771"/>
                <a:gd name="T18" fmla="*/ 1039 w 1533"/>
                <a:gd name="T19" fmla="*/ 181 h 771"/>
                <a:gd name="T20" fmla="*/ 1066 w 1533"/>
                <a:gd name="T21" fmla="*/ 318 h 771"/>
                <a:gd name="T22" fmla="*/ 1148 w 1533"/>
                <a:gd name="T23" fmla="*/ 336 h 771"/>
                <a:gd name="T24" fmla="*/ 1375 w 1533"/>
                <a:gd name="T25" fmla="*/ 363 h 771"/>
                <a:gd name="T26" fmla="*/ 1520 w 1533"/>
                <a:gd name="T27" fmla="*/ 382 h 771"/>
                <a:gd name="T28" fmla="*/ 1533 w 1533"/>
                <a:gd name="T29" fmla="*/ 644 h 771"/>
                <a:gd name="T30" fmla="*/ 1053 w 1533"/>
                <a:gd name="T31" fmla="*/ 596 h 771"/>
                <a:gd name="T32" fmla="*/ 975 w 1533"/>
                <a:gd name="T33" fmla="*/ 682 h 771"/>
                <a:gd name="T34" fmla="*/ 875 w 1533"/>
                <a:gd name="T35" fmla="*/ 763 h 771"/>
                <a:gd name="T36" fmla="*/ 530 w 1533"/>
                <a:gd name="T37" fmla="*/ 618 h 771"/>
                <a:gd name="T38" fmla="*/ 521 w 1533"/>
                <a:gd name="T39" fmla="*/ 445 h 771"/>
                <a:gd name="T40" fmla="*/ 293 w 1533"/>
                <a:gd name="T41" fmla="*/ 363 h 771"/>
                <a:gd name="T42" fmla="*/ 221 w 1533"/>
                <a:gd name="T43" fmla="*/ 345 h 771"/>
                <a:gd name="T44" fmla="*/ 21 w 1533"/>
                <a:gd name="T45" fmla="*/ 336 h 771"/>
                <a:gd name="T46" fmla="*/ 57 w 1533"/>
                <a:gd name="T47" fmla="*/ 209 h 7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33"/>
                <a:gd name="T73" fmla="*/ 0 h 771"/>
                <a:gd name="T74" fmla="*/ 1533 w 1533"/>
                <a:gd name="T75" fmla="*/ 771 h 7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33" h="771">
                  <a:moveTo>
                    <a:pt x="57" y="209"/>
                  </a:moveTo>
                  <a:cubicBezTo>
                    <a:pt x="142" y="237"/>
                    <a:pt x="52" y="210"/>
                    <a:pt x="257" y="227"/>
                  </a:cubicBezTo>
                  <a:cubicBezTo>
                    <a:pt x="314" y="232"/>
                    <a:pt x="373" y="255"/>
                    <a:pt x="430" y="263"/>
                  </a:cubicBezTo>
                  <a:cubicBezTo>
                    <a:pt x="457" y="260"/>
                    <a:pt x="487" y="267"/>
                    <a:pt x="511" y="254"/>
                  </a:cubicBezTo>
                  <a:cubicBezTo>
                    <a:pt x="530" y="244"/>
                    <a:pt x="533" y="216"/>
                    <a:pt x="548" y="200"/>
                  </a:cubicBezTo>
                  <a:cubicBezTo>
                    <a:pt x="588" y="158"/>
                    <a:pt x="619" y="108"/>
                    <a:pt x="657" y="63"/>
                  </a:cubicBezTo>
                  <a:cubicBezTo>
                    <a:pt x="667" y="52"/>
                    <a:pt x="672" y="36"/>
                    <a:pt x="684" y="27"/>
                  </a:cubicBezTo>
                  <a:cubicBezTo>
                    <a:pt x="701" y="15"/>
                    <a:pt x="745" y="5"/>
                    <a:pt x="766" y="0"/>
                  </a:cubicBezTo>
                  <a:cubicBezTo>
                    <a:pt x="858" y="7"/>
                    <a:pt x="891" y="8"/>
                    <a:pt x="966" y="45"/>
                  </a:cubicBezTo>
                  <a:cubicBezTo>
                    <a:pt x="997" y="91"/>
                    <a:pt x="1021" y="126"/>
                    <a:pt x="1039" y="181"/>
                  </a:cubicBezTo>
                  <a:cubicBezTo>
                    <a:pt x="1039" y="182"/>
                    <a:pt x="1053" y="309"/>
                    <a:pt x="1066" y="318"/>
                  </a:cubicBezTo>
                  <a:cubicBezTo>
                    <a:pt x="1089" y="334"/>
                    <a:pt x="1120" y="332"/>
                    <a:pt x="1148" y="336"/>
                  </a:cubicBezTo>
                  <a:cubicBezTo>
                    <a:pt x="1223" y="347"/>
                    <a:pt x="1300" y="354"/>
                    <a:pt x="1375" y="363"/>
                  </a:cubicBezTo>
                  <a:cubicBezTo>
                    <a:pt x="1422" y="379"/>
                    <a:pt x="1471" y="382"/>
                    <a:pt x="1520" y="382"/>
                  </a:cubicBezTo>
                  <a:lnTo>
                    <a:pt x="1533" y="644"/>
                  </a:lnTo>
                  <a:lnTo>
                    <a:pt x="1053" y="596"/>
                  </a:lnTo>
                  <a:cubicBezTo>
                    <a:pt x="1012" y="619"/>
                    <a:pt x="1003" y="639"/>
                    <a:pt x="975" y="682"/>
                  </a:cubicBezTo>
                  <a:cubicBezTo>
                    <a:pt x="954" y="713"/>
                    <a:pt x="906" y="742"/>
                    <a:pt x="875" y="763"/>
                  </a:cubicBezTo>
                  <a:cubicBezTo>
                    <a:pt x="741" y="756"/>
                    <a:pt x="581" y="771"/>
                    <a:pt x="530" y="618"/>
                  </a:cubicBezTo>
                  <a:cubicBezTo>
                    <a:pt x="527" y="560"/>
                    <a:pt x="538" y="500"/>
                    <a:pt x="521" y="445"/>
                  </a:cubicBezTo>
                  <a:cubicBezTo>
                    <a:pt x="507" y="399"/>
                    <a:pt x="300" y="365"/>
                    <a:pt x="293" y="363"/>
                  </a:cubicBezTo>
                  <a:cubicBezTo>
                    <a:pt x="269" y="357"/>
                    <a:pt x="246" y="346"/>
                    <a:pt x="221" y="345"/>
                  </a:cubicBezTo>
                  <a:cubicBezTo>
                    <a:pt x="154" y="342"/>
                    <a:pt x="21" y="336"/>
                    <a:pt x="21" y="336"/>
                  </a:cubicBezTo>
                  <a:cubicBezTo>
                    <a:pt x="31" y="216"/>
                    <a:pt x="0" y="247"/>
                    <a:pt x="57" y="20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40" y="1680"/>
              <a:ext cx="480" cy="579"/>
            </a:xfrm>
            <a:custGeom>
              <a:avLst/>
              <a:gdLst>
                <a:gd name="T0" fmla="*/ 1224 w 336"/>
                <a:gd name="T1" fmla="*/ 4510 h 384"/>
                <a:gd name="T2" fmla="*/ 2857 w 336"/>
                <a:gd name="T3" fmla="*/ 2821 h 384"/>
                <a:gd name="T4" fmla="*/ 1630 w 336"/>
                <a:gd name="T5" fmla="*/ 0 h 384"/>
                <a:gd name="T6" fmla="*/ 0 w 336"/>
                <a:gd name="T7" fmla="*/ 2260 h 384"/>
                <a:gd name="T8" fmla="*/ 1224 w 336"/>
                <a:gd name="T9" fmla="*/ 451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84"/>
                <a:gd name="T17" fmla="*/ 336 w 33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84">
                  <a:moveTo>
                    <a:pt x="144" y="384"/>
                  </a:moveTo>
                  <a:lnTo>
                    <a:pt x="336" y="240"/>
                  </a:lnTo>
                  <a:lnTo>
                    <a:pt x="192" y="0"/>
                  </a:lnTo>
                  <a:lnTo>
                    <a:pt x="0" y="192"/>
                  </a:lnTo>
                  <a:lnTo>
                    <a:pt x="144" y="384"/>
                  </a:lnTo>
                  <a:close/>
                </a:path>
              </a:pathLst>
            </a:custGeom>
            <a:solidFill>
              <a:srgbClr val="FF7C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auto">
            <a:xfrm>
              <a:off x="2016" y="1776"/>
              <a:ext cx="144" cy="48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de-DE" sz="1600">
                <a:latin typeface="Arial" pitchFamily="34" charset="0"/>
              </a:endParaRP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auto">
            <a:xfrm>
              <a:off x="3504" y="1968"/>
              <a:ext cx="144" cy="192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de-DE" sz="1600">
                <a:latin typeface="Arial" pitchFamily="34" charset="0"/>
              </a:endParaRP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2287" y="2364"/>
              <a:ext cx="111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>
                <a:spcBef>
                  <a:spcPct val="0"/>
                </a:spcBef>
                <a:buFontTx/>
                <a:buNone/>
                <a:defRPr>
                  <a:latin typeface="+mj-lt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latin typeface="Times New Roman" pitchFamily="18" charset="0"/>
                </a:defRPr>
              </a:lvl9pPr>
            </a:lstStyle>
            <a:p>
              <a:r>
                <a:rPr lang="de-DE" altLang="de-DE" dirty="0"/>
                <a:t>Kristallwachstum</a:t>
              </a:r>
            </a:p>
          </p:txBody>
        </p:sp>
      </p:grp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6118920" y="1725612"/>
            <a:ext cx="2590800" cy="1703388"/>
            <a:chOff x="3888" y="1536"/>
            <a:chExt cx="1632" cy="1073"/>
          </a:xfrm>
        </p:grpSpPr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3963" y="1547"/>
              <a:ext cx="1509" cy="747"/>
            </a:xfrm>
            <a:custGeom>
              <a:avLst/>
              <a:gdLst>
                <a:gd name="T0" fmla="*/ 34 w 1509"/>
                <a:gd name="T1" fmla="*/ 216 h 747"/>
                <a:gd name="T2" fmla="*/ 210 w 1509"/>
                <a:gd name="T3" fmla="*/ 228 h 747"/>
                <a:gd name="T4" fmla="*/ 332 w 1509"/>
                <a:gd name="T5" fmla="*/ 258 h 747"/>
                <a:gd name="T6" fmla="*/ 511 w 1509"/>
                <a:gd name="T7" fmla="*/ 241 h 747"/>
                <a:gd name="T8" fmla="*/ 540 w 1509"/>
                <a:gd name="T9" fmla="*/ 192 h 747"/>
                <a:gd name="T10" fmla="*/ 586 w 1509"/>
                <a:gd name="T11" fmla="*/ 148 h 747"/>
                <a:gd name="T12" fmla="*/ 724 w 1509"/>
                <a:gd name="T13" fmla="*/ 14 h 747"/>
                <a:gd name="T14" fmla="*/ 896 w 1509"/>
                <a:gd name="T15" fmla="*/ 38 h 747"/>
                <a:gd name="T16" fmla="*/ 944 w 1509"/>
                <a:gd name="T17" fmla="*/ 84 h 747"/>
                <a:gd name="T18" fmla="*/ 980 w 1509"/>
                <a:gd name="T19" fmla="*/ 166 h 747"/>
                <a:gd name="T20" fmla="*/ 1033 w 1509"/>
                <a:gd name="T21" fmla="*/ 322 h 747"/>
                <a:gd name="T22" fmla="*/ 1153 w 1509"/>
                <a:gd name="T23" fmla="*/ 346 h 747"/>
                <a:gd name="T24" fmla="*/ 1282 w 1509"/>
                <a:gd name="T25" fmla="*/ 370 h 747"/>
                <a:gd name="T26" fmla="*/ 1436 w 1509"/>
                <a:gd name="T27" fmla="*/ 394 h 747"/>
                <a:gd name="T28" fmla="*/ 1468 w 1509"/>
                <a:gd name="T29" fmla="*/ 396 h 747"/>
                <a:gd name="T30" fmla="*/ 1474 w 1509"/>
                <a:gd name="T31" fmla="*/ 432 h 747"/>
                <a:gd name="T32" fmla="*/ 1471 w 1509"/>
                <a:gd name="T33" fmla="*/ 490 h 747"/>
                <a:gd name="T34" fmla="*/ 1482 w 1509"/>
                <a:gd name="T35" fmla="*/ 610 h 747"/>
                <a:gd name="T36" fmla="*/ 1306 w 1509"/>
                <a:gd name="T37" fmla="*/ 592 h 747"/>
                <a:gd name="T38" fmla="*/ 1252 w 1509"/>
                <a:gd name="T39" fmla="*/ 583 h 747"/>
                <a:gd name="T40" fmla="*/ 1166 w 1509"/>
                <a:gd name="T41" fmla="*/ 580 h 747"/>
                <a:gd name="T42" fmla="*/ 1060 w 1509"/>
                <a:gd name="T43" fmla="*/ 564 h 747"/>
                <a:gd name="T44" fmla="*/ 998 w 1509"/>
                <a:gd name="T45" fmla="*/ 586 h 747"/>
                <a:gd name="T46" fmla="*/ 958 w 1509"/>
                <a:gd name="T47" fmla="*/ 634 h 747"/>
                <a:gd name="T48" fmla="*/ 896 w 1509"/>
                <a:gd name="T49" fmla="*/ 686 h 747"/>
                <a:gd name="T50" fmla="*/ 846 w 1509"/>
                <a:gd name="T51" fmla="*/ 734 h 747"/>
                <a:gd name="T52" fmla="*/ 794 w 1509"/>
                <a:gd name="T53" fmla="*/ 730 h 747"/>
                <a:gd name="T54" fmla="*/ 634 w 1509"/>
                <a:gd name="T55" fmla="*/ 710 h 747"/>
                <a:gd name="T56" fmla="*/ 576 w 1509"/>
                <a:gd name="T57" fmla="*/ 682 h 747"/>
                <a:gd name="T58" fmla="*/ 542 w 1509"/>
                <a:gd name="T59" fmla="*/ 648 h 747"/>
                <a:gd name="T60" fmla="*/ 520 w 1509"/>
                <a:gd name="T61" fmla="*/ 594 h 747"/>
                <a:gd name="T62" fmla="*/ 526 w 1509"/>
                <a:gd name="T63" fmla="*/ 572 h 747"/>
                <a:gd name="T64" fmla="*/ 526 w 1509"/>
                <a:gd name="T65" fmla="*/ 484 h 747"/>
                <a:gd name="T66" fmla="*/ 462 w 1509"/>
                <a:gd name="T67" fmla="*/ 378 h 747"/>
                <a:gd name="T68" fmla="*/ 322 w 1509"/>
                <a:gd name="T69" fmla="*/ 350 h 747"/>
                <a:gd name="T70" fmla="*/ 232 w 1509"/>
                <a:gd name="T71" fmla="*/ 324 h 747"/>
                <a:gd name="T72" fmla="*/ 162 w 1509"/>
                <a:gd name="T73" fmla="*/ 310 h 747"/>
                <a:gd name="T74" fmla="*/ 110 w 1509"/>
                <a:gd name="T75" fmla="*/ 310 h 747"/>
                <a:gd name="T76" fmla="*/ 6 w 1509"/>
                <a:gd name="T77" fmla="*/ 304 h 747"/>
                <a:gd name="T78" fmla="*/ 24 w 1509"/>
                <a:gd name="T79" fmla="*/ 210 h 747"/>
                <a:gd name="T80" fmla="*/ 56 w 1509"/>
                <a:gd name="T81" fmla="*/ 228 h 747"/>
                <a:gd name="T82" fmla="*/ 74 w 1509"/>
                <a:gd name="T83" fmla="*/ 218 h 7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09"/>
                <a:gd name="T127" fmla="*/ 0 h 747"/>
                <a:gd name="T128" fmla="*/ 1509 w 1509"/>
                <a:gd name="T129" fmla="*/ 747 h 7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09" h="747">
                  <a:moveTo>
                    <a:pt x="34" y="216"/>
                  </a:moveTo>
                  <a:cubicBezTo>
                    <a:pt x="96" y="219"/>
                    <a:pt x="148" y="225"/>
                    <a:pt x="210" y="228"/>
                  </a:cubicBezTo>
                  <a:cubicBezTo>
                    <a:pt x="250" y="241"/>
                    <a:pt x="290" y="250"/>
                    <a:pt x="332" y="258"/>
                  </a:cubicBezTo>
                  <a:cubicBezTo>
                    <a:pt x="392" y="257"/>
                    <a:pt x="459" y="271"/>
                    <a:pt x="511" y="241"/>
                  </a:cubicBezTo>
                  <a:cubicBezTo>
                    <a:pt x="548" y="233"/>
                    <a:pt x="528" y="208"/>
                    <a:pt x="540" y="192"/>
                  </a:cubicBezTo>
                  <a:cubicBezTo>
                    <a:pt x="552" y="176"/>
                    <a:pt x="555" y="178"/>
                    <a:pt x="586" y="148"/>
                  </a:cubicBezTo>
                  <a:cubicBezTo>
                    <a:pt x="616" y="95"/>
                    <a:pt x="662" y="24"/>
                    <a:pt x="724" y="14"/>
                  </a:cubicBezTo>
                  <a:cubicBezTo>
                    <a:pt x="819" y="16"/>
                    <a:pt x="839" y="0"/>
                    <a:pt x="896" y="38"/>
                  </a:cubicBezTo>
                  <a:cubicBezTo>
                    <a:pt x="902" y="49"/>
                    <a:pt x="938" y="73"/>
                    <a:pt x="944" y="84"/>
                  </a:cubicBezTo>
                  <a:cubicBezTo>
                    <a:pt x="957" y="110"/>
                    <a:pt x="970" y="139"/>
                    <a:pt x="980" y="166"/>
                  </a:cubicBezTo>
                  <a:cubicBezTo>
                    <a:pt x="999" y="217"/>
                    <a:pt x="994" y="283"/>
                    <a:pt x="1033" y="322"/>
                  </a:cubicBezTo>
                  <a:cubicBezTo>
                    <a:pt x="1058" y="347"/>
                    <a:pt x="1125" y="344"/>
                    <a:pt x="1153" y="346"/>
                  </a:cubicBezTo>
                  <a:cubicBezTo>
                    <a:pt x="1194" y="360"/>
                    <a:pt x="1240" y="359"/>
                    <a:pt x="1282" y="370"/>
                  </a:cubicBezTo>
                  <a:cubicBezTo>
                    <a:pt x="1333" y="383"/>
                    <a:pt x="1384" y="389"/>
                    <a:pt x="1436" y="394"/>
                  </a:cubicBezTo>
                  <a:cubicBezTo>
                    <a:pt x="1442" y="396"/>
                    <a:pt x="1462" y="394"/>
                    <a:pt x="1468" y="396"/>
                  </a:cubicBezTo>
                  <a:cubicBezTo>
                    <a:pt x="1475" y="398"/>
                    <a:pt x="1473" y="425"/>
                    <a:pt x="1474" y="432"/>
                  </a:cubicBezTo>
                  <a:cubicBezTo>
                    <a:pt x="1478" y="454"/>
                    <a:pt x="1467" y="468"/>
                    <a:pt x="1471" y="490"/>
                  </a:cubicBezTo>
                  <a:cubicBezTo>
                    <a:pt x="1473" y="518"/>
                    <a:pt x="1509" y="593"/>
                    <a:pt x="1482" y="610"/>
                  </a:cubicBezTo>
                  <a:cubicBezTo>
                    <a:pt x="1455" y="627"/>
                    <a:pt x="1344" y="596"/>
                    <a:pt x="1306" y="592"/>
                  </a:cubicBezTo>
                  <a:cubicBezTo>
                    <a:pt x="1287" y="590"/>
                    <a:pt x="1271" y="586"/>
                    <a:pt x="1252" y="583"/>
                  </a:cubicBezTo>
                  <a:cubicBezTo>
                    <a:pt x="1229" y="579"/>
                    <a:pt x="1198" y="583"/>
                    <a:pt x="1166" y="580"/>
                  </a:cubicBezTo>
                  <a:cubicBezTo>
                    <a:pt x="1134" y="577"/>
                    <a:pt x="1088" y="563"/>
                    <a:pt x="1060" y="564"/>
                  </a:cubicBezTo>
                  <a:cubicBezTo>
                    <a:pt x="1029" y="565"/>
                    <a:pt x="1022" y="566"/>
                    <a:pt x="998" y="586"/>
                  </a:cubicBezTo>
                  <a:cubicBezTo>
                    <a:pt x="979" y="594"/>
                    <a:pt x="975" y="617"/>
                    <a:pt x="958" y="634"/>
                  </a:cubicBezTo>
                  <a:cubicBezTo>
                    <a:pt x="941" y="651"/>
                    <a:pt x="915" y="669"/>
                    <a:pt x="896" y="686"/>
                  </a:cubicBezTo>
                  <a:cubicBezTo>
                    <a:pt x="878" y="712"/>
                    <a:pt x="863" y="727"/>
                    <a:pt x="846" y="734"/>
                  </a:cubicBezTo>
                  <a:cubicBezTo>
                    <a:pt x="829" y="741"/>
                    <a:pt x="829" y="734"/>
                    <a:pt x="794" y="730"/>
                  </a:cubicBezTo>
                  <a:cubicBezTo>
                    <a:pt x="716" y="728"/>
                    <a:pt x="690" y="747"/>
                    <a:pt x="634" y="710"/>
                  </a:cubicBezTo>
                  <a:cubicBezTo>
                    <a:pt x="603" y="709"/>
                    <a:pt x="591" y="692"/>
                    <a:pt x="576" y="682"/>
                  </a:cubicBezTo>
                  <a:cubicBezTo>
                    <a:pt x="561" y="672"/>
                    <a:pt x="551" y="663"/>
                    <a:pt x="542" y="648"/>
                  </a:cubicBezTo>
                  <a:cubicBezTo>
                    <a:pt x="531" y="627"/>
                    <a:pt x="530" y="616"/>
                    <a:pt x="520" y="594"/>
                  </a:cubicBezTo>
                  <a:cubicBezTo>
                    <a:pt x="513" y="583"/>
                    <a:pt x="525" y="590"/>
                    <a:pt x="526" y="572"/>
                  </a:cubicBezTo>
                  <a:cubicBezTo>
                    <a:pt x="527" y="554"/>
                    <a:pt x="537" y="516"/>
                    <a:pt x="526" y="484"/>
                  </a:cubicBezTo>
                  <a:cubicBezTo>
                    <a:pt x="519" y="426"/>
                    <a:pt x="519" y="407"/>
                    <a:pt x="462" y="378"/>
                  </a:cubicBezTo>
                  <a:cubicBezTo>
                    <a:pt x="400" y="380"/>
                    <a:pt x="382" y="360"/>
                    <a:pt x="322" y="350"/>
                  </a:cubicBezTo>
                  <a:cubicBezTo>
                    <a:pt x="298" y="338"/>
                    <a:pt x="259" y="328"/>
                    <a:pt x="232" y="324"/>
                  </a:cubicBezTo>
                  <a:cubicBezTo>
                    <a:pt x="215" y="317"/>
                    <a:pt x="180" y="313"/>
                    <a:pt x="162" y="310"/>
                  </a:cubicBezTo>
                  <a:cubicBezTo>
                    <a:pt x="148" y="308"/>
                    <a:pt x="110" y="310"/>
                    <a:pt x="110" y="310"/>
                  </a:cubicBezTo>
                  <a:cubicBezTo>
                    <a:pt x="77" y="311"/>
                    <a:pt x="35" y="285"/>
                    <a:pt x="6" y="304"/>
                  </a:cubicBezTo>
                  <a:cubicBezTo>
                    <a:pt x="0" y="286"/>
                    <a:pt x="11" y="225"/>
                    <a:pt x="24" y="210"/>
                  </a:cubicBezTo>
                  <a:cubicBezTo>
                    <a:pt x="29" y="204"/>
                    <a:pt x="49" y="231"/>
                    <a:pt x="56" y="228"/>
                  </a:cubicBezTo>
                  <a:cubicBezTo>
                    <a:pt x="59" y="227"/>
                    <a:pt x="67" y="212"/>
                    <a:pt x="74" y="218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3934" y="1536"/>
              <a:ext cx="1533" cy="771"/>
            </a:xfrm>
            <a:custGeom>
              <a:avLst/>
              <a:gdLst>
                <a:gd name="T0" fmla="*/ 57 w 1533"/>
                <a:gd name="T1" fmla="*/ 209 h 771"/>
                <a:gd name="T2" fmla="*/ 257 w 1533"/>
                <a:gd name="T3" fmla="*/ 227 h 771"/>
                <a:gd name="T4" fmla="*/ 430 w 1533"/>
                <a:gd name="T5" fmla="*/ 263 h 771"/>
                <a:gd name="T6" fmla="*/ 511 w 1533"/>
                <a:gd name="T7" fmla="*/ 254 h 771"/>
                <a:gd name="T8" fmla="*/ 548 w 1533"/>
                <a:gd name="T9" fmla="*/ 200 h 771"/>
                <a:gd name="T10" fmla="*/ 657 w 1533"/>
                <a:gd name="T11" fmla="*/ 63 h 771"/>
                <a:gd name="T12" fmla="*/ 684 w 1533"/>
                <a:gd name="T13" fmla="*/ 27 h 771"/>
                <a:gd name="T14" fmla="*/ 766 w 1533"/>
                <a:gd name="T15" fmla="*/ 0 h 771"/>
                <a:gd name="T16" fmla="*/ 966 w 1533"/>
                <a:gd name="T17" fmla="*/ 45 h 771"/>
                <a:gd name="T18" fmla="*/ 1039 w 1533"/>
                <a:gd name="T19" fmla="*/ 181 h 771"/>
                <a:gd name="T20" fmla="*/ 1066 w 1533"/>
                <a:gd name="T21" fmla="*/ 318 h 771"/>
                <a:gd name="T22" fmla="*/ 1148 w 1533"/>
                <a:gd name="T23" fmla="*/ 336 h 771"/>
                <a:gd name="T24" fmla="*/ 1375 w 1533"/>
                <a:gd name="T25" fmla="*/ 363 h 771"/>
                <a:gd name="T26" fmla="*/ 1520 w 1533"/>
                <a:gd name="T27" fmla="*/ 382 h 771"/>
                <a:gd name="T28" fmla="*/ 1533 w 1533"/>
                <a:gd name="T29" fmla="*/ 644 h 771"/>
                <a:gd name="T30" fmla="*/ 1053 w 1533"/>
                <a:gd name="T31" fmla="*/ 596 h 771"/>
                <a:gd name="T32" fmla="*/ 975 w 1533"/>
                <a:gd name="T33" fmla="*/ 682 h 771"/>
                <a:gd name="T34" fmla="*/ 875 w 1533"/>
                <a:gd name="T35" fmla="*/ 763 h 771"/>
                <a:gd name="T36" fmla="*/ 530 w 1533"/>
                <a:gd name="T37" fmla="*/ 618 h 771"/>
                <a:gd name="T38" fmla="*/ 521 w 1533"/>
                <a:gd name="T39" fmla="*/ 445 h 771"/>
                <a:gd name="T40" fmla="*/ 293 w 1533"/>
                <a:gd name="T41" fmla="*/ 363 h 771"/>
                <a:gd name="T42" fmla="*/ 221 w 1533"/>
                <a:gd name="T43" fmla="*/ 345 h 771"/>
                <a:gd name="T44" fmla="*/ 21 w 1533"/>
                <a:gd name="T45" fmla="*/ 336 h 771"/>
                <a:gd name="T46" fmla="*/ 57 w 1533"/>
                <a:gd name="T47" fmla="*/ 209 h 7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33"/>
                <a:gd name="T73" fmla="*/ 0 h 771"/>
                <a:gd name="T74" fmla="*/ 1533 w 1533"/>
                <a:gd name="T75" fmla="*/ 771 h 7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33" h="771">
                  <a:moveTo>
                    <a:pt x="57" y="209"/>
                  </a:moveTo>
                  <a:cubicBezTo>
                    <a:pt x="142" y="237"/>
                    <a:pt x="52" y="210"/>
                    <a:pt x="257" y="227"/>
                  </a:cubicBezTo>
                  <a:cubicBezTo>
                    <a:pt x="314" y="232"/>
                    <a:pt x="373" y="255"/>
                    <a:pt x="430" y="263"/>
                  </a:cubicBezTo>
                  <a:cubicBezTo>
                    <a:pt x="457" y="260"/>
                    <a:pt x="487" y="267"/>
                    <a:pt x="511" y="254"/>
                  </a:cubicBezTo>
                  <a:cubicBezTo>
                    <a:pt x="530" y="244"/>
                    <a:pt x="533" y="216"/>
                    <a:pt x="548" y="200"/>
                  </a:cubicBezTo>
                  <a:cubicBezTo>
                    <a:pt x="588" y="158"/>
                    <a:pt x="619" y="108"/>
                    <a:pt x="657" y="63"/>
                  </a:cubicBezTo>
                  <a:cubicBezTo>
                    <a:pt x="667" y="52"/>
                    <a:pt x="672" y="36"/>
                    <a:pt x="684" y="27"/>
                  </a:cubicBezTo>
                  <a:cubicBezTo>
                    <a:pt x="701" y="15"/>
                    <a:pt x="745" y="5"/>
                    <a:pt x="766" y="0"/>
                  </a:cubicBezTo>
                  <a:cubicBezTo>
                    <a:pt x="858" y="7"/>
                    <a:pt x="891" y="8"/>
                    <a:pt x="966" y="45"/>
                  </a:cubicBezTo>
                  <a:cubicBezTo>
                    <a:pt x="997" y="91"/>
                    <a:pt x="1021" y="126"/>
                    <a:pt x="1039" y="181"/>
                  </a:cubicBezTo>
                  <a:cubicBezTo>
                    <a:pt x="1039" y="182"/>
                    <a:pt x="1053" y="309"/>
                    <a:pt x="1066" y="318"/>
                  </a:cubicBezTo>
                  <a:cubicBezTo>
                    <a:pt x="1089" y="334"/>
                    <a:pt x="1120" y="332"/>
                    <a:pt x="1148" y="336"/>
                  </a:cubicBezTo>
                  <a:cubicBezTo>
                    <a:pt x="1223" y="347"/>
                    <a:pt x="1300" y="354"/>
                    <a:pt x="1375" y="363"/>
                  </a:cubicBezTo>
                  <a:cubicBezTo>
                    <a:pt x="1422" y="379"/>
                    <a:pt x="1471" y="382"/>
                    <a:pt x="1520" y="382"/>
                  </a:cubicBezTo>
                  <a:lnTo>
                    <a:pt x="1533" y="644"/>
                  </a:lnTo>
                  <a:lnTo>
                    <a:pt x="1053" y="596"/>
                  </a:lnTo>
                  <a:cubicBezTo>
                    <a:pt x="1012" y="619"/>
                    <a:pt x="1003" y="639"/>
                    <a:pt x="975" y="682"/>
                  </a:cubicBezTo>
                  <a:cubicBezTo>
                    <a:pt x="954" y="713"/>
                    <a:pt x="906" y="742"/>
                    <a:pt x="875" y="763"/>
                  </a:cubicBezTo>
                  <a:cubicBezTo>
                    <a:pt x="741" y="756"/>
                    <a:pt x="581" y="771"/>
                    <a:pt x="530" y="618"/>
                  </a:cubicBezTo>
                  <a:cubicBezTo>
                    <a:pt x="527" y="560"/>
                    <a:pt x="538" y="500"/>
                    <a:pt x="521" y="445"/>
                  </a:cubicBezTo>
                  <a:cubicBezTo>
                    <a:pt x="507" y="399"/>
                    <a:pt x="300" y="365"/>
                    <a:pt x="293" y="363"/>
                  </a:cubicBezTo>
                  <a:cubicBezTo>
                    <a:pt x="269" y="357"/>
                    <a:pt x="246" y="346"/>
                    <a:pt x="221" y="345"/>
                  </a:cubicBezTo>
                  <a:cubicBezTo>
                    <a:pt x="154" y="342"/>
                    <a:pt x="21" y="336"/>
                    <a:pt x="21" y="336"/>
                  </a:cubicBezTo>
                  <a:cubicBezTo>
                    <a:pt x="31" y="216"/>
                    <a:pt x="0" y="247"/>
                    <a:pt x="57" y="209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4464" y="1536"/>
              <a:ext cx="576" cy="723"/>
            </a:xfrm>
            <a:custGeom>
              <a:avLst/>
              <a:gdLst>
                <a:gd name="T0" fmla="*/ 3653 w 336"/>
                <a:gd name="T1" fmla="*/ 17107 h 384"/>
                <a:gd name="T2" fmla="*/ 8525 w 336"/>
                <a:gd name="T3" fmla="*/ 10692 h 384"/>
                <a:gd name="T4" fmla="*/ 4872 w 336"/>
                <a:gd name="T5" fmla="*/ 0 h 384"/>
                <a:gd name="T6" fmla="*/ 0 w 336"/>
                <a:gd name="T7" fmla="*/ 8572 h 384"/>
                <a:gd name="T8" fmla="*/ 3653 w 336"/>
                <a:gd name="T9" fmla="*/ 17107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84"/>
                <a:gd name="T17" fmla="*/ 336 w 33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84">
                  <a:moveTo>
                    <a:pt x="144" y="384"/>
                  </a:moveTo>
                  <a:lnTo>
                    <a:pt x="336" y="240"/>
                  </a:lnTo>
                  <a:lnTo>
                    <a:pt x="192" y="0"/>
                  </a:lnTo>
                  <a:lnTo>
                    <a:pt x="0" y="192"/>
                  </a:lnTo>
                  <a:lnTo>
                    <a:pt x="144" y="384"/>
                  </a:lnTo>
                  <a:close/>
                </a:path>
              </a:pathLst>
            </a:custGeom>
            <a:solidFill>
              <a:srgbClr val="FF7C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4464" y="1584"/>
              <a:ext cx="576" cy="624"/>
            </a:xfrm>
            <a:custGeom>
              <a:avLst/>
              <a:gdLst>
                <a:gd name="T0" fmla="*/ 3653 w 336"/>
                <a:gd name="T1" fmla="*/ 7072 h 384"/>
                <a:gd name="T2" fmla="*/ 8525 w 336"/>
                <a:gd name="T3" fmla="*/ 4420 h 384"/>
                <a:gd name="T4" fmla="*/ 4872 w 336"/>
                <a:gd name="T5" fmla="*/ 0 h 384"/>
                <a:gd name="T6" fmla="*/ 0 w 336"/>
                <a:gd name="T7" fmla="*/ 3536 h 384"/>
                <a:gd name="T8" fmla="*/ 3653 w 336"/>
                <a:gd name="T9" fmla="*/ 7072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84"/>
                <a:gd name="T17" fmla="*/ 336 w 33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84">
                  <a:moveTo>
                    <a:pt x="144" y="384"/>
                  </a:moveTo>
                  <a:lnTo>
                    <a:pt x="336" y="240"/>
                  </a:lnTo>
                  <a:lnTo>
                    <a:pt x="192" y="0"/>
                  </a:lnTo>
                  <a:lnTo>
                    <a:pt x="0" y="192"/>
                  </a:lnTo>
                  <a:lnTo>
                    <a:pt x="144" y="384"/>
                  </a:lnTo>
                  <a:close/>
                </a:path>
              </a:pathLst>
            </a:custGeom>
            <a:solidFill>
              <a:srgbClr val="FF7C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4464" y="1632"/>
              <a:ext cx="576" cy="528"/>
            </a:xfrm>
            <a:custGeom>
              <a:avLst/>
              <a:gdLst>
                <a:gd name="T0" fmla="*/ 3653 w 336"/>
                <a:gd name="T1" fmla="*/ 2595 h 384"/>
                <a:gd name="T2" fmla="*/ 8525 w 336"/>
                <a:gd name="T3" fmla="*/ 1623 h 384"/>
                <a:gd name="T4" fmla="*/ 4872 w 336"/>
                <a:gd name="T5" fmla="*/ 0 h 384"/>
                <a:gd name="T6" fmla="*/ 0 w 336"/>
                <a:gd name="T7" fmla="*/ 1297 h 384"/>
                <a:gd name="T8" fmla="*/ 3653 w 336"/>
                <a:gd name="T9" fmla="*/ 2595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84"/>
                <a:gd name="T17" fmla="*/ 336 w 33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84">
                  <a:moveTo>
                    <a:pt x="144" y="384"/>
                  </a:moveTo>
                  <a:lnTo>
                    <a:pt x="336" y="240"/>
                  </a:lnTo>
                  <a:lnTo>
                    <a:pt x="192" y="0"/>
                  </a:lnTo>
                  <a:lnTo>
                    <a:pt x="0" y="192"/>
                  </a:lnTo>
                  <a:lnTo>
                    <a:pt x="144" y="384"/>
                  </a:lnTo>
                  <a:close/>
                </a:path>
              </a:pathLst>
            </a:custGeom>
            <a:solidFill>
              <a:srgbClr val="FF7C8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3888" y="1776"/>
              <a:ext cx="144" cy="48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de-DE" sz="1600">
                <a:latin typeface="Arial" pitchFamily="34" charset="0"/>
              </a:endParaRPr>
            </a:p>
          </p:txBody>
        </p:sp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5376" y="1968"/>
              <a:ext cx="144" cy="192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de-DE" sz="1600">
                <a:latin typeface="Arial" pitchFamily="34" charset="0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4105" y="2376"/>
              <a:ext cx="12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dirty="0">
                  <a:latin typeface="+mj-lt"/>
                </a:rPr>
                <a:t>Kristallisationsdruck</a:t>
              </a:r>
            </a:p>
          </p:txBody>
        </p:sp>
      </p:grpSp>
      <p:graphicFrame>
        <p:nvGraphicFramePr>
          <p:cNvPr id="29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737781"/>
              </p:ext>
            </p:extLst>
          </p:nvPr>
        </p:nvGraphicFramePr>
        <p:xfrm>
          <a:off x="262768" y="3478148"/>
          <a:ext cx="4956870" cy="30480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52290"/>
                <a:gridCol w="1652290"/>
                <a:gridCol w="1652290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Anhydrit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CaSO4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38,9 N/mm² 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Dodekahydrat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MgSO4 * 12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8,0 N/mm²  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Epsomit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MgSO4 * 7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12,5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Gips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CaSO4 * 2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33,4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Halit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NaCl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65,4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Heptahydrit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Na2CO3 * 7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11,9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Hexahydrit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MgSO4 * 6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14,1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Kieserit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MgSO4 *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32,4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Natron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Na2CO3 * 10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9,2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Thermonatrit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Na2CO3 * H2O</a:t>
                      </a:r>
                      <a:endParaRPr kumimoji="0" lang="de-AT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33,3 N/mm² (20°C)</a:t>
                      </a:r>
                      <a:endParaRPr kumimoji="0" lang="de-A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0" name="Picture 34" descr="Gips_im_Zie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41407"/>
            <a:ext cx="3692997" cy="29399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816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Mit Schadsalz und Feuchte belastetes Mauerwerk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43</a:t>
            </a:fld>
            <a:endParaRPr lang="de-AT" dirty="0"/>
          </a:p>
        </p:txBody>
      </p:sp>
      <p:sp>
        <p:nvSpPr>
          <p:cNvPr id="7" name="Rechteck 6"/>
          <p:cNvSpPr/>
          <p:nvPr/>
        </p:nvSpPr>
        <p:spPr bwMode="auto">
          <a:xfrm>
            <a:off x="413196" y="4772174"/>
            <a:ext cx="8305800" cy="1422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6" y="1844824"/>
            <a:ext cx="8890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6984" y="4805512"/>
            <a:ext cx="86344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Times New Roman" pitchFamily="18" charset="0"/>
              </a:rPr>
              <a:t>Rechenergebnisse für die Salzbelastung nach einem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Times New Roman" pitchFamily="18" charset="0"/>
              </a:rPr>
              <a:t>dreißigjährigen Feuchtigkeits- und Salztransport in einem Mauerwerk.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Times New Roman" pitchFamily="18" charset="0"/>
              </a:rPr>
              <a:t>Nach dreißig Jahren stellen sich in der Verdunstungszone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Times New Roman" pitchFamily="18" charset="0"/>
              </a:rPr>
              <a:t>Salzkonzentrationen von etwa 0,7 Prozent ein. </a:t>
            </a:r>
          </a:p>
        </p:txBody>
      </p:sp>
    </p:spTree>
    <p:extLst>
      <p:ext uri="{BB962C8B-B14F-4D97-AF65-F5344CB8AC3E}">
        <p14:creationId xmlns:p14="http://schemas.microsoft.com/office/powerpoint/2010/main" val="10934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1168400" y="254000"/>
            <a:ext cx="6553200" cy="838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24756" name="Group 500"/>
          <p:cNvGraphicFramePr>
            <a:graphicFrameLocks noGrp="1"/>
          </p:cNvGraphicFramePr>
          <p:nvPr/>
        </p:nvGraphicFramePr>
        <p:xfrm>
          <a:off x="58738" y="1362075"/>
          <a:ext cx="8999537" cy="3952875"/>
        </p:xfrm>
        <a:graphic>
          <a:graphicData uri="http://schemas.openxmlformats.org/drawingml/2006/table">
            <a:tbl>
              <a:tblPr/>
              <a:tblGrid>
                <a:gridCol w="1398587"/>
                <a:gridCol w="1504950"/>
                <a:gridCol w="2000250"/>
                <a:gridCol w="2095500"/>
                <a:gridCol w="2000250"/>
              </a:tblGrid>
              <a:tr h="48101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Salzart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Salzkonzentrationen [M-%]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1013">
                <a:tc rowSpan="4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Sulfate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Nitrate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Chloride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Schadens-wirkung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0 - 0,030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0,030 - 0,08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0,08 - 0,25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0,25 - 0,8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0 - 0,018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0,018 - 0,05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0,05 - 0,16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0,16 - 0,5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10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0 - 0,010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0,010 - 0,03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0,03 - 0,09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0,09 - 0,3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3041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keine Beeinträchti-gung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keine akute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Beeinträchtigung, aber bei baulichen Maßnahmen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berücksichtigen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Erhöhte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Hygroskopische Wasseraufnahme, Baustoffzer-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Mürbung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Starke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Ausblühungen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Dauerhafte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Durchfeuchtung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1411" name="Rectangle 250"/>
          <p:cNvSpPr>
            <a:spLocks noChangeArrowheads="1"/>
          </p:cNvSpPr>
          <p:nvPr/>
        </p:nvSpPr>
        <p:spPr bwMode="auto">
          <a:xfrm>
            <a:off x="222250" y="5534025"/>
            <a:ext cx="79470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i="1">
                <a:latin typeface="Arial" pitchFamily="34" charset="0"/>
                <a:cs typeface="Times New Roman" pitchFamily="18" charset="0"/>
              </a:rPr>
              <a:t>Schadenswirkungen von bauschädlichen Salzen auf Grund der Salzkonzentrationen (Autor unbekannt)</a:t>
            </a:r>
            <a:endParaRPr lang="de-DE" altLang="de-DE" sz="18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01412" name="Rectangle 3"/>
          <p:cNvSpPr>
            <a:spLocks noChangeArrowheads="1"/>
          </p:cNvSpPr>
          <p:nvPr/>
        </p:nvSpPr>
        <p:spPr bwMode="auto">
          <a:xfrm>
            <a:off x="63500" y="498475"/>
            <a:ext cx="8658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200">
                <a:latin typeface="Arial" pitchFamily="34" charset="0"/>
              </a:rPr>
              <a:t>Schadenswirkung von Salzen</a:t>
            </a:r>
          </a:p>
        </p:txBody>
      </p:sp>
    </p:spTree>
    <p:extLst>
      <p:ext uri="{BB962C8B-B14F-4D97-AF65-F5344CB8AC3E}">
        <p14:creationId xmlns:p14="http://schemas.microsoft.com/office/powerpoint/2010/main" val="11883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263"/>
            <a:ext cx="7467600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2879725" y="265113"/>
            <a:ext cx="1036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838200" y="563563"/>
            <a:ext cx="1036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838200" y="1020763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2697163" y="1249363"/>
            <a:ext cx="11985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087438" y="1676400"/>
            <a:ext cx="8667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Erdfeuchtigkeit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752600" y="2436813"/>
            <a:ext cx="1404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1143000" y="2743200"/>
            <a:ext cx="32004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362506" name="Text Box 10"/>
          <p:cNvSpPr txBox="1">
            <a:spLocks noChangeArrowheads="1"/>
          </p:cNvSpPr>
          <p:nvPr/>
        </p:nvSpPr>
        <p:spPr bwMode="auto">
          <a:xfrm>
            <a:off x="1446213" y="2692400"/>
            <a:ext cx="25161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Aufsteigende Feuchtigkeit durch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defekte und untaugliche Sperren</a:t>
            </a:r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6613525" y="22860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4572000" y="52705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4572000" y="984250"/>
            <a:ext cx="102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6430963" y="1212850"/>
            <a:ext cx="1198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7167" name="Text Box 15"/>
          <p:cNvSpPr txBox="1">
            <a:spLocks noChangeArrowheads="1"/>
          </p:cNvSpPr>
          <p:nvPr/>
        </p:nvSpPr>
        <p:spPr bwMode="auto">
          <a:xfrm>
            <a:off x="4821238" y="1639888"/>
            <a:ext cx="8667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Erdfeuchtigkeit</a:t>
            </a:r>
          </a:p>
        </p:txBody>
      </p:sp>
      <p:sp>
        <p:nvSpPr>
          <p:cNvPr id="177168" name="Text Box 16"/>
          <p:cNvSpPr txBox="1">
            <a:spLocks noChangeArrowheads="1"/>
          </p:cNvSpPr>
          <p:nvPr/>
        </p:nvSpPr>
        <p:spPr bwMode="auto">
          <a:xfrm>
            <a:off x="5486400" y="2400300"/>
            <a:ext cx="1404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7169" name="Text Box 17"/>
          <p:cNvSpPr txBox="1">
            <a:spLocks noChangeArrowheads="1"/>
          </p:cNvSpPr>
          <p:nvPr/>
        </p:nvSpPr>
        <p:spPr bwMode="auto">
          <a:xfrm>
            <a:off x="6613525" y="350520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70" name="Text Box 18"/>
          <p:cNvSpPr txBox="1">
            <a:spLocks noChangeArrowheads="1"/>
          </p:cNvSpPr>
          <p:nvPr/>
        </p:nvSpPr>
        <p:spPr bwMode="auto">
          <a:xfrm>
            <a:off x="4572000" y="380365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71" name="Text Box 19"/>
          <p:cNvSpPr txBox="1">
            <a:spLocks noChangeArrowheads="1"/>
          </p:cNvSpPr>
          <p:nvPr/>
        </p:nvSpPr>
        <p:spPr bwMode="auto">
          <a:xfrm>
            <a:off x="4572000" y="4260850"/>
            <a:ext cx="102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7172" name="Text Box 20"/>
          <p:cNvSpPr txBox="1">
            <a:spLocks noChangeArrowheads="1"/>
          </p:cNvSpPr>
          <p:nvPr/>
        </p:nvSpPr>
        <p:spPr bwMode="auto">
          <a:xfrm>
            <a:off x="6430963" y="4489450"/>
            <a:ext cx="1198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4821238" y="4916488"/>
            <a:ext cx="8667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Erdfeuchtigkeit</a:t>
            </a:r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5486400" y="5676900"/>
            <a:ext cx="1404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7175" name="Text Box 23"/>
          <p:cNvSpPr txBox="1">
            <a:spLocks noChangeArrowheads="1"/>
          </p:cNvSpPr>
          <p:nvPr/>
        </p:nvSpPr>
        <p:spPr bwMode="auto">
          <a:xfrm>
            <a:off x="2879725" y="350520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76" name="Text Box 24"/>
          <p:cNvSpPr txBox="1">
            <a:spLocks noChangeArrowheads="1"/>
          </p:cNvSpPr>
          <p:nvPr/>
        </p:nvSpPr>
        <p:spPr bwMode="auto">
          <a:xfrm>
            <a:off x="838200" y="380365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7177" name="Text Box 25"/>
          <p:cNvSpPr txBox="1">
            <a:spLocks noChangeArrowheads="1"/>
          </p:cNvSpPr>
          <p:nvPr/>
        </p:nvSpPr>
        <p:spPr bwMode="auto">
          <a:xfrm>
            <a:off x="838200" y="4260850"/>
            <a:ext cx="102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7178" name="Text Box 26"/>
          <p:cNvSpPr txBox="1">
            <a:spLocks noChangeArrowheads="1"/>
          </p:cNvSpPr>
          <p:nvPr/>
        </p:nvSpPr>
        <p:spPr bwMode="auto">
          <a:xfrm>
            <a:off x="2697163" y="4489450"/>
            <a:ext cx="1198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7179" name="Text Box 27"/>
          <p:cNvSpPr txBox="1">
            <a:spLocks noChangeArrowheads="1"/>
          </p:cNvSpPr>
          <p:nvPr/>
        </p:nvSpPr>
        <p:spPr bwMode="auto">
          <a:xfrm>
            <a:off x="1087438" y="4916488"/>
            <a:ext cx="8667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Erdfeuchtigkeit</a:t>
            </a:r>
          </a:p>
        </p:txBody>
      </p:sp>
      <p:sp>
        <p:nvSpPr>
          <p:cNvPr id="177180" name="Text Box 28"/>
          <p:cNvSpPr txBox="1">
            <a:spLocks noChangeArrowheads="1"/>
          </p:cNvSpPr>
          <p:nvPr/>
        </p:nvSpPr>
        <p:spPr bwMode="auto">
          <a:xfrm>
            <a:off x="1752600" y="5676900"/>
            <a:ext cx="1404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7181" name="Rectangle 29"/>
          <p:cNvSpPr>
            <a:spLocks noChangeArrowheads="1"/>
          </p:cNvSpPr>
          <p:nvPr/>
        </p:nvSpPr>
        <p:spPr bwMode="auto">
          <a:xfrm>
            <a:off x="4876800" y="2743200"/>
            <a:ext cx="32004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77182" name="Rectangle 30"/>
          <p:cNvSpPr>
            <a:spLocks noChangeArrowheads="1"/>
          </p:cNvSpPr>
          <p:nvPr/>
        </p:nvSpPr>
        <p:spPr bwMode="auto">
          <a:xfrm>
            <a:off x="4876800" y="6019800"/>
            <a:ext cx="32004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77183" name="Rectangle 31"/>
          <p:cNvSpPr>
            <a:spLocks noChangeArrowheads="1"/>
          </p:cNvSpPr>
          <p:nvPr/>
        </p:nvSpPr>
        <p:spPr bwMode="auto">
          <a:xfrm>
            <a:off x="1143000" y="6019800"/>
            <a:ext cx="32004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362528" name="Text Box 32"/>
          <p:cNvSpPr txBox="1">
            <a:spLocks noChangeArrowheads="1"/>
          </p:cNvSpPr>
          <p:nvPr/>
        </p:nvSpPr>
        <p:spPr bwMode="auto">
          <a:xfrm>
            <a:off x="4953000" y="2692400"/>
            <a:ext cx="2743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Aufsteigende Feuchtigkeit unter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Spritzwasser und Witterungseinfluß</a:t>
            </a:r>
          </a:p>
        </p:txBody>
      </p:sp>
      <p:sp>
        <p:nvSpPr>
          <p:cNvPr id="362529" name="Text Box 33"/>
          <p:cNvSpPr txBox="1">
            <a:spLocks noChangeArrowheads="1"/>
          </p:cNvSpPr>
          <p:nvPr/>
        </p:nvSpPr>
        <p:spPr bwMode="auto">
          <a:xfrm>
            <a:off x="5029200" y="5997575"/>
            <a:ext cx="2778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Aufsteigende Feuchtigkeit bei hoher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Belastung durch Kondensation</a:t>
            </a:r>
          </a:p>
        </p:txBody>
      </p:sp>
      <p:sp>
        <p:nvSpPr>
          <p:cNvPr id="362530" name="Text Box 34"/>
          <p:cNvSpPr txBox="1">
            <a:spLocks noChangeArrowheads="1"/>
          </p:cNvSpPr>
          <p:nvPr/>
        </p:nvSpPr>
        <p:spPr bwMode="auto">
          <a:xfrm>
            <a:off x="1066800" y="5969000"/>
            <a:ext cx="3279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Aufsteigende Feuchtigkeit bei geringer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Verdunstung oder starker Erdfeuchtezufuhr</a:t>
            </a:r>
          </a:p>
        </p:txBody>
      </p:sp>
    </p:spTree>
    <p:extLst>
      <p:ext uri="{BB962C8B-B14F-4D97-AF65-F5344CB8AC3E}">
        <p14:creationId xmlns:p14="http://schemas.microsoft.com/office/powerpoint/2010/main" val="11719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6" grpId="0" autoUpdateAnimBg="0"/>
      <p:bldP spid="362528" grpId="0" autoUpdateAnimBg="0"/>
      <p:bldP spid="362529" grpId="0" autoUpdateAnimBg="0"/>
      <p:bldP spid="36253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 bwMode="auto">
          <a:xfrm>
            <a:off x="558800" y="4724400"/>
            <a:ext cx="8064500" cy="12446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916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8180" name="Text Box 3"/>
          <p:cNvSpPr txBox="1">
            <a:spLocks noChangeArrowheads="1"/>
          </p:cNvSpPr>
          <p:nvPr/>
        </p:nvSpPr>
        <p:spPr bwMode="auto">
          <a:xfrm>
            <a:off x="1676400" y="1924050"/>
            <a:ext cx="1036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Verdunstung</a:t>
            </a: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0" y="1543050"/>
            <a:ext cx="968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/>
              <a:t>Verdunstung</a:t>
            </a:r>
          </a:p>
        </p:txBody>
      </p:sp>
      <p:sp>
        <p:nvSpPr>
          <p:cNvPr id="178182" name="Text Box 5"/>
          <p:cNvSpPr txBox="1">
            <a:spLocks noChangeArrowheads="1"/>
          </p:cNvSpPr>
          <p:nvPr/>
        </p:nvSpPr>
        <p:spPr bwMode="auto">
          <a:xfrm>
            <a:off x="2863850" y="1771650"/>
            <a:ext cx="102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8183" name="Text Box 6"/>
          <p:cNvSpPr txBox="1">
            <a:spLocks noChangeArrowheads="1"/>
          </p:cNvSpPr>
          <p:nvPr/>
        </p:nvSpPr>
        <p:spPr bwMode="auto">
          <a:xfrm>
            <a:off x="228600" y="2546350"/>
            <a:ext cx="784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Erdfeuchtigkeit</a:t>
            </a:r>
          </a:p>
        </p:txBody>
      </p:sp>
      <p:sp>
        <p:nvSpPr>
          <p:cNvPr id="178184" name="Text Box 7"/>
          <p:cNvSpPr txBox="1">
            <a:spLocks noChangeArrowheads="1"/>
          </p:cNvSpPr>
          <p:nvPr/>
        </p:nvSpPr>
        <p:spPr bwMode="auto">
          <a:xfrm>
            <a:off x="685800" y="3263900"/>
            <a:ext cx="1404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8185" name="Text Box 8"/>
          <p:cNvSpPr txBox="1">
            <a:spLocks noChangeArrowheads="1"/>
          </p:cNvSpPr>
          <p:nvPr/>
        </p:nvSpPr>
        <p:spPr bwMode="auto">
          <a:xfrm>
            <a:off x="5911850" y="1771650"/>
            <a:ext cx="102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Spritzwasser</a:t>
            </a:r>
          </a:p>
        </p:txBody>
      </p:sp>
      <p:sp>
        <p:nvSpPr>
          <p:cNvPr id="178186" name="Text Box 9"/>
          <p:cNvSpPr txBox="1">
            <a:spLocks noChangeArrowheads="1"/>
          </p:cNvSpPr>
          <p:nvPr/>
        </p:nvSpPr>
        <p:spPr bwMode="auto">
          <a:xfrm>
            <a:off x="4440238" y="2152650"/>
            <a:ext cx="1198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8187" name="Text Box 10"/>
          <p:cNvSpPr txBox="1">
            <a:spLocks noChangeArrowheads="1"/>
          </p:cNvSpPr>
          <p:nvPr/>
        </p:nvSpPr>
        <p:spPr bwMode="auto">
          <a:xfrm>
            <a:off x="7564438" y="2152650"/>
            <a:ext cx="1198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/>
              <a:t>Kondenswasser</a:t>
            </a:r>
          </a:p>
        </p:txBody>
      </p:sp>
      <p:sp>
        <p:nvSpPr>
          <p:cNvPr id="178188" name="Text Box 11"/>
          <p:cNvSpPr txBox="1">
            <a:spLocks noChangeArrowheads="1"/>
          </p:cNvSpPr>
          <p:nvPr/>
        </p:nvSpPr>
        <p:spPr bwMode="auto">
          <a:xfrm>
            <a:off x="2917825" y="1162050"/>
            <a:ext cx="968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/>
              <a:t>Verdunstung</a:t>
            </a:r>
          </a:p>
        </p:txBody>
      </p:sp>
      <p:sp>
        <p:nvSpPr>
          <p:cNvPr id="178189" name="Text Box 12"/>
          <p:cNvSpPr txBox="1">
            <a:spLocks noChangeArrowheads="1"/>
          </p:cNvSpPr>
          <p:nvPr/>
        </p:nvSpPr>
        <p:spPr bwMode="auto">
          <a:xfrm>
            <a:off x="4594225" y="1314450"/>
            <a:ext cx="968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/>
              <a:t>Verdunstung</a:t>
            </a:r>
          </a:p>
        </p:txBody>
      </p:sp>
      <p:sp>
        <p:nvSpPr>
          <p:cNvPr id="178190" name="Text Box 13"/>
          <p:cNvSpPr txBox="1">
            <a:spLocks noChangeArrowheads="1"/>
          </p:cNvSpPr>
          <p:nvPr/>
        </p:nvSpPr>
        <p:spPr bwMode="auto">
          <a:xfrm>
            <a:off x="5965825" y="1162050"/>
            <a:ext cx="968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/>
              <a:t>Verdunstung</a:t>
            </a:r>
          </a:p>
        </p:txBody>
      </p:sp>
      <p:sp>
        <p:nvSpPr>
          <p:cNvPr id="178191" name="Text Box 14"/>
          <p:cNvSpPr txBox="1">
            <a:spLocks noChangeArrowheads="1"/>
          </p:cNvSpPr>
          <p:nvPr/>
        </p:nvSpPr>
        <p:spPr bwMode="auto">
          <a:xfrm>
            <a:off x="7642225" y="1314450"/>
            <a:ext cx="968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/>
              <a:t>Verdunstung</a:t>
            </a:r>
          </a:p>
        </p:txBody>
      </p:sp>
      <p:sp>
        <p:nvSpPr>
          <p:cNvPr id="178192" name="Text Box 15"/>
          <p:cNvSpPr txBox="1">
            <a:spLocks noChangeArrowheads="1"/>
          </p:cNvSpPr>
          <p:nvPr/>
        </p:nvSpPr>
        <p:spPr bwMode="auto">
          <a:xfrm>
            <a:off x="3200400" y="2533650"/>
            <a:ext cx="784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Erdfeuchtigkeit</a:t>
            </a:r>
          </a:p>
        </p:txBody>
      </p:sp>
      <p:sp>
        <p:nvSpPr>
          <p:cNvPr id="178193" name="Text Box 16"/>
          <p:cNvSpPr txBox="1">
            <a:spLocks noChangeArrowheads="1"/>
          </p:cNvSpPr>
          <p:nvPr/>
        </p:nvSpPr>
        <p:spPr bwMode="auto">
          <a:xfrm>
            <a:off x="6302375" y="2533650"/>
            <a:ext cx="784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Seitlich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eindringende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700" b="1"/>
              <a:t>Erdfeuchtigkeit</a:t>
            </a:r>
          </a:p>
        </p:txBody>
      </p:sp>
      <p:sp>
        <p:nvSpPr>
          <p:cNvPr id="178194" name="Text Box 17"/>
          <p:cNvSpPr txBox="1">
            <a:spLocks noChangeArrowheads="1"/>
          </p:cNvSpPr>
          <p:nvPr/>
        </p:nvSpPr>
        <p:spPr bwMode="auto">
          <a:xfrm>
            <a:off x="3624263" y="3295650"/>
            <a:ext cx="1404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8195" name="Text Box 18"/>
          <p:cNvSpPr txBox="1">
            <a:spLocks noChangeArrowheads="1"/>
          </p:cNvSpPr>
          <p:nvPr/>
        </p:nvSpPr>
        <p:spPr bwMode="auto">
          <a:xfrm>
            <a:off x="6748463" y="3295650"/>
            <a:ext cx="1404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kapillar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 b="1"/>
              <a:t>aufgesaugte Erdfeuchtigkeit</a:t>
            </a:r>
          </a:p>
        </p:txBody>
      </p:sp>
      <p:sp>
        <p:nvSpPr>
          <p:cNvPr id="178196" name="Rectangle 19"/>
          <p:cNvSpPr>
            <a:spLocks noChangeArrowheads="1"/>
          </p:cNvSpPr>
          <p:nvPr/>
        </p:nvSpPr>
        <p:spPr bwMode="auto">
          <a:xfrm>
            <a:off x="228600" y="3600450"/>
            <a:ext cx="26670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78197" name="Text Box 20"/>
          <p:cNvSpPr txBox="1">
            <a:spLocks noChangeArrowheads="1"/>
          </p:cNvSpPr>
          <p:nvPr/>
        </p:nvSpPr>
        <p:spPr bwMode="auto">
          <a:xfrm>
            <a:off x="247650" y="3676650"/>
            <a:ext cx="2397125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Aufsteigende Feuchtigkeit und gelöster Salze,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die in den Verdunstungszonen kristallisieren</a:t>
            </a:r>
          </a:p>
        </p:txBody>
      </p:sp>
      <p:sp>
        <p:nvSpPr>
          <p:cNvPr id="178198" name="Rectangle 21"/>
          <p:cNvSpPr>
            <a:spLocks noChangeArrowheads="1"/>
          </p:cNvSpPr>
          <p:nvPr/>
        </p:nvSpPr>
        <p:spPr bwMode="auto">
          <a:xfrm>
            <a:off x="2895600" y="3600450"/>
            <a:ext cx="32004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78199" name="Text Box 22"/>
          <p:cNvSpPr txBox="1">
            <a:spLocks noChangeArrowheads="1"/>
          </p:cNvSpPr>
          <p:nvPr/>
        </p:nvSpPr>
        <p:spPr bwMode="auto">
          <a:xfrm>
            <a:off x="2971800" y="3676650"/>
            <a:ext cx="2946400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Vergrößerung der Durchfeuchtungsbereiche 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Verringerung der Verdunstung durch Salzkristallisation</a:t>
            </a:r>
          </a:p>
        </p:txBody>
      </p:sp>
      <p:sp>
        <p:nvSpPr>
          <p:cNvPr id="178200" name="Rectangle 23"/>
          <p:cNvSpPr>
            <a:spLocks noChangeArrowheads="1"/>
          </p:cNvSpPr>
          <p:nvPr/>
        </p:nvSpPr>
        <p:spPr bwMode="auto">
          <a:xfrm>
            <a:off x="6096000" y="3600450"/>
            <a:ext cx="28956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de-DE" sz="1600">
              <a:latin typeface="Arial" pitchFamily="34" charset="0"/>
            </a:endParaRPr>
          </a:p>
        </p:txBody>
      </p:sp>
      <p:sp>
        <p:nvSpPr>
          <p:cNvPr id="178201" name="Text Box 24"/>
          <p:cNvSpPr txBox="1">
            <a:spLocks noChangeArrowheads="1"/>
          </p:cNvSpPr>
          <p:nvPr/>
        </p:nvSpPr>
        <p:spPr bwMode="auto">
          <a:xfrm>
            <a:off x="6121400" y="3676650"/>
            <a:ext cx="2870200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Vergrößerung der Durchfeuchtungsbereiche 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900" b="1"/>
              <a:t>Blockierung der Verdunstung durch Salzkristallisation</a:t>
            </a:r>
          </a:p>
        </p:txBody>
      </p:sp>
      <p:sp>
        <p:nvSpPr>
          <p:cNvPr id="178202" name="Text Box 25"/>
          <p:cNvSpPr txBox="1">
            <a:spLocks noChangeArrowheads="1"/>
          </p:cNvSpPr>
          <p:nvPr/>
        </p:nvSpPr>
        <p:spPr bwMode="auto">
          <a:xfrm>
            <a:off x="1736725" y="4792663"/>
            <a:ext cx="5797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200"/>
              <a:t>Schematische Darstellung der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200"/>
              <a:t>Schadensentwicklung durch die Wechselwirkung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200"/>
              <a:t>von Feuchtigkeits- und Salztransport in der Wand</a:t>
            </a:r>
          </a:p>
        </p:txBody>
      </p:sp>
    </p:spTree>
    <p:extLst>
      <p:ext uri="{BB962C8B-B14F-4D97-AF65-F5344CB8AC3E}">
        <p14:creationId xmlns:p14="http://schemas.microsoft.com/office/powerpoint/2010/main" val="31290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47</a:t>
            </a:fld>
            <a:endParaRPr lang="de-AT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611880"/>
              </p:ext>
            </p:extLst>
          </p:nvPr>
        </p:nvGraphicFramePr>
        <p:xfrm>
          <a:off x="559433" y="1844823"/>
          <a:ext cx="8261039" cy="450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Visio" r:id="rId5" imgW="7184995" imgH="3918240" progId="Visio.Drawing.11">
                  <p:embed/>
                </p:oleObj>
              </mc:Choice>
              <mc:Fallback>
                <p:oleObj name="Visio" r:id="rId5" imgW="7184995" imgH="391824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33" y="1844823"/>
                        <a:ext cx="8261039" cy="45010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77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48</a:t>
            </a:fld>
            <a:endParaRPr lang="de-AT" dirty="0"/>
          </a:p>
        </p:txBody>
      </p:sp>
      <p:pic>
        <p:nvPicPr>
          <p:cNvPr id="5" name="Bild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1916832"/>
            <a:ext cx="68407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5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49</a:t>
            </a:fld>
            <a:endParaRPr lang="de-AT" dirty="0"/>
          </a:p>
        </p:txBody>
      </p:sp>
      <p:pic>
        <p:nvPicPr>
          <p:cNvPr id="7" name="Bild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1958662"/>
            <a:ext cx="6481588" cy="406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9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</a:t>
            </a:fld>
            <a:endParaRPr lang="de-AT" dirty="0"/>
          </a:p>
        </p:txBody>
      </p:sp>
      <p:sp>
        <p:nvSpPr>
          <p:cNvPr id="7" name="Rechteck 6"/>
          <p:cNvSpPr/>
          <p:nvPr/>
        </p:nvSpPr>
        <p:spPr>
          <a:xfrm>
            <a:off x="1762820" y="6144973"/>
            <a:ext cx="202715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Keller, Pech,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Kolbitsch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6" y="1833563"/>
            <a:ext cx="4743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73486" y="5085184"/>
            <a:ext cx="5742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KD / AWAD: Fassaden- und </a:t>
            </a:r>
            <a:r>
              <a:rPr lang="de-AT" dirty="0" smtClean="0"/>
              <a:t>Kellerdeckendämmung</a:t>
            </a:r>
            <a:endParaRPr lang="de-A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6" y="1833563"/>
            <a:ext cx="48196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8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50</a:t>
            </a:fld>
            <a:endParaRPr lang="de-AT" dirty="0"/>
          </a:p>
        </p:txBody>
      </p:sp>
      <p:pic>
        <p:nvPicPr>
          <p:cNvPr id="5" name="Bild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1988840"/>
            <a:ext cx="5728280" cy="421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6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Herausforderung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- 3 - Feuchteschutz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51</a:t>
            </a:fld>
            <a:endParaRPr lang="de-AT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95288" y="2060848"/>
            <a:ext cx="86042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altLang="de-DE" sz="2000" dirty="0"/>
              <a:t>Im Bewusstsein war bislang das Tauwasserrisiko, welches nach Glaser sehr anschaulich sichtbar wird. Aus diesem Grund haben sich verschiedene </a:t>
            </a:r>
            <a:r>
              <a:rPr lang="de-DE" altLang="de-DE" sz="2000" b="1" dirty="0"/>
              <a:t>Schutzmechanismen</a:t>
            </a:r>
            <a:r>
              <a:rPr lang="de-DE" altLang="de-DE" sz="2000" dirty="0"/>
              <a:t> entwickelt. </a:t>
            </a:r>
            <a:r>
              <a:rPr lang="de-DE" altLang="de-DE" sz="2000" dirty="0" smtClean="0"/>
              <a:t>Folgende Klassifizierung </a:t>
            </a:r>
            <a:r>
              <a:rPr lang="de-DE" altLang="de-DE" sz="2000" dirty="0"/>
              <a:t>ist </a:t>
            </a:r>
            <a:r>
              <a:rPr lang="de-DE" altLang="de-DE" sz="2000" dirty="0" smtClean="0"/>
              <a:t>möglich:</a:t>
            </a:r>
            <a:r>
              <a:rPr lang="de-DE" altLang="de-DE" sz="2000" dirty="0"/>
              <a:t/>
            </a:r>
            <a:br>
              <a:rPr lang="de-DE" altLang="de-DE" sz="2000" dirty="0"/>
            </a:br>
            <a:r>
              <a:rPr lang="de-DE" altLang="de-DE" sz="2000" dirty="0"/>
              <a:t/>
            </a:r>
            <a:br>
              <a:rPr lang="de-DE" altLang="de-DE" sz="2000" dirty="0"/>
            </a:br>
            <a:r>
              <a:rPr lang="de-DE" altLang="de-DE" sz="2000" dirty="0"/>
              <a:t>     →   </a:t>
            </a:r>
            <a:r>
              <a:rPr lang="de-DE" altLang="de-DE" sz="2000" b="1" dirty="0" err="1">
                <a:solidFill>
                  <a:srgbClr val="FF0000"/>
                </a:solidFill>
              </a:rPr>
              <a:t>kondensatverhindernde</a:t>
            </a:r>
            <a:r>
              <a:rPr lang="de-DE" altLang="de-DE" sz="2000" b="1" dirty="0">
                <a:solidFill>
                  <a:srgbClr val="FF0000"/>
                </a:solidFill>
              </a:rPr>
              <a:t> Innendämmsysteme</a:t>
            </a:r>
            <a:br>
              <a:rPr lang="de-DE" altLang="de-DE" sz="2000" b="1" dirty="0">
                <a:solidFill>
                  <a:srgbClr val="FF0000"/>
                </a:solidFill>
              </a:rPr>
            </a:br>
            <a:r>
              <a:rPr lang="de-DE" altLang="de-DE" sz="2000" dirty="0"/>
              <a:t>            Vermeidung von Tauwasserbildung durch absolut </a:t>
            </a:r>
            <a:br>
              <a:rPr lang="de-DE" altLang="de-DE" sz="2000" dirty="0"/>
            </a:br>
            <a:r>
              <a:rPr lang="de-DE" altLang="de-DE" sz="2000" dirty="0"/>
              <a:t>            diffusionsdichte Schicht</a:t>
            </a:r>
            <a:br>
              <a:rPr lang="de-DE" altLang="de-DE" sz="2000" dirty="0"/>
            </a:br>
            <a:r>
              <a:rPr lang="de-DE" altLang="de-DE" sz="2000" dirty="0"/>
              <a:t>     →   </a:t>
            </a:r>
            <a:r>
              <a:rPr lang="de-DE" altLang="de-DE" sz="2000" b="1" dirty="0" err="1">
                <a:solidFill>
                  <a:srgbClr val="FF0000"/>
                </a:solidFill>
              </a:rPr>
              <a:t>kondensatbegrenzende</a:t>
            </a:r>
            <a:r>
              <a:rPr lang="de-DE" altLang="de-DE" sz="2000" b="1" dirty="0">
                <a:solidFill>
                  <a:srgbClr val="FF0000"/>
                </a:solidFill>
              </a:rPr>
              <a:t> Innendämmsysteme</a:t>
            </a:r>
            <a:br>
              <a:rPr lang="de-DE" altLang="de-DE" sz="2000" b="1" dirty="0">
                <a:solidFill>
                  <a:srgbClr val="FF0000"/>
                </a:solidFill>
              </a:rPr>
            </a:br>
            <a:r>
              <a:rPr lang="de-DE" altLang="de-DE" sz="2000" dirty="0"/>
              <a:t>            Begrenzung der Tauwasserbildung durch diffusions-</a:t>
            </a:r>
            <a:br>
              <a:rPr lang="de-DE" altLang="de-DE" sz="2000" dirty="0"/>
            </a:br>
            <a:r>
              <a:rPr lang="de-DE" altLang="de-DE" sz="2000" dirty="0"/>
              <a:t>            hemmende Schicht</a:t>
            </a:r>
            <a:br>
              <a:rPr lang="de-DE" altLang="de-DE" sz="2000" dirty="0"/>
            </a:br>
            <a:r>
              <a:rPr lang="de-DE" altLang="de-DE" sz="2000" dirty="0"/>
              <a:t>      →  </a:t>
            </a:r>
            <a:r>
              <a:rPr lang="de-DE" altLang="de-DE" sz="2000" b="1" dirty="0" err="1">
                <a:solidFill>
                  <a:srgbClr val="FF0000"/>
                </a:solidFill>
              </a:rPr>
              <a:t>kondensattolerierende</a:t>
            </a:r>
            <a:r>
              <a:rPr lang="de-DE" altLang="de-DE" sz="2000" b="1" dirty="0">
                <a:solidFill>
                  <a:srgbClr val="FF0000"/>
                </a:solidFill>
              </a:rPr>
              <a:t> Innendämmsysteme</a:t>
            </a:r>
            <a:br>
              <a:rPr lang="de-DE" altLang="de-DE" sz="2000" b="1" dirty="0">
                <a:solidFill>
                  <a:srgbClr val="FF0000"/>
                </a:solidFill>
              </a:rPr>
            </a:br>
            <a:r>
              <a:rPr lang="de-DE" altLang="de-DE" sz="2000" dirty="0"/>
              <a:t>            Management der ggf. vorhandenen Kondensate </a:t>
            </a:r>
            <a:br>
              <a:rPr lang="de-DE" altLang="de-DE" sz="2000" dirty="0"/>
            </a:br>
            <a:r>
              <a:rPr lang="de-DE" altLang="de-DE" sz="2000" dirty="0"/>
              <a:t>            durch diffusionsoffene bzw. kapillar leitfähige Stoffe</a:t>
            </a:r>
          </a:p>
        </p:txBody>
      </p:sp>
    </p:spTree>
    <p:extLst>
      <p:ext uri="{BB962C8B-B14F-4D97-AF65-F5344CB8AC3E}">
        <p14:creationId xmlns:p14="http://schemas.microsoft.com/office/powerpoint/2010/main" val="24466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Situation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52</a:t>
            </a:fld>
            <a:endParaRPr lang="de-AT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5867400" y="6524625"/>
            <a:ext cx="327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3" descr="H:\Vorträge und Aufsätze\2009_10_Wismar\Bild01_rech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182813"/>
            <a:ext cx="22606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287838" y="2098675"/>
            <a:ext cx="37401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„Taupunktverschiebung“ </a:t>
            </a:r>
            <a:b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  unbestritten liegt ein </a:t>
            </a:r>
          </a:p>
          <a:p>
            <a:pPr eaLnBrk="1">
              <a:defRPr/>
            </a:pP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  Tauwasserrisiko vor</a:t>
            </a: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5400000">
            <a:off x="2221706" y="3258345"/>
            <a:ext cx="2435225" cy="141446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0"/>
          <p:cNvSpPr txBox="1">
            <a:spLocks noChangeArrowheads="1"/>
          </p:cNvSpPr>
          <p:nvPr/>
        </p:nvSpPr>
        <p:spPr bwMode="auto">
          <a:xfrm>
            <a:off x="5243513" y="3600450"/>
            <a:ext cx="3603625" cy="16319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geringere Temperatur der Außenwand:</a:t>
            </a:r>
            <a:b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 - </a:t>
            </a: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Feuchteaufnahme</a:t>
            </a: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 - Verminderung des </a:t>
            </a:r>
            <a:b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+mj-lt"/>
                <a:cs typeface="Arial" charset="0"/>
              </a:rPr>
              <a:t>   Trocknungspotentials 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H="1">
            <a:off x="2232025" y="4221163"/>
            <a:ext cx="2843213" cy="146208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3070225" y="5300663"/>
            <a:ext cx="24384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ct val="50000"/>
              </a:spcBef>
              <a:defRPr/>
            </a:pP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Quelle: </a:t>
            </a:r>
            <a:br>
              <a:rPr lang="de-DE" sz="1200" dirty="0" smtClean="0">
                <a:solidFill>
                  <a:schemeClr val="tx1"/>
                </a:solidFill>
                <a:latin typeface="+mj-lt"/>
              </a:rPr>
            </a:b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J. </a:t>
            </a:r>
            <a:r>
              <a:rPr lang="de-DE" sz="1200" dirty="0" err="1" smtClean="0">
                <a:solidFill>
                  <a:schemeClr val="tx1"/>
                </a:solidFill>
                <a:latin typeface="+mj-lt"/>
              </a:rPr>
              <a:t>Gänßmantel</a:t>
            </a: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, </a:t>
            </a:r>
            <a:br>
              <a:rPr lang="de-DE" sz="1200" dirty="0" smtClean="0">
                <a:solidFill>
                  <a:schemeClr val="tx1"/>
                </a:solidFill>
                <a:latin typeface="+mj-lt"/>
              </a:rPr>
            </a:b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G. </a:t>
            </a:r>
            <a:r>
              <a:rPr lang="de-DE" sz="1200" dirty="0" err="1" smtClean="0">
                <a:solidFill>
                  <a:schemeClr val="tx1"/>
                </a:solidFill>
                <a:latin typeface="+mj-lt"/>
              </a:rPr>
              <a:t>Geburtig</a:t>
            </a: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; </a:t>
            </a:r>
            <a:br>
              <a:rPr lang="de-DE" sz="1200" dirty="0" smtClean="0">
                <a:solidFill>
                  <a:schemeClr val="tx1"/>
                </a:solidFill>
                <a:latin typeface="+mj-lt"/>
              </a:rPr>
            </a:br>
            <a:r>
              <a:rPr lang="de-DE" sz="1200" dirty="0" smtClean="0">
                <a:solidFill>
                  <a:schemeClr val="tx1"/>
                </a:solidFill>
                <a:latin typeface="+mj-lt"/>
              </a:rPr>
              <a:t>Richtig dämmen, Handbuch für zeitgemäßes Dämmen</a:t>
            </a:r>
          </a:p>
        </p:txBody>
      </p:sp>
    </p:spTree>
    <p:extLst>
      <p:ext uri="{BB962C8B-B14F-4D97-AF65-F5344CB8AC3E}">
        <p14:creationId xmlns:p14="http://schemas.microsoft.com/office/powerpoint/2010/main" val="32344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Rechteck 3"/>
          <p:cNvSpPr/>
          <p:nvPr/>
        </p:nvSpPr>
        <p:spPr>
          <a:xfrm>
            <a:off x="7740352" y="0"/>
            <a:ext cx="1403648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Planungsablauf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94" y="99392"/>
            <a:ext cx="5078802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139952" y="260648"/>
            <a:ext cx="1368152" cy="504056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660504" y="4005064"/>
            <a:ext cx="1719808" cy="1008112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3568" y="1973739"/>
            <a:ext cx="43973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dirty="0" smtClean="0"/>
              <a:t>Begehung des Objekts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dirty="0" smtClean="0"/>
              <a:t>Vorhandene Baustoffschichten </a:t>
            </a:r>
            <a:br>
              <a:rPr lang="de-AT" dirty="0" smtClean="0"/>
            </a:br>
            <a:r>
              <a:rPr lang="de-AT" dirty="0" smtClean="0"/>
              <a:t>und deren Zustand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dirty="0" smtClean="0"/>
              <a:t>Feuchtezustand der Bestandskonstruktion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dirty="0" smtClean="0"/>
              <a:t>…</a:t>
            </a:r>
          </a:p>
          <a:p>
            <a:pPr>
              <a:lnSpc>
                <a:spcPct val="150000"/>
              </a:lnSpc>
            </a:pPr>
            <a:endParaRPr lang="de-AT" dirty="0"/>
          </a:p>
          <a:p>
            <a:pPr>
              <a:lnSpc>
                <a:spcPct val="150000"/>
              </a:lnSpc>
            </a:pPr>
            <a:endParaRPr lang="de-AT" dirty="0" smtClean="0"/>
          </a:p>
          <a:p>
            <a:pPr>
              <a:lnSpc>
                <a:spcPct val="150000"/>
              </a:lnSpc>
            </a:pPr>
            <a:endParaRPr lang="de-AT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528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Nachweisführung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Tobi\Desktop\Erste_Hilfe_bei_der_Auswahl_einer_Innendämmung\20170418100056_0000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83858"/>
            <a:ext cx="9144000" cy="49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Tobi\Desktop\Erste_Hilfe_bei_der_Auswahl_einer_Innendämmung\20170418100220_0000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0672" y="3501008"/>
            <a:ext cx="7559800" cy="9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685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404664"/>
            <a:ext cx="69136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Messtechnische Begleitung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>
                <a:solidFill>
                  <a:schemeClr val="tx1"/>
                </a:solidFill>
              </a:rPr>
              <a:t>IDsolutions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Demoprojekt </a:t>
            </a:r>
            <a:r>
              <a:rPr lang="de-DE" sz="2500" b="1" dirty="0" err="1" smtClean="0">
                <a:solidFill>
                  <a:schemeClr val="tx1"/>
                </a:solidFill>
              </a:rPr>
              <a:t>Dornbacher</a:t>
            </a:r>
            <a:r>
              <a:rPr lang="de-DE" sz="2500" b="1" dirty="0" smtClean="0">
                <a:solidFill>
                  <a:schemeClr val="tx1"/>
                </a:solidFill>
              </a:rPr>
              <a:t> Straße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481" y="1834214"/>
            <a:ext cx="4745221" cy="455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G:\BEITRÄGE\Bausubstanz2015_IDsolutions\005_Energie_Bauteil_u_Komfort-Monitoring_in_einem_Mess-Syste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04098"/>
            <a:ext cx="3416591" cy="227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BEITRÄGE\Bausubstanz2015_IDsolutions\a_Denkmalgeschützte_Fassad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44823"/>
            <a:ext cx="3416591" cy="211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Schloss Güterfelde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5616624" cy="40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30243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4"/>
          <p:cNvSpPr>
            <a:spLocks noChangeArrowheads="1"/>
          </p:cNvSpPr>
          <p:nvPr/>
        </p:nvSpPr>
        <p:spPr bwMode="auto">
          <a:xfrm>
            <a:off x="6300192" y="1844824"/>
            <a:ext cx="28803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Denkmalgeschütztes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Gebäude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in </a:t>
            </a:r>
            <a:r>
              <a:rPr kumimoji="0" lang="en-US" sz="1400" b="1" i="0" u="none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der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Näh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e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von Potsdam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200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Jahre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altes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Schloss</a:t>
            </a:r>
            <a:endParaRPr lang="en-US" sz="1400" b="1" dirty="0" smtClean="0">
              <a:solidFill>
                <a:srgbClr val="000099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Umwittmung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in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hochwertigen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Wohnraum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unter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beachtung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von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Denkmalschutz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und 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Okologie</a:t>
            </a: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/</a:t>
            </a:r>
            <a:r>
              <a:rPr lang="en-US" sz="1400" b="1" dirty="0" err="1" smtClean="0">
                <a:solidFill>
                  <a:srgbClr val="000099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Nachhaltigkeit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03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Schloss Güterfelde</a:t>
            </a:r>
            <a:endParaRPr lang="de-DE" sz="25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5616624" cy="40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6" name="Rectangle 84"/>
          <p:cNvSpPr>
            <a:spLocks noChangeArrowheads="1"/>
          </p:cNvSpPr>
          <p:nvPr/>
        </p:nvSpPr>
        <p:spPr bwMode="auto">
          <a:xfrm>
            <a:off x="6156176" y="2006838"/>
            <a:ext cx="28803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Bauphysikalische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Begleitung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de-DE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Institut für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Bauklimatik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, TU Dresden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27113" algn="l"/>
              </a:tabLst>
            </a:pPr>
            <a:r>
              <a:rPr lang="de-DE" sz="1200" b="1" dirty="0" smtClean="0"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(Dr. Plagge)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endParaRPr kumimoji="0" lang="de-DE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5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Messstrecken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im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Geb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ä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ude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endParaRPr kumimoji="0" lang="de-DE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Messung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ü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mindestens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Jahre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endParaRPr kumimoji="0" lang="de-DE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7113" algn="l"/>
              </a:tabLst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Permanente </a:t>
            </a:r>
            <a:r>
              <a:rPr lang="de-DE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Datena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ufzeichnung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27113" algn="l"/>
              </a:tabLst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und 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Ü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bermittlung per Netz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7113" algn="l"/>
              </a:tabLst>
            </a:pPr>
            <a:endParaRPr lang="de-DE" sz="12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027113" algn="l"/>
              </a:tabLst>
            </a:pPr>
            <a:r>
              <a:rPr lang="de-DE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Projekt kurz vor Abschluss,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7113" algn="l"/>
              </a:tabLst>
            </a:pPr>
            <a:r>
              <a:rPr lang="de-DE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de-DE" sz="12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abschliessende</a:t>
            </a:r>
            <a:r>
              <a:rPr lang="de-DE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Bewertung steht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7113" algn="l"/>
              </a:tabLst>
            </a:pPr>
            <a:r>
              <a:rPr lang="de-DE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noch aus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7113" algn="l"/>
              </a:tabLst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673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61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1546794" y="1844824"/>
            <a:ext cx="7705726" cy="576064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DE" b="1" dirty="0" smtClean="0">
                <a:solidFill>
                  <a:schemeClr val="tx1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200" dirty="0" smtClean="0">
                <a:solidFill>
                  <a:schemeClr val="tx1"/>
                </a:solidFill>
              </a:rPr>
              <a:t>Herausforderungen und Lösungen! </a:t>
            </a: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4283968" y="980728"/>
            <a:ext cx="7705725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Tobias Steiner (IBO)</a:t>
            </a:r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58</a:t>
            </a:fld>
            <a:endParaRPr lang="de-AT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5197" y="3297666"/>
            <a:ext cx="1991059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587" y="3297666"/>
            <a:ext cx="2116157" cy="293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Tobi\Dropbox\Ökologie_u_Öknomoie_v_Wärmedämm-Maßnahmen_in_der_Sanierung\cover_entwurf\9909-2_Steiner_Einband_Dumm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69" y="3296112"/>
            <a:ext cx="2000427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97666"/>
            <a:ext cx="2206819" cy="29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9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6</a:t>
            </a:fld>
            <a:endParaRPr lang="de-A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6" y="1833563"/>
            <a:ext cx="4743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73486" y="5085184"/>
            <a:ext cx="3550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KD: Kellerdeckendämmung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6" y="1833563"/>
            <a:ext cx="48196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98" y="1837531"/>
            <a:ext cx="47720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4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7</a:t>
            </a:fld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1773486" y="5085184"/>
            <a:ext cx="5452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AWAD / PD: Fassaden und Perimeterdämmung </a:t>
            </a:r>
            <a:endParaRPr lang="de-AT" dirty="0" smtClean="0"/>
          </a:p>
          <a:p>
            <a:r>
              <a:rPr lang="de-AT" dirty="0" smtClean="0"/>
              <a:t>bis Fundamentsockel</a:t>
            </a:r>
            <a:endParaRPr lang="de-A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1837531"/>
            <a:ext cx="48196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7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8</a:t>
            </a:fld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1773486" y="5085184"/>
            <a:ext cx="589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Variante AWAD / PD / FD: Fassaden und Perimeterdämmung </a:t>
            </a:r>
            <a:endParaRPr lang="de-AT" dirty="0" smtClean="0"/>
          </a:p>
          <a:p>
            <a:r>
              <a:rPr lang="de-AT" dirty="0" smtClean="0"/>
              <a:t>bis Fundamentsockel und </a:t>
            </a:r>
            <a:r>
              <a:rPr lang="de-AT" dirty="0"/>
              <a:t>Fußboden Keller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5" y="1843088"/>
            <a:ext cx="4819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1762820" y="836712"/>
            <a:ext cx="69136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1400" b="1" dirty="0" smtClean="0">
                <a:solidFill>
                  <a:prstClr val="black"/>
                </a:solidFill>
              </a:rPr>
              <a:t>Innendämmung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500" b="1" dirty="0" smtClean="0">
                <a:solidFill>
                  <a:schemeClr val="tx1"/>
                </a:solidFill>
              </a:rPr>
              <a:t>Sanierungskonzepte im Kellerbereich</a:t>
            </a:r>
            <a:endParaRPr lang="de-DE" sz="2500" b="1" dirty="0">
              <a:solidFill>
                <a:schemeClr val="tx1"/>
              </a:solidFill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24200" y="6520904"/>
            <a:ext cx="2895600" cy="365125"/>
          </a:xfrm>
        </p:spPr>
        <p:txBody>
          <a:bodyPr/>
          <a:lstStyle/>
          <a:p>
            <a:fld id="{68930E3F-D2F9-4A27-91CE-83D80C3BAC1D}" type="slidenum">
              <a:rPr lang="de-AT" smtClean="0"/>
              <a:t>9</a:t>
            </a:fld>
            <a:endParaRPr lang="de-AT" dirty="0"/>
          </a:p>
        </p:txBody>
      </p:sp>
      <p:sp>
        <p:nvSpPr>
          <p:cNvPr id="10" name="Rechteck 9"/>
          <p:cNvSpPr/>
          <p:nvPr/>
        </p:nvSpPr>
        <p:spPr>
          <a:xfrm>
            <a:off x="1762820" y="2132856"/>
            <a:ext cx="5833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Maßnahmen zur Verbesserung des Wärmeschutzes im Erdgeschoß- und Sockelbereich beeinflussen stark die Feuchtesituation im Keller</a:t>
            </a:r>
          </a:p>
        </p:txBody>
      </p:sp>
    </p:spTree>
    <p:extLst>
      <p:ext uri="{BB962C8B-B14F-4D97-AF65-F5344CB8AC3E}">
        <p14:creationId xmlns:p14="http://schemas.microsoft.com/office/powerpoint/2010/main" val="27900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Microsoft Office PowerPoint</Application>
  <PresentationFormat>Bildschirmpräsentation (4:3)</PresentationFormat>
  <Paragraphs>435</Paragraphs>
  <Slides>58</Slides>
  <Notes>58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0" baseType="lpstr">
      <vt:lpstr>Larissa</vt:lpstr>
      <vt:lpstr>Microsoft Visio 2003-2010-Zeichnung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Tobias Steiner</dc:creator>
  <cp:lastModifiedBy>Tobias Steiner</cp:lastModifiedBy>
  <cp:revision>87</cp:revision>
  <cp:lastPrinted>2017-04-24T12:54:42Z</cp:lastPrinted>
  <dcterms:created xsi:type="dcterms:W3CDTF">2017-04-18T06:35:22Z</dcterms:created>
  <dcterms:modified xsi:type="dcterms:W3CDTF">2017-05-03T14:00:13Z</dcterms:modified>
</cp:coreProperties>
</file>