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89" r:id="rId1"/>
  </p:sldMasterIdLst>
  <p:notesMasterIdLst>
    <p:notesMasterId r:id="rId124"/>
  </p:notesMasterIdLst>
  <p:handoutMasterIdLst>
    <p:handoutMasterId r:id="rId125"/>
  </p:handoutMasterIdLst>
  <p:sldIdLst>
    <p:sldId id="303" r:id="rId2"/>
    <p:sldId id="287" r:id="rId3"/>
    <p:sldId id="505" r:id="rId4"/>
    <p:sldId id="506" r:id="rId5"/>
    <p:sldId id="507" r:id="rId6"/>
    <p:sldId id="508" r:id="rId7"/>
    <p:sldId id="509" r:id="rId8"/>
    <p:sldId id="510" r:id="rId9"/>
    <p:sldId id="511" r:id="rId10"/>
    <p:sldId id="512" r:id="rId11"/>
    <p:sldId id="513" r:id="rId12"/>
    <p:sldId id="514" r:id="rId13"/>
    <p:sldId id="515" r:id="rId14"/>
    <p:sldId id="516" r:id="rId15"/>
    <p:sldId id="517" r:id="rId16"/>
    <p:sldId id="518" r:id="rId17"/>
    <p:sldId id="519" r:id="rId18"/>
    <p:sldId id="520" r:id="rId19"/>
    <p:sldId id="305" r:id="rId20"/>
    <p:sldId id="357" r:id="rId21"/>
    <p:sldId id="366" r:id="rId22"/>
    <p:sldId id="367" r:id="rId23"/>
    <p:sldId id="332" r:id="rId24"/>
    <p:sldId id="476" r:id="rId25"/>
    <p:sldId id="490" r:id="rId26"/>
    <p:sldId id="477" r:id="rId27"/>
    <p:sldId id="491" r:id="rId28"/>
    <p:sldId id="478" r:id="rId29"/>
    <p:sldId id="492" r:id="rId30"/>
    <p:sldId id="479" r:id="rId31"/>
    <p:sldId id="493" r:id="rId32"/>
    <p:sldId id="480" r:id="rId33"/>
    <p:sldId id="494" r:id="rId34"/>
    <p:sldId id="503" r:id="rId35"/>
    <p:sldId id="504" r:id="rId36"/>
    <p:sldId id="481" r:id="rId37"/>
    <p:sldId id="495" r:id="rId38"/>
    <p:sldId id="482" r:id="rId39"/>
    <p:sldId id="496" r:id="rId40"/>
    <p:sldId id="483" r:id="rId41"/>
    <p:sldId id="497" r:id="rId42"/>
    <p:sldId id="484" r:id="rId43"/>
    <p:sldId id="498" r:id="rId44"/>
    <p:sldId id="485" r:id="rId45"/>
    <p:sldId id="499" r:id="rId46"/>
    <p:sldId id="486" r:id="rId47"/>
    <p:sldId id="500" r:id="rId48"/>
    <p:sldId id="487" r:id="rId49"/>
    <p:sldId id="501" r:id="rId50"/>
    <p:sldId id="488" r:id="rId51"/>
    <p:sldId id="502" r:id="rId52"/>
    <p:sldId id="370" r:id="rId53"/>
    <p:sldId id="371" r:id="rId54"/>
    <p:sldId id="372" r:id="rId55"/>
    <p:sldId id="373" r:id="rId56"/>
    <p:sldId id="374" r:id="rId57"/>
    <p:sldId id="375" r:id="rId58"/>
    <p:sldId id="376" r:id="rId59"/>
    <p:sldId id="377" r:id="rId60"/>
    <p:sldId id="378" r:id="rId61"/>
    <p:sldId id="379" r:id="rId62"/>
    <p:sldId id="380" r:id="rId63"/>
    <p:sldId id="381" r:id="rId64"/>
    <p:sldId id="382" r:id="rId65"/>
    <p:sldId id="383" r:id="rId66"/>
    <p:sldId id="384" r:id="rId67"/>
    <p:sldId id="385" r:id="rId68"/>
    <p:sldId id="386" r:id="rId69"/>
    <p:sldId id="387" r:id="rId70"/>
    <p:sldId id="388" r:id="rId71"/>
    <p:sldId id="389" r:id="rId72"/>
    <p:sldId id="390" r:id="rId73"/>
    <p:sldId id="391" r:id="rId74"/>
    <p:sldId id="392" r:id="rId75"/>
    <p:sldId id="393" r:id="rId76"/>
    <p:sldId id="394" r:id="rId77"/>
    <p:sldId id="395" r:id="rId78"/>
    <p:sldId id="396" r:id="rId79"/>
    <p:sldId id="397" r:id="rId80"/>
    <p:sldId id="398" r:id="rId81"/>
    <p:sldId id="399" r:id="rId82"/>
    <p:sldId id="400" r:id="rId83"/>
    <p:sldId id="401" r:id="rId84"/>
    <p:sldId id="402" r:id="rId85"/>
    <p:sldId id="403" r:id="rId86"/>
    <p:sldId id="404" r:id="rId87"/>
    <p:sldId id="405" r:id="rId88"/>
    <p:sldId id="406" r:id="rId89"/>
    <p:sldId id="407" r:id="rId90"/>
    <p:sldId id="408" r:id="rId91"/>
    <p:sldId id="409" r:id="rId92"/>
    <p:sldId id="410" r:id="rId93"/>
    <p:sldId id="411" r:id="rId94"/>
    <p:sldId id="412" r:id="rId95"/>
    <p:sldId id="413" r:id="rId96"/>
    <p:sldId id="414" r:id="rId97"/>
    <p:sldId id="415" r:id="rId98"/>
    <p:sldId id="416" r:id="rId99"/>
    <p:sldId id="417" r:id="rId100"/>
    <p:sldId id="418" r:id="rId101"/>
    <p:sldId id="443" r:id="rId102"/>
    <p:sldId id="444" r:id="rId103"/>
    <p:sldId id="445" r:id="rId104"/>
    <p:sldId id="446" r:id="rId105"/>
    <p:sldId id="447" r:id="rId106"/>
    <p:sldId id="448" r:id="rId107"/>
    <p:sldId id="449" r:id="rId108"/>
    <p:sldId id="450" r:id="rId109"/>
    <p:sldId id="451" r:id="rId110"/>
    <p:sldId id="452" r:id="rId111"/>
    <p:sldId id="454" r:id="rId112"/>
    <p:sldId id="455" r:id="rId113"/>
    <p:sldId id="456" r:id="rId114"/>
    <p:sldId id="457" r:id="rId115"/>
    <p:sldId id="458" r:id="rId116"/>
    <p:sldId id="459" r:id="rId117"/>
    <p:sldId id="460" r:id="rId118"/>
    <p:sldId id="453" r:id="rId119"/>
    <p:sldId id="475" r:id="rId120"/>
    <p:sldId id="420" r:id="rId121"/>
    <p:sldId id="425" r:id="rId122"/>
    <p:sldId id="426" r:id="rId123"/>
  </p:sldIdLst>
  <p:sldSz cx="9144000" cy="6858000" type="screen4x3"/>
  <p:notesSz cx="6662738" cy="9926638"/>
  <p:defaultTextStyle>
    <a:defPPr>
      <a:defRPr lang="en-US"/>
    </a:defPPr>
    <a:lvl1pPr algn="l" rtl="0" eaLnBrk="0" fontAlgn="base" hangingPunct="0">
      <a:spcBef>
        <a:spcPct val="0"/>
      </a:spcBef>
      <a:spcAft>
        <a:spcPct val="0"/>
      </a:spcAft>
      <a:defRPr sz="20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0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0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0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CFF99"/>
    <a:srgbClr val="FFFFCC"/>
    <a:srgbClr val="FF9900"/>
    <a:srgbClr val="333333"/>
    <a:srgbClr val="DDDDDD"/>
    <a:srgbClr val="996633"/>
    <a:srgbClr val="FFCC99"/>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2487" autoAdjust="0"/>
  </p:normalViewPr>
  <p:slideViewPr>
    <p:cSldViewPr>
      <p:cViewPr varScale="1">
        <p:scale>
          <a:sx n="81" d="100"/>
          <a:sy n="81" d="100"/>
        </p:scale>
        <p:origin x="-1182" y="-9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2" d="100"/>
          <a:sy n="42" d="100"/>
        </p:scale>
        <p:origin x="-1502" y="-62"/>
      </p:cViewPr>
      <p:guideLst>
        <p:guide orient="horz" pos="3126"/>
        <p:guide pos="209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_rels/viewProps.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slide" Target="slides/slide21.xml"/><Relationship Id="rId1" Type="http://schemas.openxmlformats.org/officeDocument/2006/relationships/slide" Target="slides/slide20.xml"/><Relationship Id="rId4" Type="http://schemas.openxmlformats.org/officeDocument/2006/relationships/slide" Target="slides/slide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1"/>
            <a:ext cx="29210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t" anchorCtr="0" compatLnSpc="1">
            <a:prstTxWarp prst="textNoShape">
              <a:avLst/>
            </a:prstTxWarp>
          </a:bodyPr>
          <a:lstStyle>
            <a:lvl1pPr>
              <a:defRPr sz="1200">
                <a:latin typeface="Arial" charset="0"/>
              </a:defRPr>
            </a:lvl1pPr>
          </a:lstStyle>
          <a:p>
            <a:pPr>
              <a:defRPr/>
            </a:pPr>
            <a:endParaRPr lang="de-DE"/>
          </a:p>
        </p:txBody>
      </p:sp>
      <p:sp>
        <p:nvSpPr>
          <p:cNvPr id="31747" name="Rectangle 3"/>
          <p:cNvSpPr>
            <a:spLocks noGrp="1" noChangeArrowheads="1"/>
          </p:cNvSpPr>
          <p:nvPr>
            <p:ph type="dt" sz="quarter" idx="1"/>
          </p:nvPr>
        </p:nvSpPr>
        <p:spPr bwMode="auto">
          <a:xfrm>
            <a:off x="3744913" y="1"/>
            <a:ext cx="29210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t" anchorCtr="0" compatLnSpc="1">
            <a:prstTxWarp prst="textNoShape">
              <a:avLst/>
            </a:prstTxWarp>
          </a:bodyPr>
          <a:lstStyle>
            <a:lvl1pPr algn="r">
              <a:defRPr sz="1200">
                <a:latin typeface="Arial" charset="0"/>
              </a:defRPr>
            </a:lvl1pPr>
          </a:lstStyle>
          <a:p>
            <a:pPr>
              <a:defRPr/>
            </a:pPr>
            <a:endParaRPr lang="de-DE"/>
          </a:p>
        </p:txBody>
      </p:sp>
      <p:sp>
        <p:nvSpPr>
          <p:cNvPr id="31748" name="Rectangle 4"/>
          <p:cNvSpPr>
            <a:spLocks noGrp="1" noChangeArrowheads="1"/>
          </p:cNvSpPr>
          <p:nvPr>
            <p:ph type="ftr" sz="quarter" idx="2"/>
          </p:nvPr>
        </p:nvSpPr>
        <p:spPr bwMode="auto">
          <a:xfrm>
            <a:off x="0" y="9439276"/>
            <a:ext cx="29210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b" anchorCtr="0" compatLnSpc="1">
            <a:prstTxWarp prst="textNoShape">
              <a:avLst/>
            </a:prstTxWarp>
          </a:bodyPr>
          <a:lstStyle>
            <a:lvl1pPr>
              <a:defRPr sz="1200">
                <a:latin typeface="Arial" charset="0"/>
              </a:defRPr>
            </a:lvl1pPr>
          </a:lstStyle>
          <a:p>
            <a:pPr>
              <a:defRPr/>
            </a:pPr>
            <a:endParaRPr lang="de-DE"/>
          </a:p>
        </p:txBody>
      </p:sp>
      <p:sp>
        <p:nvSpPr>
          <p:cNvPr id="31749" name="Rectangle 5"/>
          <p:cNvSpPr>
            <a:spLocks noGrp="1" noChangeArrowheads="1"/>
          </p:cNvSpPr>
          <p:nvPr>
            <p:ph type="sldNum" sz="quarter" idx="3"/>
          </p:nvPr>
        </p:nvSpPr>
        <p:spPr bwMode="auto">
          <a:xfrm>
            <a:off x="3744913" y="9439276"/>
            <a:ext cx="29210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b" anchorCtr="0" compatLnSpc="1">
            <a:prstTxWarp prst="textNoShape">
              <a:avLst/>
            </a:prstTxWarp>
          </a:bodyPr>
          <a:lstStyle>
            <a:lvl1pPr algn="r">
              <a:defRPr sz="1200">
                <a:latin typeface="Arial" charset="0"/>
              </a:defRPr>
            </a:lvl1pPr>
          </a:lstStyle>
          <a:p>
            <a:pPr>
              <a:defRPr/>
            </a:pPr>
            <a:fld id="{D610F938-D569-447A-B334-C2DC8BCF5E1D}" type="slidenum">
              <a:rPr lang="de-DE"/>
              <a:pPr>
                <a:defRPr/>
              </a:pPr>
              <a:t>‹Nr.›</a:t>
            </a:fld>
            <a:endParaRPr lang="de-DE"/>
          </a:p>
        </p:txBody>
      </p:sp>
    </p:spTree>
    <p:extLst>
      <p:ext uri="{BB962C8B-B14F-4D97-AF65-F5344CB8AC3E}">
        <p14:creationId xmlns:p14="http://schemas.microsoft.com/office/powerpoint/2010/main" val="28370050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1"/>
            <a:ext cx="288925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t" anchorCtr="0" compatLnSpc="1">
            <a:prstTxWarp prst="textNoShape">
              <a:avLst/>
            </a:prstTxWarp>
          </a:bodyPr>
          <a:lstStyle>
            <a:lvl1pPr>
              <a:defRPr sz="1200">
                <a:latin typeface="Arial" charset="0"/>
              </a:defRPr>
            </a:lvl1pPr>
          </a:lstStyle>
          <a:p>
            <a:pPr>
              <a:defRPr/>
            </a:pPr>
            <a:endParaRPr lang="de-DE"/>
          </a:p>
        </p:txBody>
      </p:sp>
      <p:sp>
        <p:nvSpPr>
          <p:cNvPr id="29699" name="Rectangle 3"/>
          <p:cNvSpPr>
            <a:spLocks noGrp="1" noChangeArrowheads="1"/>
          </p:cNvSpPr>
          <p:nvPr>
            <p:ph type="dt" idx="1"/>
          </p:nvPr>
        </p:nvSpPr>
        <p:spPr bwMode="auto">
          <a:xfrm>
            <a:off x="3776663" y="1"/>
            <a:ext cx="288925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t" anchorCtr="0" compatLnSpc="1">
            <a:prstTxWarp prst="textNoShape">
              <a:avLst/>
            </a:prstTxWarp>
          </a:bodyPr>
          <a:lstStyle>
            <a:lvl1pPr algn="r">
              <a:defRPr sz="1200">
                <a:latin typeface="Arial" charset="0"/>
              </a:defRPr>
            </a:lvl1pPr>
          </a:lstStyle>
          <a:p>
            <a:pPr>
              <a:defRPr/>
            </a:pPr>
            <a:endParaRPr lang="de-DE"/>
          </a:p>
        </p:txBody>
      </p:sp>
      <p:sp>
        <p:nvSpPr>
          <p:cNvPr id="67588" name="Rectangle 4"/>
          <p:cNvSpPr>
            <a:spLocks noGrp="1" noRot="1" noChangeAspect="1" noChangeArrowheads="1" noTextEdit="1"/>
          </p:cNvSpPr>
          <p:nvPr>
            <p:ph type="sldImg" idx="2"/>
          </p:nvPr>
        </p:nvSpPr>
        <p:spPr bwMode="auto">
          <a:xfrm>
            <a:off x="850900" y="774700"/>
            <a:ext cx="4965700" cy="37258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9701" name="Rectangle 5"/>
          <p:cNvSpPr>
            <a:spLocks noGrp="1" noChangeArrowheads="1"/>
          </p:cNvSpPr>
          <p:nvPr>
            <p:ph type="body" sz="quarter" idx="3"/>
          </p:nvPr>
        </p:nvSpPr>
        <p:spPr bwMode="auto">
          <a:xfrm>
            <a:off x="890590" y="4732339"/>
            <a:ext cx="4884737" cy="442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t" anchorCtr="0" compatLnSpc="1">
            <a:prstTxWarp prst="textNoShape">
              <a:avLst/>
            </a:prstTxWarp>
          </a:bodyPr>
          <a:lstStyle/>
          <a:p>
            <a:pPr lvl="0"/>
            <a:r>
              <a:rPr lang="de-DE" noProof="0" smtClean="0"/>
              <a:t>Klicken Sie, um die Textformatierung des Masters zu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29702" name="Rectangle 6"/>
          <p:cNvSpPr>
            <a:spLocks noGrp="1" noChangeArrowheads="1"/>
          </p:cNvSpPr>
          <p:nvPr>
            <p:ph type="ftr" sz="quarter" idx="4"/>
          </p:nvPr>
        </p:nvSpPr>
        <p:spPr bwMode="auto">
          <a:xfrm>
            <a:off x="0" y="9466264"/>
            <a:ext cx="288925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b" anchorCtr="0" compatLnSpc="1">
            <a:prstTxWarp prst="textNoShape">
              <a:avLst/>
            </a:prstTxWarp>
          </a:bodyPr>
          <a:lstStyle>
            <a:lvl1pPr>
              <a:defRPr sz="1200">
                <a:latin typeface="Arial" charset="0"/>
              </a:defRPr>
            </a:lvl1pPr>
          </a:lstStyle>
          <a:p>
            <a:pPr>
              <a:defRPr/>
            </a:pPr>
            <a:endParaRPr lang="de-DE"/>
          </a:p>
        </p:txBody>
      </p:sp>
      <p:sp>
        <p:nvSpPr>
          <p:cNvPr id="29703" name="Rectangle 7"/>
          <p:cNvSpPr>
            <a:spLocks noGrp="1" noChangeArrowheads="1"/>
          </p:cNvSpPr>
          <p:nvPr>
            <p:ph type="sldNum" sz="quarter" idx="5"/>
          </p:nvPr>
        </p:nvSpPr>
        <p:spPr bwMode="auto">
          <a:xfrm>
            <a:off x="3776663" y="9466264"/>
            <a:ext cx="288925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b" anchorCtr="0" compatLnSpc="1">
            <a:prstTxWarp prst="textNoShape">
              <a:avLst/>
            </a:prstTxWarp>
          </a:bodyPr>
          <a:lstStyle>
            <a:lvl1pPr algn="r">
              <a:defRPr sz="1200">
                <a:latin typeface="Arial" charset="0"/>
              </a:defRPr>
            </a:lvl1pPr>
          </a:lstStyle>
          <a:p>
            <a:pPr>
              <a:defRPr/>
            </a:pPr>
            <a:fld id="{3DE683C4-DEB7-47F5-A931-796FC7D741D0}" type="slidenum">
              <a:rPr lang="de-DE"/>
              <a:pPr>
                <a:defRPr/>
              </a:pPr>
              <a:t>‹Nr.›</a:t>
            </a:fld>
            <a:endParaRPr lang="de-DE"/>
          </a:p>
        </p:txBody>
      </p:sp>
    </p:spTree>
    <p:extLst>
      <p:ext uri="{BB962C8B-B14F-4D97-AF65-F5344CB8AC3E}">
        <p14:creationId xmlns:p14="http://schemas.microsoft.com/office/powerpoint/2010/main" val="25418664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3</a:t>
            </a:fld>
            <a:endParaRPr lang="de-A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12</a:t>
            </a:fld>
            <a:endParaRPr lang="de-A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13</a:t>
            </a:fld>
            <a:endParaRPr lang="de-A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14</a:t>
            </a:fld>
            <a:endParaRPr lang="de-A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15</a:t>
            </a:fld>
            <a:endParaRPr lang="de-A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16</a:t>
            </a:fld>
            <a:endParaRPr lang="de-A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17</a:t>
            </a:fld>
            <a:endParaRPr lang="de-A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18</a:t>
            </a:fld>
            <a:endParaRPr lang="de-A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p:cNvSpPr>
            <a:spLocks noGrp="1" noRot="1" noChangeAspect="1" noTextEdit="1"/>
          </p:cNvSpPr>
          <p:nvPr>
            <p:ph type="sldImg"/>
          </p:nvPr>
        </p:nvSpPr>
        <p:spPr bwMode="auto">
          <a:noFill/>
          <a:ln>
            <a:solidFill>
              <a:srgbClr val="000000"/>
            </a:solidFill>
            <a:miter lim="800000"/>
            <a:headEnd/>
            <a:tailEnd/>
          </a:ln>
        </p:spPr>
      </p:sp>
      <p:sp>
        <p:nvSpPr>
          <p:cNvPr id="39939"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AT" smtClean="0"/>
          </a:p>
        </p:txBody>
      </p:sp>
      <p:sp>
        <p:nvSpPr>
          <p:cNvPr id="48132"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AD629C7-8696-4AB4-883B-56AD7821702B}" type="slidenum">
              <a:rPr lang="de-AT" smtClean="0"/>
              <a:pPr fontAlgn="base">
                <a:spcBef>
                  <a:spcPct val="0"/>
                </a:spcBef>
                <a:spcAft>
                  <a:spcPct val="0"/>
                </a:spcAft>
                <a:defRPr/>
              </a:pPr>
              <a:t>52</a:t>
            </a:fld>
            <a:endParaRPr lang="de-A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p:cNvSpPr>
            <a:spLocks noGrp="1" noRot="1" noChangeAspect="1" noTextEdit="1"/>
          </p:cNvSpPr>
          <p:nvPr>
            <p:ph type="sldImg"/>
          </p:nvPr>
        </p:nvSpPr>
        <p:spPr bwMode="auto">
          <a:noFill/>
          <a:ln>
            <a:solidFill>
              <a:srgbClr val="000000"/>
            </a:solidFill>
            <a:miter lim="800000"/>
            <a:headEnd/>
            <a:tailEnd/>
          </a:ln>
        </p:spPr>
      </p:sp>
      <p:sp>
        <p:nvSpPr>
          <p:cNvPr id="41987"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AT" smtClean="0"/>
          </a:p>
        </p:txBody>
      </p:sp>
      <p:sp>
        <p:nvSpPr>
          <p:cNvPr id="50180"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4E4342-D467-4915-B590-4930F4971B9F}" type="slidenum">
              <a:rPr lang="de-AT" smtClean="0"/>
              <a:pPr fontAlgn="base">
                <a:spcBef>
                  <a:spcPct val="0"/>
                </a:spcBef>
                <a:spcAft>
                  <a:spcPct val="0"/>
                </a:spcAft>
                <a:defRPr/>
              </a:pPr>
              <a:t>53</a:t>
            </a:fld>
            <a:endParaRPr lang="de-A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p:spPr>
      </p:sp>
      <p:sp>
        <p:nvSpPr>
          <p:cNvPr id="4301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AT" smtClean="0"/>
          </a:p>
        </p:txBody>
      </p:sp>
      <p:sp>
        <p:nvSpPr>
          <p:cNvPr id="5120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EC6E64-9831-459B-9EC8-B246EE209BE9}" type="slidenum">
              <a:rPr lang="de-AT" smtClean="0"/>
              <a:pPr fontAlgn="base">
                <a:spcBef>
                  <a:spcPct val="0"/>
                </a:spcBef>
                <a:spcAft>
                  <a:spcPct val="0"/>
                </a:spcAft>
                <a:defRPr/>
              </a:pPr>
              <a:t>54</a:t>
            </a:fld>
            <a:endParaRPr lang="de-A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4</a:t>
            </a:fld>
            <a:endParaRPr lang="de-A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p:spPr>
      </p:sp>
      <p:sp>
        <p:nvSpPr>
          <p:cNvPr id="4301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AT" smtClean="0"/>
          </a:p>
        </p:txBody>
      </p:sp>
      <p:sp>
        <p:nvSpPr>
          <p:cNvPr id="5120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EC6E64-9831-459B-9EC8-B246EE209BE9}" type="slidenum">
              <a:rPr lang="de-AT" smtClean="0"/>
              <a:pPr fontAlgn="base">
                <a:spcBef>
                  <a:spcPct val="0"/>
                </a:spcBef>
                <a:spcAft>
                  <a:spcPct val="0"/>
                </a:spcAft>
                <a:defRPr/>
              </a:pPr>
              <a:t>55</a:t>
            </a:fld>
            <a:endParaRPr lang="de-A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p:spPr>
      </p:sp>
      <p:sp>
        <p:nvSpPr>
          <p:cNvPr id="4301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AT" smtClean="0"/>
          </a:p>
        </p:txBody>
      </p:sp>
      <p:sp>
        <p:nvSpPr>
          <p:cNvPr id="5120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EC6E64-9831-459B-9EC8-B246EE209BE9}" type="slidenum">
              <a:rPr lang="de-AT" smtClean="0"/>
              <a:pPr fontAlgn="base">
                <a:spcBef>
                  <a:spcPct val="0"/>
                </a:spcBef>
                <a:spcAft>
                  <a:spcPct val="0"/>
                </a:spcAft>
                <a:defRPr/>
              </a:pPr>
              <a:t>56</a:t>
            </a:fld>
            <a:endParaRPr lang="de-AT"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p:spPr>
      </p:sp>
      <p:sp>
        <p:nvSpPr>
          <p:cNvPr id="4301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AT" smtClean="0"/>
          </a:p>
        </p:txBody>
      </p:sp>
      <p:sp>
        <p:nvSpPr>
          <p:cNvPr id="5120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EC6E64-9831-459B-9EC8-B246EE209BE9}" type="slidenum">
              <a:rPr lang="de-AT" smtClean="0"/>
              <a:pPr fontAlgn="base">
                <a:spcBef>
                  <a:spcPct val="0"/>
                </a:spcBef>
                <a:spcAft>
                  <a:spcPct val="0"/>
                </a:spcAft>
                <a:defRPr/>
              </a:pPr>
              <a:t>57</a:t>
            </a:fld>
            <a:endParaRPr lang="de-AT"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p:spPr>
      </p:sp>
      <p:sp>
        <p:nvSpPr>
          <p:cNvPr id="4301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AT" smtClean="0"/>
          </a:p>
        </p:txBody>
      </p:sp>
      <p:sp>
        <p:nvSpPr>
          <p:cNvPr id="5120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EC6E64-9831-459B-9EC8-B246EE209BE9}" type="slidenum">
              <a:rPr lang="de-AT" smtClean="0"/>
              <a:pPr fontAlgn="base">
                <a:spcBef>
                  <a:spcPct val="0"/>
                </a:spcBef>
                <a:spcAft>
                  <a:spcPct val="0"/>
                </a:spcAft>
                <a:defRPr/>
              </a:pPr>
              <a:t>58</a:t>
            </a:fld>
            <a:endParaRPr lang="de-A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p:spPr>
      </p:sp>
      <p:sp>
        <p:nvSpPr>
          <p:cNvPr id="4301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AT" smtClean="0"/>
          </a:p>
        </p:txBody>
      </p:sp>
      <p:sp>
        <p:nvSpPr>
          <p:cNvPr id="5120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EC6E64-9831-459B-9EC8-B246EE209BE9}" type="slidenum">
              <a:rPr lang="de-AT" smtClean="0"/>
              <a:pPr fontAlgn="base">
                <a:spcBef>
                  <a:spcPct val="0"/>
                </a:spcBef>
                <a:spcAft>
                  <a:spcPct val="0"/>
                </a:spcAft>
                <a:defRPr/>
              </a:pPr>
              <a:t>59</a:t>
            </a:fld>
            <a:endParaRPr lang="de-AT"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p:spPr>
      </p:sp>
      <p:sp>
        <p:nvSpPr>
          <p:cNvPr id="4301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AT" smtClean="0"/>
          </a:p>
        </p:txBody>
      </p:sp>
      <p:sp>
        <p:nvSpPr>
          <p:cNvPr id="5120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EC6E64-9831-459B-9EC8-B246EE209BE9}" type="slidenum">
              <a:rPr lang="de-AT" smtClean="0"/>
              <a:pPr fontAlgn="base">
                <a:spcBef>
                  <a:spcPct val="0"/>
                </a:spcBef>
                <a:spcAft>
                  <a:spcPct val="0"/>
                </a:spcAft>
                <a:defRPr/>
              </a:pPr>
              <a:t>60</a:t>
            </a:fld>
            <a:endParaRPr lang="de-AT"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p:spPr>
      </p:sp>
      <p:sp>
        <p:nvSpPr>
          <p:cNvPr id="4301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AT" smtClean="0"/>
          </a:p>
        </p:txBody>
      </p:sp>
      <p:sp>
        <p:nvSpPr>
          <p:cNvPr id="5120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EC6E64-9831-459B-9EC8-B246EE209BE9}" type="slidenum">
              <a:rPr lang="de-AT" smtClean="0"/>
              <a:pPr fontAlgn="base">
                <a:spcBef>
                  <a:spcPct val="0"/>
                </a:spcBef>
                <a:spcAft>
                  <a:spcPct val="0"/>
                </a:spcAft>
                <a:defRPr/>
              </a:pPr>
              <a:t>61</a:t>
            </a:fld>
            <a:endParaRPr lang="de-AT"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p:spPr>
      </p:sp>
      <p:sp>
        <p:nvSpPr>
          <p:cNvPr id="4301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AT" smtClean="0"/>
          </a:p>
        </p:txBody>
      </p:sp>
      <p:sp>
        <p:nvSpPr>
          <p:cNvPr id="5120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EC6E64-9831-459B-9EC8-B246EE209BE9}" type="slidenum">
              <a:rPr lang="de-AT" smtClean="0"/>
              <a:pPr fontAlgn="base">
                <a:spcBef>
                  <a:spcPct val="0"/>
                </a:spcBef>
                <a:spcAft>
                  <a:spcPct val="0"/>
                </a:spcAft>
                <a:defRPr/>
              </a:pPr>
              <a:t>62</a:t>
            </a:fld>
            <a:endParaRPr lang="de-AT"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p:spPr>
      </p:sp>
      <p:sp>
        <p:nvSpPr>
          <p:cNvPr id="4301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AT" smtClean="0"/>
          </a:p>
        </p:txBody>
      </p:sp>
      <p:sp>
        <p:nvSpPr>
          <p:cNvPr id="5120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EC6E64-9831-459B-9EC8-B246EE209BE9}" type="slidenum">
              <a:rPr lang="de-AT" smtClean="0"/>
              <a:pPr fontAlgn="base">
                <a:spcBef>
                  <a:spcPct val="0"/>
                </a:spcBef>
                <a:spcAft>
                  <a:spcPct val="0"/>
                </a:spcAft>
                <a:defRPr/>
              </a:pPr>
              <a:t>63</a:t>
            </a:fld>
            <a:endParaRPr lang="de-AT"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p:spPr>
      </p:sp>
      <p:sp>
        <p:nvSpPr>
          <p:cNvPr id="4301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AT" smtClean="0"/>
          </a:p>
        </p:txBody>
      </p:sp>
      <p:sp>
        <p:nvSpPr>
          <p:cNvPr id="5120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EC6E64-9831-459B-9EC8-B246EE209BE9}" type="slidenum">
              <a:rPr lang="de-AT" smtClean="0"/>
              <a:pPr fontAlgn="base">
                <a:spcBef>
                  <a:spcPct val="0"/>
                </a:spcBef>
                <a:spcAft>
                  <a:spcPct val="0"/>
                </a:spcAft>
                <a:defRPr/>
              </a:pPr>
              <a:t>64</a:t>
            </a:fld>
            <a:endParaRPr lang="de-A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5</a:t>
            </a:fld>
            <a:endParaRPr lang="de-A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p:spPr>
      </p:sp>
      <p:sp>
        <p:nvSpPr>
          <p:cNvPr id="4301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AT" smtClean="0"/>
          </a:p>
        </p:txBody>
      </p:sp>
      <p:sp>
        <p:nvSpPr>
          <p:cNvPr id="5120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EC6E64-9831-459B-9EC8-B246EE209BE9}" type="slidenum">
              <a:rPr lang="de-AT" smtClean="0"/>
              <a:pPr fontAlgn="base">
                <a:spcBef>
                  <a:spcPct val="0"/>
                </a:spcBef>
                <a:spcAft>
                  <a:spcPct val="0"/>
                </a:spcAft>
                <a:defRPr/>
              </a:pPr>
              <a:t>65</a:t>
            </a:fld>
            <a:endParaRPr lang="de-AT"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p:spPr>
      </p:sp>
      <p:sp>
        <p:nvSpPr>
          <p:cNvPr id="4301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AT" smtClean="0"/>
          </a:p>
        </p:txBody>
      </p:sp>
      <p:sp>
        <p:nvSpPr>
          <p:cNvPr id="5120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EC6E64-9831-459B-9EC8-B246EE209BE9}" type="slidenum">
              <a:rPr lang="de-AT" smtClean="0"/>
              <a:pPr fontAlgn="base">
                <a:spcBef>
                  <a:spcPct val="0"/>
                </a:spcBef>
                <a:spcAft>
                  <a:spcPct val="0"/>
                </a:spcAft>
                <a:defRPr/>
              </a:pPr>
              <a:t>66</a:t>
            </a:fld>
            <a:endParaRPr lang="de-AT"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p:spPr>
      </p:sp>
      <p:sp>
        <p:nvSpPr>
          <p:cNvPr id="4301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AT" smtClean="0"/>
          </a:p>
        </p:txBody>
      </p:sp>
      <p:sp>
        <p:nvSpPr>
          <p:cNvPr id="5120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EC6E64-9831-459B-9EC8-B246EE209BE9}" type="slidenum">
              <a:rPr lang="de-AT" smtClean="0"/>
              <a:pPr fontAlgn="base">
                <a:spcBef>
                  <a:spcPct val="0"/>
                </a:spcBef>
                <a:spcAft>
                  <a:spcPct val="0"/>
                </a:spcAft>
                <a:defRPr/>
              </a:pPr>
              <a:t>67</a:t>
            </a:fld>
            <a:endParaRPr lang="de-AT"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p:spPr>
      </p:sp>
      <p:sp>
        <p:nvSpPr>
          <p:cNvPr id="4301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AT" smtClean="0"/>
          </a:p>
        </p:txBody>
      </p:sp>
      <p:sp>
        <p:nvSpPr>
          <p:cNvPr id="5120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EC6E64-9831-459B-9EC8-B246EE209BE9}" type="slidenum">
              <a:rPr lang="de-AT" smtClean="0"/>
              <a:pPr fontAlgn="base">
                <a:spcBef>
                  <a:spcPct val="0"/>
                </a:spcBef>
                <a:spcAft>
                  <a:spcPct val="0"/>
                </a:spcAft>
                <a:defRPr/>
              </a:pPr>
              <a:t>68</a:t>
            </a:fld>
            <a:endParaRPr lang="de-AT"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p:spPr>
      </p:sp>
      <p:sp>
        <p:nvSpPr>
          <p:cNvPr id="4301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AT" smtClean="0"/>
          </a:p>
        </p:txBody>
      </p:sp>
      <p:sp>
        <p:nvSpPr>
          <p:cNvPr id="5120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EC6E64-9831-459B-9EC8-B246EE209BE9}" type="slidenum">
              <a:rPr lang="de-AT" smtClean="0"/>
              <a:pPr fontAlgn="base">
                <a:spcBef>
                  <a:spcPct val="0"/>
                </a:spcBef>
                <a:spcAft>
                  <a:spcPct val="0"/>
                </a:spcAft>
                <a:defRPr/>
              </a:pPr>
              <a:t>69</a:t>
            </a:fld>
            <a:endParaRPr lang="de-AT"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p:spPr>
      </p:sp>
      <p:sp>
        <p:nvSpPr>
          <p:cNvPr id="4301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AT" smtClean="0"/>
          </a:p>
        </p:txBody>
      </p:sp>
      <p:sp>
        <p:nvSpPr>
          <p:cNvPr id="5120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EC6E64-9831-459B-9EC8-B246EE209BE9}" type="slidenum">
              <a:rPr lang="de-AT" smtClean="0"/>
              <a:pPr fontAlgn="base">
                <a:spcBef>
                  <a:spcPct val="0"/>
                </a:spcBef>
                <a:spcAft>
                  <a:spcPct val="0"/>
                </a:spcAft>
                <a:defRPr/>
              </a:pPr>
              <a:t>70</a:t>
            </a:fld>
            <a:endParaRPr lang="de-AT"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p:spPr>
      </p:sp>
      <p:sp>
        <p:nvSpPr>
          <p:cNvPr id="4301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AT" smtClean="0"/>
          </a:p>
        </p:txBody>
      </p:sp>
      <p:sp>
        <p:nvSpPr>
          <p:cNvPr id="5120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EC6E64-9831-459B-9EC8-B246EE209BE9}" type="slidenum">
              <a:rPr lang="de-AT" smtClean="0"/>
              <a:pPr fontAlgn="base">
                <a:spcBef>
                  <a:spcPct val="0"/>
                </a:spcBef>
                <a:spcAft>
                  <a:spcPct val="0"/>
                </a:spcAft>
                <a:defRPr/>
              </a:pPr>
              <a:t>71</a:t>
            </a:fld>
            <a:endParaRPr lang="de-AT"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p:spPr>
      </p:sp>
      <p:sp>
        <p:nvSpPr>
          <p:cNvPr id="4301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AT" smtClean="0"/>
          </a:p>
        </p:txBody>
      </p:sp>
      <p:sp>
        <p:nvSpPr>
          <p:cNvPr id="5120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EC6E64-9831-459B-9EC8-B246EE209BE9}" type="slidenum">
              <a:rPr lang="de-AT" smtClean="0"/>
              <a:pPr fontAlgn="base">
                <a:spcBef>
                  <a:spcPct val="0"/>
                </a:spcBef>
                <a:spcAft>
                  <a:spcPct val="0"/>
                </a:spcAft>
                <a:defRPr/>
              </a:pPr>
              <a:t>72</a:t>
            </a:fld>
            <a:endParaRPr lang="de-AT"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p:spPr>
      </p:sp>
      <p:sp>
        <p:nvSpPr>
          <p:cNvPr id="4301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AT" smtClean="0"/>
          </a:p>
        </p:txBody>
      </p:sp>
      <p:sp>
        <p:nvSpPr>
          <p:cNvPr id="5120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EC6E64-9831-459B-9EC8-B246EE209BE9}" type="slidenum">
              <a:rPr lang="de-AT" smtClean="0"/>
              <a:pPr fontAlgn="base">
                <a:spcBef>
                  <a:spcPct val="0"/>
                </a:spcBef>
                <a:spcAft>
                  <a:spcPct val="0"/>
                </a:spcAft>
                <a:defRPr/>
              </a:pPr>
              <a:t>73</a:t>
            </a:fld>
            <a:endParaRPr lang="de-AT"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p:spPr>
      </p:sp>
      <p:sp>
        <p:nvSpPr>
          <p:cNvPr id="4301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AT" smtClean="0"/>
          </a:p>
        </p:txBody>
      </p:sp>
      <p:sp>
        <p:nvSpPr>
          <p:cNvPr id="5120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EC6E64-9831-459B-9EC8-B246EE209BE9}" type="slidenum">
              <a:rPr lang="de-AT" smtClean="0"/>
              <a:pPr fontAlgn="base">
                <a:spcBef>
                  <a:spcPct val="0"/>
                </a:spcBef>
                <a:spcAft>
                  <a:spcPct val="0"/>
                </a:spcAft>
                <a:defRPr/>
              </a:pPr>
              <a:t>74</a:t>
            </a:fld>
            <a:endParaRPr lang="de-A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6</a:t>
            </a:fld>
            <a:endParaRPr lang="de-A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p:spPr>
      </p:sp>
      <p:sp>
        <p:nvSpPr>
          <p:cNvPr id="4301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AT" smtClean="0"/>
          </a:p>
        </p:txBody>
      </p:sp>
      <p:sp>
        <p:nvSpPr>
          <p:cNvPr id="5120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EC6E64-9831-459B-9EC8-B246EE209BE9}" type="slidenum">
              <a:rPr lang="de-AT" smtClean="0"/>
              <a:pPr fontAlgn="base">
                <a:spcBef>
                  <a:spcPct val="0"/>
                </a:spcBef>
                <a:spcAft>
                  <a:spcPct val="0"/>
                </a:spcAft>
                <a:defRPr/>
              </a:pPr>
              <a:t>75</a:t>
            </a:fld>
            <a:endParaRPr lang="de-AT"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p:spPr>
      </p:sp>
      <p:sp>
        <p:nvSpPr>
          <p:cNvPr id="43011"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AT" smtClean="0"/>
          </a:p>
        </p:txBody>
      </p:sp>
      <p:sp>
        <p:nvSpPr>
          <p:cNvPr id="5120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EC6E64-9831-459B-9EC8-B246EE209BE9}" type="slidenum">
              <a:rPr lang="de-AT" smtClean="0"/>
              <a:pPr fontAlgn="base">
                <a:spcBef>
                  <a:spcPct val="0"/>
                </a:spcBef>
                <a:spcAft>
                  <a:spcPct val="0"/>
                </a:spcAft>
                <a:defRPr/>
              </a:pPr>
              <a:t>76</a:t>
            </a:fld>
            <a:endParaRPr lang="de-AT"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77</a:t>
            </a:fld>
            <a:endParaRPr lang="de-A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78</a:t>
            </a:fld>
            <a:endParaRPr lang="de-A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79</a:t>
            </a:fld>
            <a:endParaRPr lang="de-A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80</a:t>
            </a:fld>
            <a:endParaRPr lang="de-A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81</a:t>
            </a:fld>
            <a:endParaRPr lang="de-A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82</a:t>
            </a:fld>
            <a:endParaRPr lang="de-A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83</a:t>
            </a:fld>
            <a:endParaRPr lang="de-A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84</a:t>
            </a:fld>
            <a:endParaRPr lang="de-A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7</a:t>
            </a:fld>
            <a:endParaRPr lang="de-A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85</a:t>
            </a:fld>
            <a:endParaRPr lang="de-A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86</a:t>
            </a:fld>
            <a:endParaRPr lang="de-AT"/>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87</a:t>
            </a:fld>
            <a:endParaRPr lang="de-A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88</a:t>
            </a:fld>
            <a:endParaRPr lang="de-AT"/>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89</a:t>
            </a:fld>
            <a:endParaRPr lang="de-AT"/>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90</a:t>
            </a:fld>
            <a:endParaRPr lang="de-AT"/>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91</a:t>
            </a:fld>
            <a:endParaRPr lang="de-AT"/>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92</a:t>
            </a:fld>
            <a:endParaRPr lang="de-AT"/>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93</a:t>
            </a:fld>
            <a:endParaRPr lang="de-AT"/>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94</a:t>
            </a:fld>
            <a:endParaRPr lang="de-A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8</a:t>
            </a:fld>
            <a:endParaRPr lang="de-AT"/>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95</a:t>
            </a:fld>
            <a:endParaRPr lang="de-AT"/>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96</a:t>
            </a:fld>
            <a:endParaRPr lang="de-AT"/>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97</a:t>
            </a:fld>
            <a:endParaRPr lang="de-AT"/>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98</a:t>
            </a:fld>
            <a:endParaRPr lang="de-AT"/>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99</a:t>
            </a:fld>
            <a:endParaRPr lang="de-AT"/>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100</a:t>
            </a:fld>
            <a:endParaRPr lang="de-AT"/>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101</a:t>
            </a:fld>
            <a:endParaRPr lang="de-AT"/>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102</a:t>
            </a:fld>
            <a:endParaRPr lang="de-AT"/>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103</a:t>
            </a:fld>
            <a:endParaRPr lang="de-AT"/>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104</a:t>
            </a:fld>
            <a:endParaRPr lang="de-A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9</a:t>
            </a:fld>
            <a:endParaRPr lang="de-AT"/>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105</a:t>
            </a:fld>
            <a:endParaRPr lang="de-AT"/>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106</a:t>
            </a:fld>
            <a:endParaRPr lang="de-AT"/>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107</a:t>
            </a:fld>
            <a:endParaRPr lang="de-AT"/>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108</a:t>
            </a:fld>
            <a:endParaRPr lang="de-AT"/>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109</a:t>
            </a:fld>
            <a:endParaRPr lang="de-AT"/>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110</a:t>
            </a:fld>
            <a:endParaRPr lang="de-AT"/>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111</a:t>
            </a:fld>
            <a:endParaRPr lang="de-AT"/>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112</a:t>
            </a:fld>
            <a:endParaRPr lang="de-AT"/>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113</a:t>
            </a:fld>
            <a:endParaRPr lang="de-AT"/>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114</a:t>
            </a:fld>
            <a:endParaRPr lang="de-A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10</a:t>
            </a:fld>
            <a:endParaRPr lang="de-AT"/>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115</a:t>
            </a:fld>
            <a:endParaRPr lang="de-AT"/>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116</a:t>
            </a:fld>
            <a:endParaRPr lang="de-AT"/>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117</a:t>
            </a:fld>
            <a:endParaRPr lang="de-AT"/>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118</a:t>
            </a:fld>
            <a:endParaRPr lang="de-AT"/>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119</a:t>
            </a:fld>
            <a:endParaRPr lang="de-AT"/>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120</a:t>
            </a:fld>
            <a:endParaRPr lang="de-AT"/>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121</a:t>
            </a:fld>
            <a:endParaRPr lang="de-A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p:spPr>
      </p:sp>
      <p:sp>
        <p:nvSpPr>
          <p:cNvPr id="737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AT" smtClean="0"/>
          </a:p>
        </p:txBody>
      </p:sp>
      <p:sp>
        <p:nvSpPr>
          <p:cNvPr id="4" name="Foliennummernplatzhalter 3"/>
          <p:cNvSpPr>
            <a:spLocks noGrp="1"/>
          </p:cNvSpPr>
          <p:nvPr>
            <p:ph type="sldNum" sz="quarter" idx="5"/>
          </p:nvPr>
        </p:nvSpPr>
        <p:spPr/>
        <p:txBody>
          <a:bodyPr/>
          <a:lstStyle/>
          <a:p>
            <a:pPr>
              <a:defRPr/>
            </a:pPr>
            <a:fld id="{E1C40238-92B1-4422-B434-F55D75E7DC03}" type="slidenum">
              <a:rPr lang="de-AT" smtClean="0"/>
              <a:pPr>
                <a:defRPr/>
              </a:pPr>
              <a:t>11</a:t>
            </a:fld>
            <a:endParaRPr lang="de-A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AT"/>
          </a:p>
        </p:txBody>
      </p:sp>
      <p:sp>
        <p:nvSpPr>
          <p:cNvPr id="4" name="Datumsplatzhalter 3"/>
          <p:cNvSpPr>
            <a:spLocks noGrp="1"/>
          </p:cNvSpPr>
          <p:nvPr>
            <p:ph type="dt" sz="half" idx="10"/>
          </p:nvPr>
        </p:nvSpPr>
        <p:spPr/>
        <p:txBody>
          <a:bodyPr/>
          <a:lstStyle/>
          <a:p>
            <a:fld id="{537D3102-AD23-4BFF-87AE-61567A0BE8E3}" type="datetime1">
              <a:rPr lang="en-US" smtClean="0"/>
              <a:t>11/21/2016</a:t>
            </a:fld>
            <a:endParaRPr lang="en-US"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2B19053D-4B37-4D7B-8ABF-990319F02EEF}" type="slidenum">
              <a:rPr lang="en-US" smtClean="0"/>
              <a:pPr/>
              <a:t>‹Nr.›</a:t>
            </a:fld>
            <a:endParaRPr lang="en-US" dirty="0"/>
          </a:p>
        </p:txBody>
      </p:sp>
    </p:spTree>
    <p:extLst>
      <p:ext uri="{BB962C8B-B14F-4D97-AF65-F5344CB8AC3E}">
        <p14:creationId xmlns:p14="http://schemas.microsoft.com/office/powerpoint/2010/main" val="1002757900"/>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10"/>
          </p:nvPr>
        </p:nvSpPr>
        <p:spPr/>
        <p:txBody>
          <a:bodyPr/>
          <a:lstStyle/>
          <a:p>
            <a:fld id="{43FABC42-E576-4B96-A2BC-C9DCC9DAE463}" type="datetime1">
              <a:rPr lang="en-US" smtClean="0"/>
              <a:t>11/21/2016</a:t>
            </a:fld>
            <a:endParaRPr lang="en-US"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2B19053D-4B37-4D7B-8ABF-990319F02EEF}" type="slidenum">
              <a:rPr lang="en-US" smtClean="0"/>
              <a:pPr/>
              <a:t>‹Nr.›</a:t>
            </a:fld>
            <a:endParaRPr lang="en-US" dirty="0"/>
          </a:p>
        </p:txBody>
      </p:sp>
    </p:spTree>
    <p:extLst>
      <p:ext uri="{BB962C8B-B14F-4D97-AF65-F5344CB8AC3E}">
        <p14:creationId xmlns:p14="http://schemas.microsoft.com/office/powerpoint/2010/main" val="942984830"/>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AT"/>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10"/>
          </p:nvPr>
        </p:nvSpPr>
        <p:spPr/>
        <p:txBody>
          <a:bodyPr/>
          <a:lstStyle/>
          <a:p>
            <a:fld id="{E6B9B64A-A574-4632-8FB6-30501D3E1ACB}" type="datetime1">
              <a:rPr lang="en-US" smtClean="0"/>
              <a:t>11/21/2016</a:t>
            </a:fld>
            <a:endParaRPr lang="en-US"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2B19053D-4B37-4D7B-8ABF-990319F02EEF}" type="slidenum">
              <a:rPr lang="en-US" smtClean="0"/>
              <a:pPr/>
              <a:t>‹Nr.›</a:t>
            </a:fld>
            <a:endParaRPr lang="en-US" dirty="0"/>
          </a:p>
        </p:txBody>
      </p:sp>
    </p:spTree>
    <p:extLst>
      <p:ext uri="{BB962C8B-B14F-4D97-AF65-F5344CB8AC3E}">
        <p14:creationId xmlns:p14="http://schemas.microsoft.com/office/powerpoint/2010/main" val="745455384"/>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82588" y="3068960"/>
            <a:ext cx="7778824" cy="1143000"/>
          </a:xfrm>
        </p:spPr>
        <p:txBody>
          <a:bodyPr anchor="t" anchorCtr="0"/>
          <a:lstStyle>
            <a:lvl1pPr algn="ctr">
              <a:lnSpc>
                <a:spcPct val="120000"/>
              </a:lnSpc>
              <a:defRPr sz="3200" b="1"/>
            </a:lvl1pPr>
          </a:lstStyle>
          <a:p>
            <a:r>
              <a:rPr lang="de-DE" dirty="0" smtClean="0"/>
              <a:t>Titelmasterformat durch Klicken bearbeiten</a:t>
            </a:r>
            <a:endParaRPr lang="de-AT" dirty="0"/>
          </a:p>
        </p:txBody>
      </p:sp>
    </p:spTree>
    <p:extLst>
      <p:ext uri="{BB962C8B-B14F-4D97-AF65-F5344CB8AC3E}">
        <p14:creationId xmlns:p14="http://schemas.microsoft.com/office/powerpoint/2010/main" val="1823865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10"/>
          </p:nvPr>
        </p:nvSpPr>
        <p:spPr/>
        <p:txBody>
          <a:bodyPr/>
          <a:lstStyle/>
          <a:p>
            <a:fld id="{B55F5725-E820-4B2A-A81C-15E6A453397F}" type="datetime1">
              <a:rPr lang="en-US" smtClean="0"/>
              <a:t>11/21/2016</a:t>
            </a:fld>
            <a:endParaRPr lang="en-US"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2B19053D-4B37-4D7B-8ABF-990319F02EEF}" type="slidenum">
              <a:rPr lang="en-US" smtClean="0"/>
              <a:pPr/>
              <a:t>‹Nr.›</a:t>
            </a:fld>
            <a:endParaRPr lang="en-US" dirty="0"/>
          </a:p>
        </p:txBody>
      </p:sp>
    </p:spTree>
    <p:extLst>
      <p:ext uri="{BB962C8B-B14F-4D97-AF65-F5344CB8AC3E}">
        <p14:creationId xmlns:p14="http://schemas.microsoft.com/office/powerpoint/2010/main" val="1573949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B68DB90A-5AB2-4BF4-8147-F4CADCC03FE3}" type="datetime1">
              <a:rPr lang="en-US" smtClean="0"/>
              <a:t>11/21/2016</a:t>
            </a:fld>
            <a:endParaRPr lang="en-US"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2B19053D-4B37-4D7B-8ABF-990319F02EEF}" type="slidenum">
              <a:rPr lang="en-US" smtClean="0"/>
              <a:pPr/>
              <a:t>‹Nr.›</a:t>
            </a:fld>
            <a:endParaRPr lang="en-US"/>
          </a:p>
        </p:txBody>
      </p:sp>
    </p:spTree>
    <p:extLst>
      <p:ext uri="{BB962C8B-B14F-4D97-AF65-F5344CB8AC3E}">
        <p14:creationId xmlns:p14="http://schemas.microsoft.com/office/powerpoint/2010/main" val="1638281405"/>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Datumsplatzhalter 4"/>
          <p:cNvSpPr>
            <a:spLocks noGrp="1"/>
          </p:cNvSpPr>
          <p:nvPr>
            <p:ph type="dt" sz="half" idx="10"/>
          </p:nvPr>
        </p:nvSpPr>
        <p:spPr/>
        <p:txBody>
          <a:bodyPr/>
          <a:lstStyle/>
          <a:p>
            <a:fld id="{FC7ECF7D-CB0D-4FDB-902B-9E5CD56B2F3F}" type="datetime1">
              <a:rPr lang="en-US" smtClean="0"/>
              <a:t>11/21/2016</a:t>
            </a:fld>
            <a:endParaRPr lang="en-US" dirty="0"/>
          </a:p>
        </p:txBody>
      </p:sp>
      <p:sp>
        <p:nvSpPr>
          <p:cNvPr id="6" name="Fußzeilenplatzhalter 5"/>
          <p:cNvSpPr>
            <a:spLocks noGrp="1"/>
          </p:cNvSpPr>
          <p:nvPr>
            <p:ph type="ftr" sz="quarter" idx="11"/>
          </p:nvPr>
        </p:nvSpPr>
        <p:spPr/>
        <p:txBody>
          <a:bodyPr/>
          <a:lstStyle/>
          <a:p>
            <a:endParaRPr lang="en-US" dirty="0"/>
          </a:p>
        </p:txBody>
      </p:sp>
      <p:sp>
        <p:nvSpPr>
          <p:cNvPr id="7" name="Foliennummernplatzhalter 6"/>
          <p:cNvSpPr>
            <a:spLocks noGrp="1"/>
          </p:cNvSpPr>
          <p:nvPr>
            <p:ph type="sldNum" sz="quarter" idx="12"/>
          </p:nvPr>
        </p:nvSpPr>
        <p:spPr/>
        <p:txBody>
          <a:bodyPr/>
          <a:lstStyle/>
          <a:p>
            <a:fld id="{2B19053D-4B37-4D7B-8ABF-990319F02EEF}" type="slidenum">
              <a:rPr lang="en-US" smtClean="0"/>
              <a:pPr/>
              <a:t>‹Nr.›</a:t>
            </a:fld>
            <a:endParaRPr lang="en-US"/>
          </a:p>
        </p:txBody>
      </p:sp>
    </p:spTree>
    <p:extLst>
      <p:ext uri="{BB962C8B-B14F-4D97-AF65-F5344CB8AC3E}">
        <p14:creationId xmlns:p14="http://schemas.microsoft.com/office/powerpoint/2010/main" val="1777634930"/>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7" name="Datumsplatzhalter 6"/>
          <p:cNvSpPr>
            <a:spLocks noGrp="1"/>
          </p:cNvSpPr>
          <p:nvPr>
            <p:ph type="dt" sz="half" idx="10"/>
          </p:nvPr>
        </p:nvSpPr>
        <p:spPr/>
        <p:txBody>
          <a:bodyPr/>
          <a:lstStyle/>
          <a:p>
            <a:fld id="{C1155614-9033-4786-9235-17DD4EEE6651}" type="datetime1">
              <a:rPr lang="en-US" smtClean="0"/>
              <a:t>11/21/2016</a:t>
            </a:fld>
            <a:endParaRPr lang="en-US" dirty="0"/>
          </a:p>
        </p:txBody>
      </p:sp>
      <p:sp>
        <p:nvSpPr>
          <p:cNvPr id="8" name="Fußzeilenplatzhalter 7"/>
          <p:cNvSpPr>
            <a:spLocks noGrp="1"/>
          </p:cNvSpPr>
          <p:nvPr>
            <p:ph type="ftr" sz="quarter" idx="11"/>
          </p:nvPr>
        </p:nvSpPr>
        <p:spPr/>
        <p:txBody>
          <a:bodyPr/>
          <a:lstStyle/>
          <a:p>
            <a:endParaRPr lang="en-US" dirty="0"/>
          </a:p>
        </p:txBody>
      </p:sp>
      <p:sp>
        <p:nvSpPr>
          <p:cNvPr id="9" name="Foliennummernplatzhalter 8"/>
          <p:cNvSpPr>
            <a:spLocks noGrp="1"/>
          </p:cNvSpPr>
          <p:nvPr>
            <p:ph type="sldNum" sz="quarter" idx="12"/>
          </p:nvPr>
        </p:nvSpPr>
        <p:spPr/>
        <p:txBody>
          <a:bodyPr/>
          <a:lstStyle/>
          <a:p>
            <a:fld id="{2B19053D-4B37-4D7B-8ABF-990319F02EEF}" type="slidenum">
              <a:rPr lang="en-US" smtClean="0"/>
              <a:pPr/>
              <a:t>‹Nr.›</a:t>
            </a:fld>
            <a:endParaRPr lang="en-US"/>
          </a:p>
        </p:txBody>
      </p:sp>
    </p:spTree>
    <p:extLst>
      <p:ext uri="{BB962C8B-B14F-4D97-AF65-F5344CB8AC3E}">
        <p14:creationId xmlns:p14="http://schemas.microsoft.com/office/powerpoint/2010/main" val="721111016"/>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Datumsplatzhalter 2"/>
          <p:cNvSpPr>
            <a:spLocks noGrp="1"/>
          </p:cNvSpPr>
          <p:nvPr>
            <p:ph type="dt" sz="half" idx="10"/>
          </p:nvPr>
        </p:nvSpPr>
        <p:spPr/>
        <p:txBody>
          <a:bodyPr/>
          <a:lstStyle/>
          <a:p>
            <a:fld id="{63DFD299-E27D-455F-9667-E019E6CEA2DD}" type="datetime1">
              <a:rPr lang="en-US" smtClean="0"/>
              <a:t>11/21/2016</a:t>
            </a:fld>
            <a:endParaRPr lang="en-US" dirty="0"/>
          </a:p>
        </p:txBody>
      </p:sp>
      <p:sp>
        <p:nvSpPr>
          <p:cNvPr id="4" name="Fußzeilenplatzhalter 3"/>
          <p:cNvSpPr>
            <a:spLocks noGrp="1"/>
          </p:cNvSpPr>
          <p:nvPr>
            <p:ph type="ftr" sz="quarter" idx="11"/>
          </p:nvPr>
        </p:nvSpPr>
        <p:spPr/>
        <p:txBody>
          <a:bodyPr/>
          <a:lstStyle/>
          <a:p>
            <a:endParaRPr lang="en-US" dirty="0"/>
          </a:p>
        </p:txBody>
      </p:sp>
      <p:sp>
        <p:nvSpPr>
          <p:cNvPr id="5" name="Foliennummernplatzhalter 4"/>
          <p:cNvSpPr>
            <a:spLocks noGrp="1"/>
          </p:cNvSpPr>
          <p:nvPr>
            <p:ph type="sldNum" sz="quarter" idx="12"/>
          </p:nvPr>
        </p:nvSpPr>
        <p:spPr/>
        <p:txBody>
          <a:bodyPr/>
          <a:lstStyle/>
          <a:p>
            <a:fld id="{2B19053D-4B37-4D7B-8ABF-990319F02EEF}" type="slidenum">
              <a:rPr lang="en-US" smtClean="0"/>
              <a:pPr/>
              <a:t>‹Nr.›</a:t>
            </a:fld>
            <a:endParaRPr lang="en-US"/>
          </a:p>
        </p:txBody>
      </p:sp>
    </p:spTree>
    <p:extLst>
      <p:ext uri="{BB962C8B-B14F-4D97-AF65-F5344CB8AC3E}">
        <p14:creationId xmlns:p14="http://schemas.microsoft.com/office/powerpoint/2010/main" val="2339703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AA9CB-1752-48C5-8105-E376DCE212C0}" type="datetime1">
              <a:rPr lang="en-US" smtClean="0"/>
              <a:t>11/21/2016</a:t>
            </a:fld>
            <a:endParaRPr lang="en-US" dirty="0"/>
          </a:p>
        </p:txBody>
      </p:sp>
      <p:sp>
        <p:nvSpPr>
          <p:cNvPr id="3" name="Fußzeilenplatzhalter 2"/>
          <p:cNvSpPr>
            <a:spLocks noGrp="1"/>
          </p:cNvSpPr>
          <p:nvPr>
            <p:ph type="ftr" sz="quarter" idx="11"/>
          </p:nvPr>
        </p:nvSpPr>
        <p:spPr/>
        <p:txBody>
          <a:bodyPr/>
          <a:lstStyle/>
          <a:p>
            <a:endParaRPr lang="en-US" dirty="0"/>
          </a:p>
        </p:txBody>
      </p:sp>
      <p:sp>
        <p:nvSpPr>
          <p:cNvPr id="4" name="Foliennummernplatzhalter 3"/>
          <p:cNvSpPr>
            <a:spLocks noGrp="1"/>
          </p:cNvSpPr>
          <p:nvPr>
            <p:ph type="sldNum" sz="quarter" idx="12"/>
          </p:nvPr>
        </p:nvSpPr>
        <p:spPr/>
        <p:txBody>
          <a:bodyPr/>
          <a:lstStyle/>
          <a:p>
            <a:fld id="{2B19053D-4B37-4D7B-8ABF-990319F02EEF}" type="slidenum">
              <a:rPr lang="en-US" smtClean="0"/>
              <a:pPr/>
              <a:t>‹Nr.›</a:t>
            </a:fld>
            <a:endParaRPr lang="en-US"/>
          </a:p>
        </p:txBody>
      </p:sp>
    </p:spTree>
    <p:extLst>
      <p:ext uri="{BB962C8B-B14F-4D97-AF65-F5344CB8AC3E}">
        <p14:creationId xmlns:p14="http://schemas.microsoft.com/office/powerpoint/2010/main" val="43545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C01F1C62-8F5A-4581-84EA-8C88B3391AE6}" type="datetime1">
              <a:rPr lang="en-US" smtClean="0"/>
              <a:t>11/21/2016</a:t>
            </a:fld>
            <a:endParaRPr lang="en-US" dirty="0"/>
          </a:p>
        </p:txBody>
      </p:sp>
      <p:sp>
        <p:nvSpPr>
          <p:cNvPr id="6" name="Fußzeilenplatzhalter 5"/>
          <p:cNvSpPr>
            <a:spLocks noGrp="1"/>
          </p:cNvSpPr>
          <p:nvPr>
            <p:ph type="ftr" sz="quarter" idx="11"/>
          </p:nvPr>
        </p:nvSpPr>
        <p:spPr/>
        <p:txBody>
          <a:bodyPr/>
          <a:lstStyle/>
          <a:p>
            <a:endParaRPr lang="en-US" dirty="0"/>
          </a:p>
        </p:txBody>
      </p:sp>
      <p:sp>
        <p:nvSpPr>
          <p:cNvPr id="7" name="Foliennummernplatzhalter 6"/>
          <p:cNvSpPr>
            <a:spLocks noGrp="1"/>
          </p:cNvSpPr>
          <p:nvPr>
            <p:ph type="sldNum" sz="quarter" idx="12"/>
          </p:nvPr>
        </p:nvSpPr>
        <p:spPr/>
        <p:txBody>
          <a:bodyPr/>
          <a:lstStyle/>
          <a:p>
            <a:fld id="{2B19053D-4B37-4D7B-8ABF-990319F02EEF}" type="slidenum">
              <a:rPr lang="en-US" smtClean="0"/>
              <a:pPr/>
              <a:t>‹Nr.›</a:t>
            </a:fld>
            <a:endParaRPr lang="en-US" dirty="0"/>
          </a:p>
        </p:txBody>
      </p:sp>
    </p:spTree>
    <p:extLst>
      <p:ext uri="{BB962C8B-B14F-4D97-AF65-F5344CB8AC3E}">
        <p14:creationId xmlns:p14="http://schemas.microsoft.com/office/powerpoint/2010/main" val="1343308218"/>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75A98DDE-8CD0-4E97-98D0-8F413940748F}" type="datetime1">
              <a:rPr lang="en-US" smtClean="0"/>
              <a:t>11/21/2016</a:t>
            </a:fld>
            <a:endParaRPr lang="en-US" dirty="0"/>
          </a:p>
        </p:txBody>
      </p:sp>
      <p:sp>
        <p:nvSpPr>
          <p:cNvPr id="6" name="Fußzeilenplatzhalter 5"/>
          <p:cNvSpPr>
            <a:spLocks noGrp="1"/>
          </p:cNvSpPr>
          <p:nvPr>
            <p:ph type="ftr" sz="quarter" idx="11"/>
          </p:nvPr>
        </p:nvSpPr>
        <p:spPr/>
        <p:txBody>
          <a:bodyPr/>
          <a:lstStyle/>
          <a:p>
            <a:endParaRPr lang="en-US" dirty="0"/>
          </a:p>
        </p:txBody>
      </p:sp>
      <p:sp>
        <p:nvSpPr>
          <p:cNvPr id="7" name="Foliennummernplatzhalter 6"/>
          <p:cNvSpPr>
            <a:spLocks noGrp="1"/>
          </p:cNvSpPr>
          <p:nvPr>
            <p:ph type="sldNum" sz="quarter" idx="12"/>
          </p:nvPr>
        </p:nvSpPr>
        <p:spPr/>
        <p:txBody>
          <a:bodyPr/>
          <a:lstStyle/>
          <a:p>
            <a:fld id="{2B19053D-4B37-4D7B-8ABF-990319F02EEF}" type="slidenum">
              <a:rPr lang="en-US" smtClean="0"/>
              <a:pPr/>
              <a:t>‹Nr.›</a:t>
            </a:fld>
            <a:endParaRPr lang="en-US" dirty="0"/>
          </a:p>
        </p:txBody>
      </p:sp>
    </p:spTree>
    <p:extLst>
      <p:ext uri="{BB962C8B-B14F-4D97-AF65-F5344CB8AC3E}">
        <p14:creationId xmlns:p14="http://schemas.microsoft.com/office/powerpoint/2010/main" val="4285997216"/>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AT"/>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BB6B48-E8B6-492E-B5F2-B7A73A7469AD}" type="datetime1">
              <a:rPr lang="en-US" smtClean="0"/>
              <a:t>11/21/2016</a:t>
            </a:fld>
            <a:endParaRPr lang="en-US" dirty="0"/>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19053D-4B37-4D7B-8ABF-990319F02EEF}" type="slidenum">
              <a:rPr lang="en-US" smtClean="0"/>
              <a:pPr/>
              <a:t>‹Nr.›</a:t>
            </a:fld>
            <a:endParaRPr lang="en-US" dirty="0"/>
          </a:p>
        </p:txBody>
      </p:sp>
    </p:spTree>
    <p:extLst>
      <p:ext uri="{BB962C8B-B14F-4D97-AF65-F5344CB8AC3E}">
        <p14:creationId xmlns:p14="http://schemas.microsoft.com/office/powerpoint/2010/main" val="387758000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776"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0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hyperlink" Target="http://www.hausderzukunft.at/results.html/id6074"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0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0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0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0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0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10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7.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0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0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1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s://www.facebook.com/IboBauen/"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2.jp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6.jp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64.jp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5.jpg"/></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67.jpg"/><Relationship Id="rId4" Type="http://schemas.openxmlformats.org/officeDocument/2006/relationships/image" Target="../media/image66.jpg"/></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8.jp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70.jpg"/><Relationship Id="rId4" Type="http://schemas.openxmlformats.org/officeDocument/2006/relationships/image" Target="../media/image69.jpg"/></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71.jp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72.jpg"/></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74.jpg"/><Relationship Id="rId4" Type="http://schemas.openxmlformats.org/officeDocument/2006/relationships/image" Target="../media/image73.jpg"/></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80.jpg"/><Relationship Id="rId4" Type="http://schemas.openxmlformats.org/officeDocument/2006/relationships/image" Target="../media/image79.jpeg"/></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www.klimaaktiv-gebaut.at/main.php?show=2" TargetMode="External"/><Relationship Id="rId5" Type="http://schemas.openxmlformats.org/officeDocument/2006/relationships/hyperlink" Target="http://www.schoeberlpoell.at/projekte/ybbsstrasse_6.php" TargetMode="External"/><Relationship Id="rId4" Type="http://schemas.openxmlformats.org/officeDocument/2006/relationships/hyperlink" Target="http://www.schoeberlpoell.at/forschung/passivdachausbau.php"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www.passivhausdatenbank.eu/obj_basic_show.php?objID=AT-0381" TargetMode="External"/><Relationship Id="rId5" Type="http://schemas.openxmlformats.org/officeDocument/2006/relationships/hyperlink" Target="http://www.cipra.org/competition-cc.alps/jitkanovakova/" TargetMode="External"/><Relationship Id="rId4" Type="http://schemas.openxmlformats.org/officeDocument/2006/relationships/hyperlink" Target="http://www.erwin-kaltenegger.at/projekte/wb_mf.php?was=090128_1356"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igpassivhaus.cuisine.at/surface_new/start.htm"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www.trimmel.co.at/projekte/gewerbe.php?show=33" TargetMode="External"/><Relationship Id="rId5" Type="http://schemas.openxmlformats.org/officeDocument/2006/relationships/hyperlink" Target="http://www.hotelstadthalle.at/de" TargetMode="External"/><Relationship Id="rId4" Type="http://schemas.openxmlformats.org/officeDocument/2006/relationships/hyperlink" Target="http://www.hotelstadthalle.at/magazine-fachpresse"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www.pos-architecture.com/architektur/buero-und-gewerbe/projektdetail/data/energybase-5/" TargetMode="External"/><Relationship Id="rId5" Type="http://schemas.openxmlformats.org/officeDocument/2006/relationships/hyperlink" Target="http://www.energybase.at/im_energiekonzept.html" TargetMode="External"/><Relationship Id="rId4" Type="http://schemas.openxmlformats.org/officeDocument/2006/relationships/hyperlink" Target="http://www.hausderzukunft.at/results.html/id480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9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http://www.hausderzukunft.at/diashow/schiestlhaus.htm" TargetMode="External"/><Relationship Id="rId5" Type="http://schemas.openxmlformats.org/officeDocument/2006/relationships/hyperlink" Target="http://www.pos-architecture.com/architektur/oeffentliche-gebaeude/projektdetail/data/schiestlhaus/" TargetMode="External"/><Relationship Id="rId4" Type="http://schemas.openxmlformats.org/officeDocument/2006/relationships/hyperlink" Target="http://www.nachhaltigwirtschaften.at/results.html/id2765"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hyperlink" Target="http://www.pau.at/site/project.php?parent=115&amp;show=3&amp;id=127&amp;project=75&amp;page=&amp;urb=" TargetMode="External"/><Relationship Id="rId4" Type="http://schemas.openxmlformats.org/officeDocument/2006/relationships/hyperlink" Target="http://www.nachhaltig-bauen.at/praxisbeispiele/energieautonomes-stadthaus-wels"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9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hyperlink" Target="http://www.juritroy.com/index.php/projekte/publikationen"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a:xfrm>
            <a:off x="2339752" y="243408"/>
            <a:ext cx="6660232" cy="6858000"/>
          </a:xfrm>
        </p:spPr>
        <p:txBody>
          <a:bodyPr/>
          <a:lstStyle/>
          <a:p>
            <a:pPr algn="l"/>
            <a:r>
              <a:rPr lang="de-DE" sz="4400" dirty="0" smtClean="0"/>
              <a:t>Baumaterialien </a:t>
            </a:r>
            <a:r>
              <a:rPr lang="de-DE" sz="2000" dirty="0" smtClean="0"/>
              <a:t>&amp;</a:t>
            </a:r>
            <a:r>
              <a:rPr lang="de-AT" sz="4400" dirty="0" smtClean="0"/>
              <a:t/>
            </a:r>
            <a:br>
              <a:rPr lang="de-AT" sz="4400" dirty="0" smtClean="0"/>
            </a:br>
            <a:r>
              <a:rPr lang="de-DE" sz="4400" dirty="0" smtClean="0"/>
              <a:t>Green Building </a:t>
            </a:r>
            <a:br>
              <a:rPr lang="de-DE" sz="4400" dirty="0" smtClean="0"/>
            </a:br>
            <a:r>
              <a:rPr lang="de-DE" b="1" dirty="0" smtClean="0"/>
              <a:t/>
            </a:r>
            <a:br>
              <a:rPr lang="de-DE" b="1" dirty="0" smtClean="0"/>
            </a:br>
            <a:r>
              <a:rPr lang="de-DE" sz="2800" dirty="0" smtClean="0"/>
              <a:t>Green Building | Bachelor </a:t>
            </a:r>
            <a:r>
              <a:rPr lang="de-DE" sz="3200" b="1" dirty="0" smtClean="0"/>
              <a:t/>
            </a:r>
            <a:br>
              <a:rPr lang="de-DE" sz="3200" b="1" dirty="0" smtClean="0"/>
            </a:br>
            <a:r>
              <a:rPr lang="de-DE" sz="2400" dirty="0" smtClean="0"/>
              <a:t>Wintersemester 2016</a:t>
            </a:r>
            <a:br>
              <a:rPr lang="de-DE" sz="2400" dirty="0" smtClean="0"/>
            </a:br>
            <a:r>
              <a:rPr lang="de-DE" sz="2400" dirty="0"/>
              <a:t/>
            </a:r>
            <a:br>
              <a:rPr lang="de-DE" sz="2400" dirty="0"/>
            </a:br>
            <a:r>
              <a:rPr lang="de-DE" sz="2000" dirty="0" smtClean="0"/>
              <a:t>Tobias Steiner, Felix </a:t>
            </a:r>
            <a:r>
              <a:rPr lang="de-DE" sz="2000" dirty="0" err="1" smtClean="0"/>
              <a:t>Heisinger</a:t>
            </a:r>
            <a:endParaRPr lang="de-DE" sz="2000" dirty="0" smtClean="0"/>
          </a:p>
        </p:txBody>
      </p:sp>
      <p:pic>
        <p:nvPicPr>
          <p:cNvPr id="2" name="Picture 2" descr="https://acdn.architizer.com/thumbnails-PRODUCTION/bb/99/bb999c8504f801541e8fa14af47be6ca.jpg"/>
          <p:cNvPicPr>
            <a:picLocks noChangeAspect="1" noChangeArrowheads="1"/>
          </p:cNvPicPr>
          <p:nvPr/>
        </p:nvPicPr>
        <p:blipFill rotWithShape="1">
          <a:blip r:embed="rId2">
            <a:extLst>
              <a:ext uri="{28A0092B-C50C-407E-A947-70E740481C1C}">
                <a14:useLocalDpi xmlns:a14="http://schemas.microsoft.com/office/drawing/2010/main" val="0"/>
              </a:ext>
            </a:extLst>
          </a:blip>
          <a:srcRect l="71271" t="17076" r="5240" b="10485"/>
          <a:stretch/>
        </p:blipFill>
        <p:spPr bwMode="auto">
          <a:xfrm>
            <a:off x="0" y="0"/>
            <a:ext cx="1907702"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Tobi\Desktop\bmgb\x00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035"/>
          <a:stretch/>
        </p:blipFill>
        <p:spPr bwMode="auto">
          <a:xfrm>
            <a:off x="4699620" y="0"/>
            <a:ext cx="4035425" cy="6884988"/>
          </a:xfrm>
          <a:prstGeom prst="rect">
            <a:avLst/>
          </a:prstGeom>
          <a:noFill/>
          <a:extLst>
            <a:ext uri="{909E8E84-426E-40DD-AFC4-6F175D3DCCD1}">
              <a14:hiddenFill xmlns:a14="http://schemas.microsoft.com/office/drawing/2010/main">
                <a:solidFill>
                  <a:srgbClr val="FFFFFF"/>
                </a:solidFill>
              </a14:hiddenFill>
            </a:ext>
          </a:extLst>
        </p:spPr>
      </p:pic>
      <p:sp>
        <p:nvSpPr>
          <p:cNvPr id="4" name="Untertitel 2"/>
          <p:cNvSpPr txBox="1">
            <a:spLocks/>
          </p:cNvSpPr>
          <p:nvPr/>
        </p:nvSpPr>
        <p:spPr bwMode="auto">
          <a:xfrm rot="16200000">
            <a:off x="-695" y="2241055"/>
            <a:ext cx="7993261" cy="8640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500" b="1" dirty="0" smtClean="0"/>
              <a:t>Haus Rauch</a:t>
            </a:r>
          </a:p>
          <a:p>
            <a:pPr marL="0" indent="0" eaLnBrk="1" hangingPunct="1">
              <a:spcBef>
                <a:spcPct val="0"/>
              </a:spcBef>
              <a:buNone/>
              <a:defRPr/>
            </a:pPr>
            <a:r>
              <a:rPr lang="de-DE" sz="1800" dirty="0" smtClean="0">
                <a:latin typeface="Calibri" pitchFamily="34" charset="0"/>
              </a:rPr>
              <a:t>Martin Rauch und Roger </a:t>
            </a:r>
            <a:r>
              <a:rPr lang="de-DE" sz="1800" dirty="0" err="1" smtClean="0">
                <a:latin typeface="Calibri" pitchFamily="34" charset="0"/>
              </a:rPr>
              <a:t>Botshauser</a:t>
            </a:r>
            <a:endParaRPr lang="de-DE" sz="1800" dirty="0">
              <a:latin typeface="Calibri" pitchFamily="34" charset="0"/>
            </a:endParaRPr>
          </a:p>
        </p:txBody>
      </p:sp>
    </p:spTree>
    <p:extLst>
      <p:ext uri="{BB962C8B-B14F-4D97-AF65-F5344CB8AC3E}">
        <p14:creationId xmlns:p14="http://schemas.microsoft.com/office/powerpoint/2010/main" val="43921919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12" name="Untertitel 2"/>
          <p:cNvSpPr txBox="1">
            <a:spLocks/>
          </p:cNvSpPr>
          <p:nvPr/>
        </p:nvSpPr>
        <p:spPr bwMode="auto">
          <a:xfrm>
            <a:off x="2051347" y="2132856"/>
            <a:ext cx="6481466" cy="338437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AT" sz="2000" dirty="0"/>
              <a:t>Der sechsteilige Planungsleitfaden kann kostenlos heruntergeladen werden unter:</a:t>
            </a:r>
            <a:endParaRPr lang="de-DE" sz="2000" dirty="0"/>
          </a:p>
          <a:p>
            <a:pPr eaLnBrk="1" fontAlgn="auto" hangingPunct="1">
              <a:spcAft>
                <a:spcPts val="0"/>
              </a:spcAft>
              <a:defRPr/>
            </a:pPr>
            <a:endParaRPr lang="de-DE" sz="1200" b="1" dirty="0"/>
          </a:p>
          <a:p>
            <a:pPr marL="0" indent="0" algn="ctr">
              <a:buNone/>
            </a:pPr>
            <a:r>
              <a:rPr lang="de-AT" sz="2000" u="sng" dirty="0">
                <a:hlinkClick r:id="rId4"/>
              </a:rPr>
              <a:t>http://www.hausderzukunft.at/results.html/id6074</a:t>
            </a:r>
            <a:r>
              <a:rPr lang="de-AT" sz="2000" dirty="0" smtClean="0"/>
              <a:t>.</a:t>
            </a:r>
          </a:p>
          <a:p>
            <a:pPr marL="0" indent="0" algn="ctr">
              <a:buNone/>
            </a:pPr>
            <a:endParaRPr lang="de-AT" sz="2000" dirty="0"/>
          </a:p>
          <a:p>
            <a:pPr marL="0" indent="0" eaLnBrk="1" fontAlgn="auto" hangingPunct="1">
              <a:spcAft>
                <a:spcPts val="0"/>
              </a:spcAft>
              <a:buNone/>
              <a:defRPr/>
            </a:pPr>
            <a:r>
              <a:rPr lang="de-AT" sz="2000" dirty="0" smtClean="0"/>
              <a:t>Die </a:t>
            </a:r>
            <a:r>
              <a:rPr lang="de-AT" sz="2000" dirty="0"/>
              <a:t>dargestellten Ergebnisse gehen aus dem FFG geförderten Projekt </a:t>
            </a:r>
            <a:r>
              <a:rPr lang="de-AT" sz="2000" dirty="0" smtClean="0"/>
              <a:t> „Gebäude </a:t>
            </a:r>
            <a:r>
              <a:rPr lang="de-AT" sz="2000" dirty="0"/>
              <a:t>maximaler Energieeffizienz mit integrierter erneuerbarer Energieerschließung“ und dem darauf aufbauenden Planungsleitfaden Plusenergie hervor. </a:t>
            </a:r>
            <a:endParaRPr lang="de-AT" sz="2000" dirty="0" smtClean="0"/>
          </a:p>
        </p:txBody>
      </p:sp>
      <p:sp>
        <p:nvSpPr>
          <p:cNvPr id="5" name="Untertitel 2"/>
          <p:cNvSpPr txBox="1">
            <a:spLocks/>
          </p:cNvSpPr>
          <p:nvPr/>
        </p:nvSpPr>
        <p:spPr bwMode="auto">
          <a:xfrm>
            <a:off x="2051347" y="1124744"/>
            <a:ext cx="7993261" cy="72008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500" b="1" dirty="0" smtClean="0"/>
              <a:t>Planungsleitfaden Plusenergie</a:t>
            </a:r>
          </a:p>
        </p:txBody>
      </p:sp>
    </p:spTree>
    <p:extLst>
      <p:ext uri="{BB962C8B-B14F-4D97-AF65-F5344CB8AC3E}">
        <p14:creationId xmlns:p14="http://schemas.microsoft.com/office/powerpoint/2010/main" val="23936045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13"/>
          <a:stretch/>
        </p:blipFill>
        <p:spPr bwMode="auto">
          <a:xfrm>
            <a:off x="4089399" y="-124"/>
            <a:ext cx="5054601" cy="6858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Untertitel 2"/>
          <p:cNvSpPr txBox="1">
            <a:spLocks/>
          </p:cNvSpPr>
          <p:nvPr/>
        </p:nvSpPr>
        <p:spPr bwMode="auto">
          <a:xfrm rot="16200000">
            <a:off x="-144710" y="2313062"/>
            <a:ext cx="7993261" cy="8640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500" b="1" dirty="0" err="1" smtClean="0"/>
              <a:t>Biwag</a:t>
            </a:r>
            <a:r>
              <a:rPr lang="de-DE" sz="2500" b="1" dirty="0" smtClean="0"/>
              <a:t> in den Alpen</a:t>
            </a:r>
          </a:p>
        </p:txBody>
      </p:sp>
    </p:spTree>
    <p:extLst>
      <p:ext uri="{BB962C8B-B14F-4D97-AF65-F5344CB8AC3E}">
        <p14:creationId xmlns:p14="http://schemas.microsoft.com/office/powerpoint/2010/main" val="359021613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 r="24491" b="3163"/>
          <a:stretch/>
        </p:blipFill>
        <p:spPr bwMode="auto">
          <a:xfrm>
            <a:off x="1927077" y="0"/>
            <a:ext cx="721692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Untertitel 2"/>
          <p:cNvSpPr txBox="1">
            <a:spLocks/>
          </p:cNvSpPr>
          <p:nvPr/>
        </p:nvSpPr>
        <p:spPr bwMode="auto">
          <a:xfrm rot="16200000">
            <a:off x="-2304950" y="2313062"/>
            <a:ext cx="7993261" cy="8640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500" b="1" dirty="0" err="1" smtClean="0"/>
              <a:t>Biwag</a:t>
            </a:r>
            <a:r>
              <a:rPr lang="de-DE" sz="2500" b="1" dirty="0" smtClean="0"/>
              <a:t> in den Alpen</a:t>
            </a:r>
          </a:p>
        </p:txBody>
      </p:sp>
    </p:spTree>
    <p:extLst>
      <p:ext uri="{BB962C8B-B14F-4D97-AF65-F5344CB8AC3E}">
        <p14:creationId xmlns:p14="http://schemas.microsoft.com/office/powerpoint/2010/main" val="359021613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380" r="27569"/>
          <a:stretch/>
        </p:blipFill>
        <p:spPr bwMode="auto">
          <a:xfrm>
            <a:off x="1907704" y="0"/>
            <a:ext cx="723629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Untertitel 2"/>
          <p:cNvSpPr txBox="1">
            <a:spLocks/>
          </p:cNvSpPr>
          <p:nvPr/>
        </p:nvSpPr>
        <p:spPr bwMode="auto">
          <a:xfrm rot="16200000">
            <a:off x="-2304951" y="2313062"/>
            <a:ext cx="7993261" cy="8640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500" b="1" dirty="0" err="1" smtClean="0"/>
              <a:t>Biwag</a:t>
            </a:r>
            <a:r>
              <a:rPr lang="de-DE" sz="2500" b="1" dirty="0" smtClean="0"/>
              <a:t> in den Alpen</a:t>
            </a:r>
          </a:p>
        </p:txBody>
      </p:sp>
    </p:spTree>
    <p:extLst>
      <p:ext uri="{BB962C8B-B14F-4D97-AF65-F5344CB8AC3E}">
        <p14:creationId xmlns:p14="http://schemas.microsoft.com/office/powerpoint/2010/main" val="359021613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435" r="22193"/>
          <a:stretch/>
        </p:blipFill>
        <p:spPr bwMode="auto">
          <a:xfrm>
            <a:off x="1907705" y="-1124"/>
            <a:ext cx="7236296" cy="6887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Untertitel 2"/>
          <p:cNvSpPr txBox="1">
            <a:spLocks/>
          </p:cNvSpPr>
          <p:nvPr/>
        </p:nvSpPr>
        <p:spPr bwMode="auto">
          <a:xfrm rot="16200000">
            <a:off x="-2304950" y="2313062"/>
            <a:ext cx="7993261" cy="8640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500" b="1" dirty="0" err="1" smtClean="0"/>
              <a:t>Biwag</a:t>
            </a:r>
            <a:r>
              <a:rPr lang="de-DE" sz="2500" b="1" dirty="0" smtClean="0"/>
              <a:t> in den Alpen</a:t>
            </a:r>
          </a:p>
        </p:txBody>
      </p:sp>
    </p:spTree>
    <p:extLst>
      <p:ext uri="{BB962C8B-B14F-4D97-AF65-F5344CB8AC3E}">
        <p14:creationId xmlns:p14="http://schemas.microsoft.com/office/powerpoint/2010/main" val="359021613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43"/>
          <a:stretch/>
        </p:blipFill>
        <p:spPr bwMode="auto">
          <a:xfrm>
            <a:off x="1907704" y="0"/>
            <a:ext cx="7236296"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Untertitel 2"/>
          <p:cNvSpPr txBox="1">
            <a:spLocks/>
          </p:cNvSpPr>
          <p:nvPr/>
        </p:nvSpPr>
        <p:spPr bwMode="auto">
          <a:xfrm rot="16200000">
            <a:off x="-2448967" y="2313063"/>
            <a:ext cx="7993261" cy="8640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500" b="1" dirty="0" smtClean="0"/>
              <a:t>Monte Rosa Hütte bei Zermatt</a:t>
            </a:r>
          </a:p>
          <a:p>
            <a:pPr marL="0" indent="0" eaLnBrk="1" hangingPunct="1">
              <a:spcBef>
                <a:spcPct val="0"/>
              </a:spcBef>
              <a:buNone/>
              <a:defRPr/>
            </a:pPr>
            <a:r>
              <a:rPr lang="de-DE" sz="1800" dirty="0" err="1" smtClean="0">
                <a:latin typeface="Calibri" pitchFamily="34" charset="0"/>
              </a:rPr>
              <a:t>Self-sufficient</a:t>
            </a:r>
            <a:r>
              <a:rPr lang="de-DE" sz="1800" dirty="0">
                <a:latin typeface="Calibri" pitchFamily="34" charset="0"/>
              </a:rPr>
              <a:t> </a:t>
            </a:r>
            <a:r>
              <a:rPr lang="de-DE" sz="1800" dirty="0" smtClean="0">
                <a:latin typeface="Calibri" pitchFamily="34" charset="0"/>
              </a:rPr>
              <a:t>in </a:t>
            </a:r>
            <a:r>
              <a:rPr lang="de-DE" sz="1800" dirty="0" err="1" smtClean="0">
                <a:latin typeface="Calibri" pitchFamily="34" charset="0"/>
              </a:rPr>
              <a:t>ice</a:t>
            </a:r>
            <a:r>
              <a:rPr lang="de-DE" sz="1800" dirty="0" smtClean="0">
                <a:latin typeface="Calibri" pitchFamily="34" charset="0"/>
              </a:rPr>
              <a:t> </a:t>
            </a:r>
            <a:r>
              <a:rPr lang="de-DE" sz="1800" dirty="0" err="1" smtClean="0">
                <a:latin typeface="Calibri" pitchFamily="34" charset="0"/>
              </a:rPr>
              <a:t>and</a:t>
            </a:r>
            <a:r>
              <a:rPr lang="de-DE" sz="1800" dirty="0" smtClean="0">
                <a:latin typeface="Calibri" pitchFamily="34" charset="0"/>
              </a:rPr>
              <a:t> </a:t>
            </a:r>
            <a:r>
              <a:rPr lang="de-DE" sz="1800" dirty="0" err="1" smtClean="0">
                <a:latin typeface="Calibri" pitchFamily="34" charset="0"/>
              </a:rPr>
              <a:t>snow</a:t>
            </a:r>
            <a:endParaRPr lang="de-DE" sz="1800" dirty="0">
              <a:latin typeface="Calibri" pitchFamily="34" charset="0"/>
            </a:endParaRPr>
          </a:p>
        </p:txBody>
      </p:sp>
    </p:spTree>
    <p:extLst>
      <p:ext uri="{BB962C8B-B14F-4D97-AF65-F5344CB8AC3E}">
        <p14:creationId xmlns:p14="http://schemas.microsoft.com/office/powerpoint/2010/main" val="359021613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2709"/>
          <a:stretch/>
        </p:blipFill>
        <p:spPr bwMode="auto">
          <a:xfrm>
            <a:off x="1900833" y="0"/>
            <a:ext cx="7236296" cy="6884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Untertitel 2"/>
          <p:cNvSpPr txBox="1">
            <a:spLocks/>
          </p:cNvSpPr>
          <p:nvPr/>
        </p:nvSpPr>
        <p:spPr bwMode="auto">
          <a:xfrm rot="16200000">
            <a:off x="-2520974" y="2313062"/>
            <a:ext cx="7993261" cy="8640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500" b="1" dirty="0" smtClean="0"/>
              <a:t>Monte Rosa Hütte bei Zermatt</a:t>
            </a:r>
          </a:p>
          <a:p>
            <a:pPr marL="0" indent="0" eaLnBrk="1" hangingPunct="1">
              <a:spcBef>
                <a:spcPct val="0"/>
              </a:spcBef>
              <a:buNone/>
              <a:defRPr/>
            </a:pPr>
            <a:r>
              <a:rPr lang="de-DE" sz="1800" dirty="0" err="1" smtClean="0">
                <a:latin typeface="Calibri" pitchFamily="34" charset="0"/>
              </a:rPr>
              <a:t>Self-sufficient</a:t>
            </a:r>
            <a:r>
              <a:rPr lang="de-DE" sz="1800" dirty="0">
                <a:latin typeface="Calibri" pitchFamily="34" charset="0"/>
              </a:rPr>
              <a:t> </a:t>
            </a:r>
            <a:r>
              <a:rPr lang="de-DE" sz="1800" dirty="0" smtClean="0">
                <a:latin typeface="Calibri" pitchFamily="34" charset="0"/>
              </a:rPr>
              <a:t>in </a:t>
            </a:r>
            <a:r>
              <a:rPr lang="de-DE" sz="1800" dirty="0" err="1" smtClean="0">
                <a:latin typeface="Calibri" pitchFamily="34" charset="0"/>
              </a:rPr>
              <a:t>ice</a:t>
            </a:r>
            <a:r>
              <a:rPr lang="de-DE" sz="1800" dirty="0" smtClean="0">
                <a:latin typeface="Calibri" pitchFamily="34" charset="0"/>
              </a:rPr>
              <a:t> </a:t>
            </a:r>
            <a:r>
              <a:rPr lang="de-DE" sz="1800" dirty="0" err="1" smtClean="0">
                <a:latin typeface="Calibri" pitchFamily="34" charset="0"/>
              </a:rPr>
              <a:t>and</a:t>
            </a:r>
            <a:r>
              <a:rPr lang="de-DE" sz="1800" dirty="0" smtClean="0">
                <a:latin typeface="Calibri" pitchFamily="34" charset="0"/>
              </a:rPr>
              <a:t> </a:t>
            </a:r>
            <a:r>
              <a:rPr lang="de-DE" sz="1800" dirty="0" err="1" smtClean="0">
                <a:latin typeface="Calibri" pitchFamily="34" charset="0"/>
              </a:rPr>
              <a:t>snow</a:t>
            </a:r>
            <a:endParaRPr lang="de-DE" sz="1800" dirty="0">
              <a:latin typeface="Calibri" pitchFamily="34" charset="0"/>
            </a:endParaRPr>
          </a:p>
        </p:txBody>
      </p:sp>
    </p:spTree>
    <p:extLst>
      <p:ext uri="{BB962C8B-B14F-4D97-AF65-F5344CB8AC3E}">
        <p14:creationId xmlns:p14="http://schemas.microsoft.com/office/powerpoint/2010/main" val="359021613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789" b="2346"/>
          <a:stretch/>
        </p:blipFill>
        <p:spPr bwMode="auto">
          <a:xfrm>
            <a:off x="5516429" y="6017"/>
            <a:ext cx="3668833"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7704" y="6017"/>
            <a:ext cx="3602335" cy="351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869"/>
          <a:stretch/>
        </p:blipFill>
        <p:spPr bwMode="auto">
          <a:xfrm>
            <a:off x="1907702" y="3428686"/>
            <a:ext cx="3528393" cy="3456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7"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6453"/>
          <a:stretch/>
        </p:blipFill>
        <p:spPr bwMode="auto">
          <a:xfrm>
            <a:off x="5442756" y="3313259"/>
            <a:ext cx="3742506" cy="3544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Untertitel 2"/>
          <p:cNvSpPr txBox="1">
            <a:spLocks/>
          </p:cNvSpPr>
          <p:nvPr/>
        </p:nvSpPr>
        <p:spPr bwMode="auto">
          <a:xfrm rot="16200000">
            <a:off x="-2520974" y="2313062"/>
            <a:ext cx="7993261" cy="8640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500" b="1" dirty="0" smtClean="0"/>
              <a:t>Monte Rosa Hütte bei Zermatt</a:t>
            </a:r>
          </a:p>
          <a:p>
            <a:pPr marL="0" indent="0" eaLnBrk="1" hangingPunct="1">
              <a:spcBef>
                <a:spcPct val="0"/>
              </a:spcBef>
              <a:buNone/>
              <a:defRPr/>
            </a:pPr>
            <a:r>
              <a:rPr lang="de-DE" sz="1800" dirty="0" err="1" smtClean="0">
                <a:latin typeface="Calibri" pitchFamily="34" charset="0"/>
              </a:rPr>
              <a:t>Self-sufficient</a:t>
            </a:r>
            <a:r>
              <a:rPr lang="de-DE" sz="1800" dirty="0">
                <a:latin typeface="Calibri" pitchFamily="34" charset="0"/>
              </a:rPr>
              <a:t> </a:t>
            </a:r>
            <a:r>
              <a:rPr lang="de-DE" sz="1800" dirty="0" smtClean="0">
                <a:latin typeface="Calibri" pitchFamily="34" charset="0"/>
              </a:rPr>
              <a:t>in </a:t>
            </a:r>
            <a:r>
              <a:rPr lang="de-DE" sz="1800" dirty="0" err="1" smtClean="0">
                <a:latin typeface="Calibri" pitchFamily="34" charset="0"/>
              </a:rPr>
              <a:t>ice</a:t>
            </a:r>
            <a:r>
              <a:rPr lang="de-DE" sz="1800" dirty="0" smtClean="0">
                <a:latin typeface="Calibri" pitchFamily="34" charset="0"/>
              </a:rPr>
              <a:t> </a:t>
            </a:r>
            <a:r>
              <a:rPr lang="de-DE" sz="1800" dirty="0" err="1" smtClean="0">
                <a:latin typeface="Calibri" pitchFamily="34" charset="0"/>
              </a:rPr>
              <a:t>and</a:t>
            </a:r>
            <a:r>
              <a:rPr lang="de-DE" sz="1800" dirty="0" smtClean="0">
                <a:latin typeface="Calibri" pitchFamily="34" charset="0"/>
              </a:rPr>
              <a:t> </a:t>
            </a:r>
            <a:r>
              <a:rPr lang="de-DE" sz="1800" dirty="0" err="1" smtClean="0">
                <a:latin typeface="Calibri" pitchFamily="34" charset="0"/>
              </a:rPr>
              <a:t>snow</a:t>
            </a:r>
            <a:endParaRPr lang="de-DE" sz="1800" dirty="0">
              <a:latin typeface="Calibri" pitchFamily="34" charset="0"/>
            </a:endParaRPr>
          </a:p>
        </p:txBody>
      </p:sp>
    </p:spTree>
    <p:extLst>
      <p:ext uri="{BB962C8B-B14F-4D97-AF65-F5344CB8AC3E}">
        <p14:creationId xmlns:p14="http://schemas.microsoft.com/office/powerpoint/2010/main" val="359021613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1866"/>
          <a:stretch/>
        </p:blipFill>
        <p:spPr bwMode="auto">
          <a:xfrm>
            <a:off x="3972272" y="0"/>
            <a:ext cx="514079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Untertitel 2"/>
          <p:cNvSpPr txBox="1">
            <a:spLocks/>
          </p:cNvSpPr>
          <p:nvPr/>
        </p:nvSpPr>
        <p:spPr bwMode="auto">
          <a:xfrm rot="16200000">
            <a:off x="-576758" y="2313062"/>
            <a:ext cx="7993261" cy="8640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500" b="1" dirty="0" smtClean="0"/>
              <a:t>Monte Rosa Hütte bei Zermatt</a:t>
            </a:r>
          </a:p>
          <a:p>
            <a:pPr marL="0" indent="0" eaLnBrk="1" hangingPunct="1">
              <a:spcBef>
                <a:spcPct val="0"/>
              </a:spcBef>
              <a:buNone/>
              <a:defRPr/>
            </a:pPr>
            <a:r>
              <a:rPr lang="de-DE" sz="1800" dirty="0" err="1" smtClean="0">
                <a:latin typeface="Calibri" pitchFamily="34" charset="0"/>
              </a:rPr>
              <a:t>Self-sufficient</a:t>
            </a:r>
            <a:r>
              <a:rPr lang="de-DE" sz="1800" dirty="0">
                <a:latin typeface="Calibri" pitchFamily="34" charset="0"/>
              </a:rPr>
              <a:t> </a:t>
            </a:r>
            <a:r>
              <a:rPr lang="de-DE" sz="1800" dirty="0" smtClean="0">
                <a:latin typeface="Calibri" pitchFamily="34" charset="0"/>
              </a:rPr>
              <a:t>in </a:t>
            </a:r>
            <a:r>
              <a:rPr lang="de-DE" sz="1800" dirty="0" err="1" smtClean="0">
                <a:latin typeface="Calibri" pitchFamily="34" charset="0"/>
              </a:rPr>
              <a:t>ice</a:t>
            </a:r>
            <a:r>
              <a:rPr lang="de-DE" sz="1800" dirty="0" smtClean="0">
                <a:latin typeface="Calibri" pitchFamily="34" charset="0"/>
              </a:rPr>
              <a:t> </a:t>
            </a:r>
            <a:r>
              <a:rPr lang="de-DE" sz="1800" dirty="0" err="1" smtClean="0">
                <a:latin typeface="Calibri" pitchFamily="34" charset="0"/>
              </a:rPr>
              <a:t>and</a:t>
            </a:r>
            <a:r>
              <a:rPr lang="de-DE" sz="1800" dirty="0" smtClean="0">
                <a:latin typeface="Calibri" pitchFamily="34" charset="0"/>
              </a:rPr>
              <a:t> </a:t>
            </a:r>
            <a:r>
              <a:rPr lang="de-DE" sz="1800" dirty="0" err="1" smtClean="0">
                <a:latin typeface="Calibri" pitchFamily="34" charset="0"/>
              </a:rPr>
              <a:t>snow</a:t>
            </a:r>
            <a:endParaRPr lang="de-DE" sz="1800" dirty="0">
              <a:latin typeface="Calibri" pitchFamily="34" charset="0"/>
            </a:endParaRPr>
          </a:p>
        </p:txBody>
      </p:sp>
    </p:spTree>
    <p:extLst>
      <p:ext uri="{BB962C8B-B14F-4D97-AF65-F5344CB8AC3E}">
        <p14:creationId xmlns:p14="http://schemas.microsoft.com/office/powerpoint/2010/main" val="359021613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2715" y="-37195"/>
            <a:ext cx="7311285" cy="6959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Untertitel 2"/>
          <p:cNvSpPr txBox="1">
            <a:spLocks/>
          </p:cNvSpPr>
          <p:nvPr/>
        </p:nvSpPr>
        <p:spPr bwMode="auto">
          <a:xfrm rot="16200000">
            <a:off x="-2592982" y="2313062"/>
            <a:ext cx="7993261" cy="8640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500" b="1" dirty="0" smtClean="0"/>
              <a:t>Monte Rosa Hütte bei Zermatt</a:t>
            </a:r>
          </a:p>
          <a:p>
            <a:pPr marL="0" indent="0" eaLnBrk="1" hangingPunct="1">
              <a:spcBef>
                <a:spcPct val="0"/>
              </a:spcBef>
              <a:buNone/>
              <a:defRPr/>
            </a:pPr>
            <a:r>
              <a:rPr lang="de-DE" sz="1800" dirty="0" err="1" smtClean="0">
                <a:latin typeface="Calibri" pitchFamily="34" charset="0"/>
              </a:rPr>
              <a:t>Self-sufficient</a:t>
            </a:r>
            <a:r>
              <a:rPr lang="de-DE" sz="1800" dirty="0">
                <a:latin typeface="Calibri" pitchFamily="34" charset="0"/>
              </a:rPr>
              <a:t> </a:t>
            </a:r>
            <a:r>
              <a:rPr lang="de-DE" sz="1800" dirty="0" smtClean="0">
                <a:latin typeface="Calibri" pitchFamily="34" charset="0"/>
              </a:rPr>
              <a:t>in </a:t>
            </a:r>
            <a:r>
              <a:rPr lang="de-DE" sz="1800" dirty="0" err="1" smtClean="0">
                <a:latin typeface="Calibri" pitchFamily="34" charset="0"/>
              </a:rPr>
              <a:t>ice</a:t>
            </a:r>
            <a:r>
              <a:rPr lang="de-DE" sz="1800" dirty="0" smtClean="0">
                <a:latin typeface="Calibri" pitchFamily="34" charset="0"/>
              </a:rPr>
              <a:t> </a:t>
            </a:r>
            <a:r>
              <a:rPr lang="de-DE" sz="1800" dirty="0" err="1" smtClean="0">
                <a:latin typeface="Calibri" pitchFamily="34" charset="0"/>
              </a:rPr>
              <a:t>and</a:t>
            </a:r>
            <a:r>
              <a:rPr lang="de-DE" sz="1800" dirty="0" smtClean="0">
                <a:latin typeface="Calibri" pitchFamily="34" charset="0"/>
              </a:rPr>
              <a:t> </a:t>
            </a:r>
            <a:r>
              <a:rPr lang="de-DE" sz="1800" dirty="0" err="1" smtClean="0">
                <a:latin typeface="Calibri" pitchFamily="34" charset="0"/>
              </a:rPr>
              <a:t>snow</a:t>
            </a:r>
            <a:endParaRPr lang="de-DE" sz="1800" dirty="0">
              <a:latin typeface="Calibri" pitchFamily="34" charset="0"/>
            </a:endParaRPr>
          </a:p>
        </p:txBody>
      </p:sp>
    </p:spTree>
    <p:extLst>
      <p:ext uri="{BB962C8B-B14F-4D97-AF65-F5344CB8AC3E}">
        <p14:creationId xmlns:p14="http://schemas.microsoft.com/office/powerpoint/2010/main" val="35902161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Tobi\Desktop\bmgb\x009.jpg"/>
          <p:cNvPicPr>
            <a:picLocks noChangeAspect="1" noChangeArrowheads="1"/>
          </p:cNvPicPr>
          <p:nvPr/>
        </p:nvPicPr>
        <p:blipFill rotWithShape="1">
          <a:blip r:embed="rId4">
            <a:extLst>
              <a:ext uri="{28A0092B-C50C-407E-A947-70E740481C1C}">
                <a14:useLocalDpi xmlns:a14="http://schemas.microsoft.com/office/drawing/2010/main" val="0"/>
              </a:ext>
            </a:extLst>
          </a:blip>
          <a:srcRect t="2283" r="57222" b="40630"/>
          <a:stretch/>
        </p:blipFill>
        <p:spPr bwMode="auto">
          <a:xfrm>
            <a:off x="4558593" y="-13072"/>
            <a:ext cx="4189870" cy="6871072"/>
          </a:xfrm>
          <a:prstGeom prst="rect">
            <a:avLst/>
          </a:prstGeom>
          <a:noFill/>
          <a:extLst>
            <a:ext uri="{909E8E84-426E-40DD-AFC4-6F175D3DCCD1}">
              <a14:hiddenFill xmlns:a14="http://schemas.microsoft.com/office/drawing/2010/main">
                <a:solidFill>
                  <a:srgbClr val="FFFFFF"/>
                </a:solidFill>
              </a14:hiddenFill>
            </a:ext>
          </a:extLst>
        </p:spPr>
      </p:pic>
      <p:sp>
        <p:nvSpPr>
          <p:cNvPr id="4" name="Untertitel 2"/>
          <p:cNvSpPr txBox="1">
            <a:spLocks/>
          </p:cNvSpPr>
          <p:nvPr/>
        </p:nvSpPr>
        <p:spPr bwMode="auto">
          <a:xfrm rot="16200000">
            <a:off x="-695" y="2241055"/>
            <a:ext cx="7993261" cy="8640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500" b="1" dirty="0" smtClean="0"/>
              <a:t>Haus Rauch</a:t>
            </a:r>
          </a:p>
          <a:p>
            <a:pPr marL="0" indent="0" eaLnBrk="1" hangingPunct="1">
              <a:spcBef>
                <a:spcPct val="0"/>
              </a:spcBef>
              <a:buNone/>
              <a:defRPr/>
            </a:pPr>
            <a:r>
              <a:rPr lang="de-DE" sz="1800" dirty="0" smtClean="0">
                <a:latin typeface="Calibri" pitchFamily="34" charset="0"/>
              </a:rPr>
              <a:t>Martin Rauch und Roger </a:t>
            </a:r>
            <a:r>
              <a:rPr lang="de-DE" sz="1800" dirty="0" err="1" smtClean="0">
                <a:latin typeface="Calibri" pitchFamily="34" charset="0"/>
              </a:rPr>
              <a:t>Botshauser</a:t>
            </a:r>
            <a:endParaRPr lang="de-DE" sz="1800" dirty="0">
              <a:latin typeface="Calibri" pitchFamily="34" charset="0"/>
            </a:endParaRPr>
          </a:p>
        </p:txBody>
      </p:sp>
    </p:spTree>
    <p:extLst>
      <p:ext uri="{BB962C8B-B14F-4D97-AF65-F5344CB8AC3E}">
        <p14:creationId xmlns:p14="http://schemas.microsoft.com/office/powerpoint/2010/main" val="313578211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944" y="0"/>
            <a:ext cx="5070698" cy="6884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Untertitel 2"/>
          <p:cNvSpPr txBox="1">
            <a:spLocks/>
          </p:cNvSpPr>
          <p:nvPr/>
        </p:nvSpPr>
        <p:spPr bwMode="auto">
          <a:xfrm rot="16200000">
            <a:off x="-504751" y="2313062"/>
            <a:ext cx="7993261" cy="8640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500" b="1" dirty="0" smtClean="0"/>
              <a:t>Monte Rosa Hütte bei Zermatt</a:t>
            </a:r>
          </a:p>
          <a:p>
            <a:pPr marL="0" indent="0" eaLnBrk="1" hangingPunct="1">
              <a:spcBef>
                <a:spcPct val="0"/>
              </a:spcBef>
              <a:buNone/>
              <a:defRPr/>
            </a:pPr>
            <a:r>
              <a:rPr lang="de-DE" sz="1800" dirty="0" err="1" smtClean="0">
                <a:latin typeface="Calibri" pitchFamily="34" charset="0"/>
              </a:rPr>
              <a:t>Self-sufficient</a:t>
            </a:r>
            <a:r>
              <a:rPr lang="de-DE" sz="1800" dirty="0">
                <a:latin typeface="Calibri" pitchFamily="34" charset="0"/>
              </a:rPr>
              <a:t> </a:t>
            </a:r>
            <a:r>
              <a:rPr lang="de-DE" sz="1800" dirty="0" smtClean="0">
                <a:latin typeface="Calibri" pitchFamily="34" charset="0"/>
              </a:rPr>
              <a:t>in </a:t>
            </a:r>
            <a:r>
              <a:rPr lang="de-DE" sz="1800" dirty="0" err="1" smtClean="0">
                <a:latin typeface="Calibri" pitchFamily="34" charset="0"/>
              </a:rPr>
              <a:t>ice</a:t>
            </a:r>
            <a:r>
              <a:rPr lang="de-DE" sz="1800" dirty="0" smtClean="0">
                <a:latin typeface="Calibri" pitchFamily="34" charset="0"/>
              </a:rPr>
              <a:t> </a:t>
            </a:r>
            <a:r>
              <a:rPr lang="de-DE" sz="1800" dirty="0" err="1" smtClean="0">
                <a:latin typeface="Calibri" pitchFamily="34" charset="0"/>
              </a:rPr>
              <a:t>and</a:t>
            </a:r>
            <a:r>
              <a:rPr lang="de-DE" sz="1800" dirty="0" smtClean="0">
                <a:latin typeface="Calibri" pitchFamily="34" charset="0"/>
              </a:rPr>
              <a:t> </a:t>
            </a:r>
            <a:r>
              <a:rPr lang="de-DE" sz="1800" dirty="0" err="1" smtClean="0">
                <a:latin typeface="Calibri" pitchFamily="34" charset="0"/>
              </a:rPr>
              <a:t>snow</a:t>
            </a:r>
            <a:endParaRPr lang="de-DE" sz="1800" dirty="0">
              <a:latin typeface="Calibri" pitchFamily="34" charset="0"/>
            </a:endParaRPr>
          </a:p>
        </p:txBody>
      </p:sp>
    </p:spTree>
    <p:extLst>
      <p:ext uri="{BB962C8B-B14F-4D97-AF65-F5344CB8AC3E}">
        <p14:creationId xmlns:p14="http://schemas.microsoft.com/office/powerpoint/2010/main" val="359021613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2888" y="0"/>
            <a:ext cx="677111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Untertitel 2"/>
          <p:cNvSpPr txBox="1">
            <a:spLocks/>
          </p:cNvSpPr>
          <p:nvPr/>
        </p:nvSpPr>
        <p:spPr bwMode="auto">
          <a:xfrm rot="16200000">
            <a:off x="-2592982" y="2313062"/>
            <a:ext cx="7993261" cy="8640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500" b="1" dirty="0" smtClean="0"/>
              <a:t>Monte Rosa Hütte bei Zermatt</a:t>
            </a:r>
          </a:p>
          <a:p>
            <a:pPr marL="0" indent="0" eaLnBrk="1" hangingPunct="1">
              <a:spcBef>
                <a:spcPct val="0"/>
              </a:spcBef>
              <a:buNone/>
              <a:defRPr/>
            </a:pPr>
            <a:r>
              <a:rPr lang="de-DE" sz="1800" dirty="0" err="1" smtClean="0">
                <a:latin typeface="Calibri" pitchFamily="34" charset="0"/>
              </a:rPr>
              <a:t>Self-sufficient</a:t>
            </a:r>
            <a:r>
              <a:rPr lang="de-DE" sz="1800" dirty="0">
                <a:latin typeface="Calibri" pitchFamily="34" charset="0"/>
              </a:rPr>
              <a:t> </a:t>
            </a:r>
            <a:r>
              <a:rPr lang="de-DE" sz="1800" dirty="0" smtClean="0">
                <a:latin typeface="Calibri" pitchFamily="34" charset="0"/>
              </a:rPr>
              <a:t>in </a:t>
            </a:r>
            <a:r>
              <a:rPr lang="de-DE" sz="1800" dirty="0" err="1" smtClean="0">
                <a:latin typeface="Calibri" pitchFamily="34" charset="0"/>
              </a:rPr>
              <a:t>ice</a:t>
            </a:r>
            <a:r>
              <a:rPr lang="de-DE" sz="1800" dirty="0" smtClean="0">
                <a:latin typeface="Calibri" pitchFamily="34" charset="0"/>
              </a:rPr>
              <a:t> </a:t>
            </a:r>
            <a:r>
              <a:rPr lang="de-DE" sz="1800" dirty="0" err="1" smtClean="0">
                <a:latin typeface="Calibri" pitchFamily="34" charset="0"/>
              </a:rPr>
              <a:t>and</a:t>
            </a:r>
            <a:r>
              <a:rPr lang="de-DE" sz="1800" dirty="0" smtClean="0">
                <a:latin typeface="Calibri" pitchFamily="34" charset="0"/>
              </a:rPr>
              <a:t> </a:t>
            </a:r>
            <a:r>
              <a:rPr lang="de-DE" sz="1800" dirty="0" err="1" smtClean="0">
                <a:latin typeface="Calibri" pitchFamily="34" charset="0"/>
              </a:rPr>
              <a:t>snow</a:t>
            </a:r>
            <a:endParaRPr lang="de-DE" sz="1800" dirty="0">
              <a:latin typeface="Calibri" pitchFamily="34" charset="0"/>
            </a:endParaRPr>
          </a:p>
        </p:txBody>
      </p:sp>
    </p:spTree>
    <p:extLst>
      <p:ext uri="{BB962C8B-B14F-4D97-AF65-F5344CB8AC3E}">
        <p14:creationId xmlns:p14="http://schemas.microsoft.com/office/powerpoint/2010/main" val="359021613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7704" y="-17024"/>
            <a:ext cx="6948264" cy="6875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Untertitel 2"/>
          <p:cNvSpPr txBox="1">
            <a:spLocks/>
          </p:cNvSpPr>
          <p:nvPr/>
        </p:nvSpPr>
        <p:spPr bwMode="auto">
          <a:xfrm rot="16200000">
            <a:off x="-2520974" y="2313062"/>
            <a:ext cx="7993261" cy="8640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500" b="1" dirty="0" smtClean="0"/>
              <a:t>Monte Rosa Hütte bei Zermatt</a:t>
            </a:r>
          </a:p>
          <a:p>
            <a:pPr marL="0" indent="0" eaLnBrk="1" hangingPunct="1">
              <a:spcBef>
                <a:spcPct val="0"/>
              </a:spcBef>
              <a:buNone/>
              <a:defRPr/>
            </a:pPr>
            <a:r>
              <a:rPr lang="de-DE" sz="1800" dirty="0" err="1" smtClean="0">
                <a:latin typeface="Calibri" pitchFamily="34" charset="0"/>
              </a:rPr>
              <a:t>Self-sufficient</a:t>
            </a:r>
            <a:r>
              <a:rPr lang="de-DE" sz="1800" dirty="0">
                <a:latin typeface="Calibri" pitchFamily="34" charset="0"/>
              </a:rPr>
              <a:t> </a:t>
            </a:r>
            <a:r>
              <a:rPr lang="de-DE" sz="1800" dirty="0" smtClean="0">
                <a:latin typeface="Calibri" pitchFamily="34" charset="0"/>
              </a:rPr>
              <a:t>in </a:t>
            </a:r>
            <a:r>
              <a:rPr lang="de-DE" sz="1800" dirty="0" err="1" smtClean="0">
                <a:latin typeface="Calibri" pitchFamily="34" charset="0"/>
              </a:rPr>
              <a:t>ice</a:t>
            </a:r>
            <a:r>
              <a:rPr lang="de-DE" sz="1800" dirty="0" smtClean="0">
                <a:latin typeface="Calibri" pitchFamily="34" charset="0"/>
              </a:rPr>
              <a:t> </a:t>
            </a:r>
            <a:r>
              <a:rPr lang="de-DE" sz="1800" dirty="0" err="1" smtClean="0">
                <a:latin typeface="Calibri" pitchFamily="34" charset="0"/>
              </a:rPr>
              <a:t>and</a:t>
            </a:r>
            <a:r>
              <a:rPr lang="de-DE" sz="1800" dirty="0" smtClean="0">
                <a:latin typeface="Calibri" pitchFamily="34" charset="0"/>
              </a:rPr>
              <a:t> </a:t>
            </a:r>
            <a:r>
              <a:rPr lang="de-DE" sz="1800" dirty="0" err="1" smtClean="0">
                <a:latin typeface="Calibri" pitchFamily="34" charset="0"/>
              </a:rPr>
              <a:t>snow</a:t>
            </a:r>
            <a:endParaRPr lang="de-DE" sz="1800" dirty="0">
              <a:latin typeface="Calibri" pitchFamily="34" charset="0"/>
            </a:endParaRPr>
          </a:p>
        </p:txBody>
      </p:sp>
    </p:spTree>
    <p:extLst>
      <p:ext uri="{BB962C8B-B14F-4D97-AF65-F5344CB8AC3E}">
        <p14:creationId xmlns:p14="http://schemas.microsoft.com/office/powerpoint/2010/main" val="359021613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1003" y="0"/>
            <a:ext cx="643299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Untertitel 2"/>
          <p:cNvSpPr txBox="1">
            <a:spLocks/>
          </p:cNvSpPr>
          <p:nvPr/>
        </p:nvSpPr>
        <p:spPr bwMode="auto">
          <a:xfrm rot="16200000">
            <a:off x="-2520974" y="2313062"/>
            <a:ext cx="7993261" cy="8640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500" b="1" dirty="0" smtClean="0"/>
              <a:t>Monte Rosa Hütte bei Zermatt</a:t>
            </a:r>
          </a:p>
          <a:p>
            <a:pPr marL="0" indent="0" eaLnBrk="1" hangingPunct="1">
              <a:spcBef>
                <a:spcPct val="0"/>
              </a:spcBef>
              <a:buNone/>
              <a:defRPr/>
            </a:pPr>
            <a:r>
              <a:rPr lang="de-DE" sz="1800" dirty="0" err="1" smtClean="0">
                <a:latin typeface="Calibri" pitchFamily="34" charset="0"/>
              </a:rPr>
              <a:t>Self-sufficient</a:t>
            </a:r>
            <a:r>
              <a:rPr lang="de-DE" sz="1800" dirty="0">
                <a:latin typeface="Calibri" pitchFamily="34" charset="0"/>
              </a:rPr>
              <a:t> </a:t>
            </a:r>
            <a:r>
              <a:rPr lang="de-DE" sz="1800" dirty="0" smtClean="0">
                <a:latin typeface="Calibri" pitchFamily="34" charset="0"/>
              </a:rPr>
              <a:t>in </a:t>
            </a:r>
            <a:r>
              <a:rPr lang="de-DE" sz="1800" dirty="0" err="1" smtClean="0">
                <a:latin typeface="Calibri" pitchFamily="34" charset="0"/>
              </a:rPr>
              <a:t>ice</a:t>
            </a:r>
            <a:r>
              <a:rPr lang="de-DE" sz="1800" dirty="0" smtClean="0">
                <a:latin typeface="Calibri" pitchFamily="34" charset="0"/>
              </a:rPr>
              <a:t> </a:t>
            </a:r>
            <a:r>
              <a:rPr lang="de-DE" sz="1800" dirty="0" err="1" smtClean="0">
                <a:latin typeface="Calibri" pitchFamily="34" charset="0"/>
              </a:rPr>
              <a:t>and</a:t>
            </a:r>
            <a:r>
              <a:rPr lang="de-DE" sz="1800" dirty="0" smtClean="0">
                <a:latin typeface="Calibri" pitchFamily="34" charset="0"/>
              </a:rPr>
              <a:t> </a:t>
            </a:r>
            <a:r>
              <a:rPr lang="de-DE" sz="1800" dirty="0" err="1" smtClean="0">
                <a:latin typeface="Calibri" pitchFamily="34" charset="0"/>
              </a:rPr>
              <a:t>snow</a:t>
            </a:r>
            <a:endParaRPr lang="de-DE" sz="1800" dirty="0">
              <a:latin typeface="Calibri" pitchFamily="34" charset="0"/>
            </a:endParaRPr>
          </a:p>
        </p:txBody>
      </p:sp>
    </p:spTree>
    <p:extLst>
      <p:ext uri="{BB962C8B-B14F-4D97-AF65-F5344CB8AC3E}">
        <p14:creationId xmlns:p14="http://schemas.microsoft.com/office/powerpoint/2010/main" val="359021613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3728" y="1340768"/>
            <a:ext cx="6795557" cy="432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Untertitel 2"/>
          <p:cNvSpPr txBox="1">
            <a:spLocks/>
          </p:cNvSpPr>
          <p:nvPr/>
        </p:nvSpPr>
        <p:spPr bwMode="auto">
          <a:xfrm>
            <a:off x="2123728" y="260648"/>
            <a:ext cx="7993261" cy="8640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500" b="1" dirty="0" smtClean="0"/>
              <a:t>Monte Rosa Hütte bei Zermatt</a:t>
            </a:r>
          </a:p>
          <a:p>
            <a:pPr marL="0" indent="0" eaLnBrk="1" hangingPunct="1">
              <a:spcBef>
                <a:spcPct val="0"/>
              </a:spcBef>
              <a:buNone/>
              <a:defRPr/>
            </a:pPr>
            <a:r>
              <a:rPr lang="de-DE" sz="1800" dirty="0" err="1" smtClean="0">
                <a:latin typeface="Calibri" pitchFamily="34" charset="0"/>
              </a:rPr>
              <a:t>Self-sufficient</a:t>
            </a:r>
            <a:r>
              <a:rPr lang="de-DE" sz="1800" dirty="0">
                <a:latin typeface="Calibri" pitchFamily="34" charset="0"/>
              </a:rPr>
              <a:t> </a:t>
            </a:r>
            <a:r>
              <a:rPr lang="de-DE" sz="1800" dirty="0" smtClean="0">
                <a:latin typeface="Calibri" pitchFamily="34" charset="0"/>
              </a:rPr>
              <a:t>in </a:t>
            </a:r>
            <a:r>
              <a:rPr lang="de-DE" sz="1800" dirty="0" err="1" smtClean="0">
                <a:latin typeface="Calibri" pitchFamily="34" charset="0"/>
              </a:rPr>
              <a:t>ice</a:t>
            </a:r>
            <a:r>
              <a:rPr lang="de-DE" sz="1800" dirty="0" smtClean="0">
                <a:latin typeface="Calibri" pitchFamily="34" charset="0"/>
              </a:rPr>
              <a:t> </a:t>
            </a:r>
            <a:r>
              <a:rPr lang="de-DE" sz="1800" dirty="0" err="1" smtClean="0">
                <a:latin typeface="Calibri" pitchFamily="34" charset="0"/>
              </a:rPr>
              <a:t>and</a:t>
            </a:r>
            <a:r>
              <a:rPr lang="de-DE" sz="1800" dirty="0" smtClean="0">
                <a:latin typeface="Calibri" pitchFamily="34" charset="0"/>
              </a:rPr>
              <a:t> </a:t>
            </a:r>
            <a:r>
              <a:rPr lang="de-DE" sz="1800" dirty="0" err="1" smtClean="0">
                <a:latin typeface="Calibri" pitchFamily="34" charset="0"/>
              </a:rPr>
              <a:t>snow</a:t>
            </a:r>
            <a:endParaRPr lang="de-DE" sz="1800" dirty="0">
              <a:latin typeface="Calibri" pitchFamily="34" charset="0"/>
            </a:endParaRPr>
          </a:p>
        </p:txBody>
      </p:sp>
    </p:spTree>
    <p:extLst>
      <p:ext uri="{BB962C8B-B14F-4D97-AF65-F5344CB8AC3E}">
        <p14:creationId xmlns:p14="http://schemas.microsoft.com/office/powerpoint/2010/main" val="359021613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2420888"/>
            <a:ext cx="8887991" cy="4256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Untertitel 2"/>
          <p:cNvSpPr txBox="1">
            <a:spLocks/>
          </p:cNvSpPr>
          <p:nvPr/>
        </p:nvSpPr>
        <p:spPr bwMode="auto">
          <a:xfrm>
            <a:off x="2051720" y="1268760"/>
            <a:ext cx="7993261" cy="8640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500" b="1" dirty="0" smtClean="0"/>
              <a:t>Monte Rosa Hütte bei Zermatt</a:t>
            </a:r>
          </a:p>
          <a:p>
            <a:pPr marL="0" indent="0" eaLnBrk="1" hangingPunct="1">
              <a:spcBef>
                <a:spcPct val="0"/>
              </a:spcBef>
              <a:buNone/>
              <a:defRPr/>
            </a:pPr>
            <a:r>
              <a:rPr lang="de-DE" sz="1800" dirty="0" err="1" smtClean="0">
                <a:latin typeface="Calibri" pitchFamily="34" charset="0"/>
              </a:rPr>
              <a:t>Self-sufficient</a:t>
            </a:r>
            <a:r>
              <a:rPr lang="de-DE" sz="1800" dirty="0">
                <a:latin typeface="Calibri" pitchFamily="34" charset="0"/>
              </a:rPr>
              <a:t> </a:t>
            </a:r>
            <a:r>
              <a:rPr lang="de-DE" sz="1800" dirty="0" smtClean="0">
                <a:latin typeface="Calibri" pitchFamily="34" charset="0"/>
              </a:rPr>
              <a:t>in </a:t>
            </a:r>
            <a:r>
              <a:rPr lang="de-DE" sz="1800" dirty="0" err="1" smtClean="0">
                <a:latin typeface="Calibri" pitchFamily="34" charset="0"/>
              </a:rPr>
              <a:t>ice</a:t>
            </a:r>
            <a:r>
              <a:rPr lang="de-DE" sz="1800" dirty="0" smtClean="0">
                <a:latin typeface="Calibri" pitchFamily="34" charset="0"/>
              </a:rPr>
              <a:t> </a:t>
            </a:r>
            <a:r>
              <a:rPr lang="de-DE" sz="1800" dirty="0" err="1" smtClean="0">
                <a:latin typeface="Calibri" pitchFamily="34" charset="0"/>
              </a:rPr>
              <a:t>and</a:t>
            </a:r>
            <a:r>
              <a:rPr lang="de-DE" sz="1800" dirty="0" smtClean="0">
                <a:latin typeface="Calibri" pitchFamily="34" charset="0"/>
              </a:rPr>
              <a:t> </a:t>
            </a:r>
            <a:r>
              <a:rPr lang="de-DE" sz="1800" dirty="0" err="1" smtClean="0">
                <a:latin typeface="Calibri" pitchFamily="34" charset="0"/>
              </a:rPr>
              <a:t>snow</a:t>
            </a:r>
            <a:endParaRPr lang="de-DE" sz="1800" dirty="0">
              <a:latin typeface="Calibri" pitchFamily="34" charset="0"/>
            </a:endParaRPr>
          </a:p>
        </p:txBody>
      </p:sp>
    </p:spTree>
    <p:extLst>
      <p:ext uri="{BB962C8B-B14F-4D97-AF65-F5344CB8AC3E}">
        <p14:creationId xmlns:p14="http://schemas.microsoft.com/office/powerpoint/2010/main" val="359021613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048" y="908720"/>
            <a:ext cx="8532440" cy="5676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Untertitel 2"/>
          <p:cNvSpPr txBox="1">
            <a:spLocks/>
          </p:cNvSpPr>
          <p:nvPr/>
        </p:nvSpPr>
        <p:spPr bwMode="auto">
          <a:xfrm>
            <a:off x="2051720" y="44624"/>
            <a:ext cx="7993261" cy="8640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500" b="1" dirty="0" smtClean="0"/>
              <a:t>Monte Rosa Hütte bei Zermatt</a:t>
            </a:r>
          </a:p>
          <a:p>
            <a:pPr marL="0" indent="0" eaLnBrk="1" hangingPunct="1">
              <a:spcBef>
                <a:spcPct val="0"/>
              </a:spcBef>
              <a:buNone/>
              <a:defRPr/>
            </a:pPr>
            <a:r>
              <a:rPr lang="de-DE" sz="1800" dirty="0" err="1" smtClean="0">
                <a:latin typeface="Calibri" pitchFamily="34" charset="0"/>
              </a:rPr>
              <a:t>Self-sufficient</a:t>
            </a:r>
            <a:r>
              <a:rPr lang="de-DE" sz="1800" dirty="0">
                <a:latin typeface="Calibri" pitchFamily="34" charset="0"/>
              </a:rPr>
              <a:t> </a:t>
            </a:r>
            <a:r>
              <a:rPr lang="de-DE" sz="1800" dirty="0" smtClean="0">
                <a:latin typeface="Calibri" pitchFamily="34" charset="0"/>
              </a:rPr>
              <a:t>in </a:t>
            </a:r>
            <a:r>
              <a:rPr lang="de-DE" sz="1800" dirty="0" err="1" smtClean="0">
                <a:latin typeface="Calibri" pitchFamily="34" charset="0"/>
              </a:rPr>
              <a:t>ice</a:t>
            </a:r>
            <a:r>
              <a:rPr lang="de-DE" sz="1800" dirty="0" smtClean="0">
                <a:latin typeface="Calibri" pitchFamily="34" charset="0"/>
              </a:rPr>
              <a:t> </a:t>
            </a:r>
            <a:r>
              <a:rPr lang="de-DE" sz="1800" dirty="0" err="1" smtClean="0">
                <a:latin typeface="Calibri" pitchFamily="34" charset="0"/>
              </a:rPr>
              <a:t>and</a:t>
            </a:r>
            <a:r>
              <a:rPr lang="de-DE" sz="1800" dirty="0" smtClean="0">
                <a:latin typeface="Calibri" pitchFamily="34" charset="0"/>
              </a:rPr>
              <a:t> </a:t>
            </a:r>
            <a:r>
              <a:rPr lang="de-DE" sz="1800" dirty="0" err="1" smtClean="0">
                <a:latin typeface="Calibri" pitchFamily="34" charset="0"/>
              </a:rPr>
              <a:t>snow</a:t>
            </a:r>
            <a:endParaRPr lang="de-DE" sz="1800" dirty="0">
              <a:latin typeface="Calibri" pitchFamily="34" charset="0"/>
            </a:endParaRPr>
          </a:p>
        </p:txBody>
      </p:sp>
    </p:spTree>
    <p:extLst>
      <p:ext uri="{BB962C8B-B14F-4D97-AF65-F5344CB8AC3E}">
        <p14:creationId xmlns:p14="http://schemas.microsoft.com/office/powerpoint/2010/main" val="359021613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348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27242"/>
            <a:ext cx="9144000" cy="6058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Untertitel 2"/>
          <p:cNvSpPr txBox="1">
            <a:spLocks/>
          </p:cNvSpPr>
          <p:nvPr/>
        </p:nvSpPr>
        <p:spPr bwMode="auto">
          <a:xfrm>
            <a:off x="2051720" y="116632"/>
            <a:ext cx="7993261" cy="8640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500" b="1" dirty="0" smtClean="0"/>
              <a:t>Monte Rosa Hütte bei Zermatt</a:t>
            </a:r>
          </a:p>
          <a:p>
            <a:pPr marL="0" indent="0" eaLnBrk="1" hangingPunct="1">
              <a:spcBef>
                <a:spcPct val="0"/>
              </a:spcBef>
              <a:buNone/>
              <a:defRPr/>
            </a:pPr>
            <a:r>
              <a:rPr lang="de-DE" sz="1800" dirty="0" err="1" smtClean="0">
                <a:latin typeface="Calibri" pitchFamily="34" charset="0"/>
              </a:rPr>
              <a:t>Self-sufficient</a:t>
            </a:r>
            <a:r>
              <a:rPr lang="de-DE" sz="1800" dirty="0">
                <a:latin typeface="Calibri" pitchFamily="34" charset="0"/>
              </a:rPr>
              <a:t> </a:t>
            </a:r>
            <a:r>
              <a:rPr lang="de-DE" sz="1800" dirty="0" smtClean="0">
                <a:latin typeface="Calibri" pitchFamily="34" charset="0"/>
              </a:rPr>
              <a:t>in </a:t>
            </a:r>
            <a:r>
              <a:rPr lang="de-DE" sz="1800" dirty="0" err="1" smtClean="0">
                <a:latin typeface="Calibri" pitchFamily="34" charset="0"/>
              </a:rPr>
              <a:t>ice</a:t>
            </a:r>
            <a:r>
              <a:rPr lang="de-DE" sz="1800" dirty="0" smtClean="0">
                <a:latin typeface="Calibri" pitchFamily="34" charset="0"/>
              </a:rPr>
              <a:t> </a:t>
            </a:r>
            <a:r>
              <a:rPr lang="de-DE" sz="1800" dirty="0" err="1" smtClean="0">
                <a:latin typeface="Calibri" pitchFamily="34" charset="0"/>
              </a:rPr>
              <a:t>and</a:t>
            </a:r>
            <a:r>
              <a:rPr lang="de-DE" sz="1800" dirty="0" smtClean="0">
                <a:latin typeface="Calibri" pitchFamily="34" charset="0"/>
              </a:rPr>
              <a:t> </a:t>
            </a:r>
            <a:r>
              <a:rPr lang="de-DE" sz="1800" dirty="0" err="1" smtClean="0">
                <a:latin typeface="Calibri" pitchFamily="34" charset="0"/>
              </a:rPr>
              <a:t>snow</a:t>
            </a:r>
            <a:endParaRPr lang="de-DE" sz="1800" dirty="0">
              <a:latin typeface="Calibri" pitchFamily="34" charset="0"/>
            </a:endParaRPr>
          </a:p>
        </p:txBody>
      </p:sp>
    </p:spTree>
    <p:extLst>
      <p:ext uri="{BB962C8B-B14F-4D97-AF65-F5344CB8AC3E}">
        <p14:creationId xmlns:p14="http://schemas.microsoft.com/office/powerpoint/2010/main" val="359021613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046"/>
          <a:stretch/>
        </p:blipFill>
        <p:spPr bwMode="auto">
          <a:xfrm>
            <a:off x="1681395" y="-13320"/>
            <a:ext cx="7462605" cy="6871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Untertitel 2"/>
          <p:cNvSpPr txBox="1">
            <a:spLocks/>
          </p:cNvSpPr>
          <p:nvPr/>
        </p:nvSpPr>
        <p:spPr bwMode="auto">
          <a:xfrm rot="16200000">
            <a:off x="-2747284" y="2241055"/>
            <a:ext cx="7993261" cy="8640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500" b="1" dirty="0" smtClean="0"/>
              <a:t>Monte Rosa Hütte bei Zermatt</a:t>
            </a:r>
          </a:p>
          <a:p>
            <a:pPr marL="0" indent="0" eaLnBrk="1" hangingPunct="1">
              <a:spcBef>
                <a:spcPct val="0"/>
              </a:spcBef>
              <a:buNone/>
              <a:defRPr/>
            </a:pPr>
            <a:r>
              <a:rPr lang="de-DE" sz="1800" dirty="0" err="1" smtClean="0">
                <a:latin typeface="Calibri" pitchFamily="34" charset="0"/>
              </a:rPr>
              <a:t>Self-sufficient</a:t>
            </a:r>
            <a:r>
              <a:rPr lang="de-DE" sz="1800" dirty="0">
                <a:latin typeface="Calibri" pitchFamily="34" charset="0"/>
              </a:rPr>
              <a:t> </a:t>
            </a:r>
            <a:r>
              <a:rPr lang="de-DE" sz="1800" dirty="0" smtClean="0">
                <a:latin typeface="Calibri" pitchFamily="34" charset="0"/>
              </a:rPr>
              <a:t>in </a:t>
            </a:r>
            <a:r>
              <a:rPr lang="de-DE" sz="1800" dirty="0" err="1" smtClean="0">
                <a:latin typeface="Calibri" pitchFamily="34" charset="0"/>
              </a:rPr>
              <a:t>ice</a:t>
            </a:r>
            <a:r>
              <a:rPr lang="de-DE" sz="1800" dirty="0" smtClean="0">
                <a:latin typeface="Calibri" pitchFamily="34" charset="0"/>
              </a:rPr>
              <a:t> </a:t>
            </a:r>
            <a:r>
              <a:rPr lang="de-DE" sz="1800" dirty="0" err="1" smtClean="0">
                <a:latin typeface="Calibri" pitchFamily="34" charset="0"/>
              </a:rPr>
              <a:t>and</a:t>
            </a:r>
            <a:r>
              <a:rPr lang="de-DE" sz="1800" dirty="0" smtClean="0">
                <a:latin typeface="Calibri" pitchFamily="34" charset="0"/>
              </a:rPr>
              <a:t> </a:t>
            </a:r>
            <a:r>
              <a:rPr lang="de-DE" sz="1800" dirty="0" err="1" smtClean="0">
                <a:latin typeface="Calibri" pitchFamily="34" charset="0"/>
              </a:rPr>
              <a:t>snow</a:t>
            </a:r>
            <a:endParaRPr lang="de-DE" sz="1800" dirty="0">
              <a:latin typeface="Calibri" pitchFamily="34" charset="0"/>
            </a:endParaRPr>
          </a:p>
        </p:txBody>
      </p:sp>
    </p:spTree>
    <p:extLst>
      <p:ext uri="{BB962C8B-B14F-4D97-AF65-F5344CB8AC3E}">
        <p14:creationId xmlns:p14="http://schemas.microsoft.com/office/powerpoint/2010/main" val="359021613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5" name="Untertitel 2"/>
          <p:cNvSpPr txBox="1">
            <a:spLocks/>
          </p:cNvSpPr>
          <p:nvPr/>
        </p:nvSpPr>
        <p:spPr bwMode="auto">
          <a:xfrm>
            <a:off x="1979339" y="836712"/>
            <a:ext cx="7993261" cy="8640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500" b="1" dirty="0" smtClean="0"/>
              <a:t>Energiebilanz und Heizwärmebedarf</a:t>
            </a:r>
          </a:p>
          <a:p>
            <a:pPr marL="0" indent="0" eaLnBrk="1" hangingPunct="1">
              <a:spcBef>
                <a:spcPct val="0"/>
              </a:spcBef>
              <a:buNone/>
              <a:defRPr/>
            </a:pPr>
            <a:r>
              <a:rPr lang="de-DE" sz="1800" dirty="0">
                <a:latin typeface="Calibri" pitchFamily="34" charset="0"/>
              </a:rPr>
              <a:t>Berechnung nach PHPP</a:t>
            </a:r>
          </a:p>
        </p:txBody>
      </p:sp>
      <p:sp>
        <p:nvSpPr>
          <p:cNvPr id="2" name="Rechteck 1"/>
          <p:cNvSpPr/>
          <p:nvPr/>
        </p:nvSpPr>
        <p:spPr>
          <a:xfrm>
            <a:off x="83298" y="5702478"/>
            <a:ext cx="6864966" cy="923330"/>
          </a:xfrm>
          <a:prstGeom prst="rect">
            <a:avLst/>
          </a:prstGeom>
        </p:spPr>
        <p:txBody>
          <a:bodyPr wrap="square">
            <a:spAutoFit/>
          </a:bodyPr>
          <a:lstStyle/>
          <a:p>
            <a:r>
              <a:rPr lang="de-DE" dirty="0" smtClean="0"/>
              <a:t>Links: Energiebilanz </a:t>
            </a:r>
            <a:r>
              <a:rPr lang="de-DE" dirty="0"/>
              <a:t>Heizwärme aus Berechnung </a:t>
            </a:r>
            <a:r>
              <a:rPr lang="de-DE" dirty="0" smtClean="0"/>
              <a:t>PHPP, </a:t>
            </a:r>
          </a:p>
          <a:p>
            <a:r>
              <a:rPr lang="de-DE" dirty="0" smtClean="0"/>
              <a:t>Rechts: Heizwärmebedarf, spez</a:t>
            </a:r>
            <a:r>
              <a:rPr lang="de-DE" dirty="0"/>
              <a:t>. Verluste, Gewinne pro </a:t>
            </a:r>
            <a:r>
              <a:rPr lang="de-DE" dirty="0" smtClean="0"/>
              <a:t>Monate </a:t>
            </a:r>
            <a:r>
              <a:rPr lang="de-DE" dirty="0"/>
              <a:t>[11</a:t>
            </a:r>
            <a:r>
              <a:rPr lang="de-DE" dirty="0" smtClean="0"/>
              <a:t>]</a:t>
            </a:r>
            <a:endParaRPr lang="de-AT" dirty="0"/>
          </a:p>
          <a:p>
            <a:endParaRPr lang="de-AT" dirty="0"/>
          </a:p>
        </p:txBody>
      </p:sp>
      <p:pic>
        <p:nvPicPr>
          <p:cNvPr id="11" name="Grafik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898913"/>
            <a:ext cx="2952328" cy="3744416"/>
          </a:xfrm>
          <a:prstGeom prst="rect">
            <a:avLst/>
          </a:prstGeom>
          <a:ln>
            <a:noFill/>
          </a:ln>
          <a:effectLst>
            <a:outerShdw blurRad="292100" dist="139700" dir="2700000" algn="tl" rotWithShape="0">
              <a:srgbClr val="333333">
                <a:alpha val="65000"/>
              </a:srgbClr>
            </a:outerShdw>
          </a:effectLst>
        </p:spPr>
      </p:pic>
      <p:pic>
        <p:nvPicPr>
          <p:cNvPr id="13" name="Grafik 12"/>
          <p:cNvPicPr/>
          <p:nvPr/>
        </p:nvPicPr>
        <p:blipFill rotWithShape="1">
          <a:blip r:embed="rId5" cstate="print">
            <a:extLst>
              <a:ext uri="{28A0092B-C50C-407E-A947-70E740481C1C}">
                <a14:useLocalDpi xmlns:a14="http://schemas.microsoft.com/office/drawing/2010/main" val="0"/>
              </a:ext>
            </a:extLst>
          </a:blip>
          <a:srcRect l="7059" r="1970" b="2593"/>
          <a:stretch/>
        </p:blipFill>
        <p:spPr bwMode="auto">
          <a:xfrm>
            <a:off x="3275856" y="1898913"/>
            <a:ext cx="5760640" cy="374441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5618885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Users\Tobi\Desktop\bmgb\x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0"/>
            <a:ext cx="4730750" cy="6888162"/>
          </a:xfrm>
          <a:prstGeom prst="rect">
            <a:avLst/>
          </a:prstGeom>
          <a:noFill/>
          <a:extLst>
            <a:ext uri="{909E8E84-426E-40DD-AFC4-6F175D3DCCD1}">
              <a14:hiddenFill xmlns:a14="http://schemas.microsoft.com/office/drawing/2010/main">
                <a:solidFill>
                  <a:srgbClr val="FFFFFF"/>
                </a:solidFill>
              </a14:hiddenFill>
            </a:ext>
          </a:extLst>
        </p:spPr>
      </p:pic>
      <p:sp>
        <p:nvSpPr>
          <p:cNvPr id="4" name="Untertitel 2"/>
          <p:cNvSpPr txBox="1">
            <a:spLocks/>
          </p:cNvSpPr>
          <p:nvPr/>
        </p:nvSpPr>
        <p:spPr bwMode="auto">
          <a:xfrm rot="16200000">
            <a:off x="-576759" y="2241055"/>
            <a:ext cx="7993261" cy="8640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500" b="1" dirty="0" smtClean="0"/>
              <a:t>Haus Rauch</a:t>
            </a:r>
          </a:p>
          <a:p>
            <a:pPr marL="0" indent="0" eaLnBrk="1" hangingPunct="1">
              <a:spcBef>
                <a:spcPct val="0"/>
              </a:spcBef>
              <a:buNone/>
              <a:defRPr/>
            </a:pPr>
            <a:r>
              <a:rPr lang="de-DE" sz="1800" dirty="0" smtClean="0">
                <a:latin typeface="Calibri" pitchFamily="34" charset="0"/>
              </a:rPr>
              <a:t>Martin Rauch und Roger </a:t>
            </a:r>
            <a:r>
              <a:rPr lang="de-DE" sz="1800" dirty="0" err="1" smtClean="0">
                <a:latin typeface="Calibri" pitchFamily="34" charset="0"/>
              </a:rPr>
              <a:t>Botshauser</a:t>
            </a:r>
            <a:endParaRPr lang="de-DE" sz="1800" dirty="0">
              <a:latin typeface="Calibri" pitchFamily="34" charset="0"/>
            </a:endParaRPr>
          </a:p>
        </p:txBody>
      </p:sp>
    </p:spTree>
    <p:extLst>
      <p:ext uri="{BB962C8B-B14F-4D97-AF65-F5344CB8AC3E}">
        <p14:creationId xmlns:p14="http://schemas.microsoft.com/office/powerpoint/2010/main" val="168235177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5" name="Untertitel 2"/>
          <p:cNvSpPr txBox="1">
            <a:spLocks/>
          </p:cNvSpPr>
          <p:nvPr/>
        </p:nvSpPr>
        <p:spPr bwMode="auto">
          <a:xfrm>
            <a:off x="2123355" y="692696"/>
            <a:ext cx="7993261" cy="72008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4400" dirty="0" smtClean="0"/>
              <a:t>Energiemonitoring</a:t>
            </a:r>
          </a:p>
        </p:txBody>
      </p:sp>
      <p:pic>
        <p:nvPicPr>
          <p:cNvPr id="6" name="Grafik 5"/>
          <p:cNvPicPr/>
          <p:nvPr/>
        </p:nvPicPr>
        <p:blipFill>
          <a:blip r:embed="rId4" cstate="print">
            <a:extLst>
              <a:ext uri="{28A0092B-C50C-407E-A947-70E740481C1C}">
                <a14:useLocalDpi xmlns:a14="http://schemas.microsoft.com/office/drawing/2010/main" val="0"/>
              </a:ext>
            </a:extLst>
          </a:blip>
          <a:stretch>
            <a:fillRect/>
          </a:stretch>
        </p:blipFill>
        <p:spPr>
          <a:xfrm>
            <a:off x="179512" y="1772816"/>
            <a:ext cx="8784976" cy="4032448"/>
          </a:xfrm>
          <a:prstGeom prst="rect">
            <a:avLst/>
          </a:prstGeom>
          <a:ln>
            <a:noFill/>
          </a:ln>
          <a:effectLst>
            <a:outerShdw blurRad="292100" dist="139700" dir="2700000" algn="tl" rotWithShape="0">
              <a:srgbClr val="333333">
                <a:alpha val="65000"/>
              </a:srgbClr>
            </a:outerShdw>
          </a:effectLst>
        </p:spPr>
      </p:pic>
      <p:sp>
        <p:nvSpPr>
          <p:cNvPr id="2" name="Rechteck 1"/>
          <p:cNvSpPr/>
          <p:nvPr/>
        </p:nvSpPr>
        <p:spPr>
          <a:xfrm>
            <a:off x="107504" y="5877272"/>
            <a:ext cx="7344816" cy="646331"/>
          </a:xfrm>
          <a:prstGeom prst="rect">
            <a:avLst/>
          </a:prstGeom>
        </p:spPr>
        <p:txBody>
          <a:bodyPr wrap="square">
            <a:spAutoFit/>
          </a:bodyPr>
          <a:lstStyle/>
          <a:p>
            <a:r>
              <a:rPr lang="de-DE" dirty="0"/>
              <a:t>Energieflussdiagramm (in Anlehnung an ÖNORM EN 15603:2013-05 Entwurf, (Darstellung </a:t>
            </a:r>
            <a:r>
              <a:rPr lang="de-DE" dirty="0" err="1"/>
              <a:t>e!sankey</a:t>
            </a:r>
            <a:r>
              <a:rPr lang="de-DE" dirty="0"/>
              <a:t> V3.2.0.424</a:t>
            </a:r>
            <a:r>
              <a:rPr lang="de-DE" dirty="0" smtClean="0"/>
              <a:t>) </a:t>
            </a:r>
            <a:r>
              <a:rPr lang="de-DE" dirty="0"/>
              <a:t>[11</a:t>
            </a:r>
            <a:r>
              <a:rPr lang="de-DE" dirty="0" smtClean="0"/>
              <a:t>]</a:t>
            </a:r>
            <a:endParaRPr lang="de-AT" dirty="0"/>
          </a:p>
        </p:txBody>
      </p:sp>
    </p:spTree>
    <p:extLst>
      <p:ext uri="{BB962C8B-B14F-4D97-AF65-F5344CB8AC3E}">
        <p14:creationId xmlns:p14="http://schemas.microsoft.com/office/powerpoint/2010/main" val="66839786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12" name="Untertitel 2"/>
          <p:cNvSpPr txBox="1">
            <a:spLocks/>
          </p:cNvSpPr>
          <p:nvPr/>
        </p:nvSpPr>
        <p:spPr bwMode="auto">
          <a:xfrm>
            <a:off x="539552" y="1700808"/>
            <a:ext cx="7993261" cy="4824536"/>
          </a:xfrm>
          <a:prstGeom prst="rect">
            <a:avLst/>
          </a:prstGeom>
          <a:solidFill>
            <a:srgbClr val="FFFFFF"/>
          </a:solid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a:buAutoNum type="arabicPeriod"/>
            </a:pPr>
            <a:r>
              <a:rPr lang="de-AT" sz="1200" dirty="0" smtClean="0"/>
              <a:t>Voss</a:t>
            </a:r>
            <a:r>
              <a:rPr lang="de-AT" sz="1200" dirty="0"/>
              <a:t>, K., </a:t>
            </a:r>
            <a:r>
              <a:rPr lang="de-AT" sz="1200" i="1" dirty="0"/>
              <a:t>Nullenergiehaus, Plusenergiehaus, Nullemissionshaus – Was steckt dahinter und wie gelingt die Umsetzung. </a:t>
            </a:r>
            <a:r>
              <a:rPr lang="de-AT" sz="1200" dirty="0"/>
              <a:t>Konferenzbeitrag zum 14. Herbstseminar 2008: Visionen werden wahr! Im Rahmen der Hausbau- und Energiemesse, Bern 2008. </a:t>
            </a:r>
            <a:endParaRPr lang="de-AT" sz="1200" dirty="0" smtClean="0"/>
          </a:p>
          <a:p>
            <a:pPr marL="228600" indent="-228600">
              <a:buAutoNum type="arabicPeriod"/>
            </a:pPr>
            <a:r>
              <a:rPr lang="de-AT" sz="1200" dirty="0" smtClean="0"/>
              <a:t>Reiß</a:t>
            </a:r>
            <a:r>
              <a:rPr lang="de-AT" sz="1200" dirty="0"/>
              <a:t>, B., et al., </a:t>
            </a:r>
            <a:r>
              <a:rPr lang="de-AT" sz="1200" i="1" dirty="0"/>
              <a:t>Marktreifes Plus-Energie-Büro.</a:t>
            </a:r>
            <a:r>
              <a:rPr lang="de-AT" sz="1200" dirty="0"/>
              <a:t> Berichte aus Energie- und Umweltforschung, 2011. </a:t>
            </a:r>
            <a:r>
              <a:rPr lang="de-AT" sz="1200" dirty="0" smtClean="0"/>
              <a:t>49/2011.</a:t>
            </a:r>
          </a:p>
          <a:p>
            <a:pPr marL="228600" indent="-228600">
              <a:buAutoNum type="arabicPeriod"/>
            </a:pPr>
            <a:r>
              <a:rPr lang="de-AT" sz="1200" dirty="0" smtClean="0"/>
              <a:t>Schneider</a:t>
            </a:r>
            <a:r>
              <a:rPr lang="de-AT" sz="1200" dirty="0"/>
              <a:t>, U., et al., Gründerzeit mit Zukunft Subprojekt 2: Grundlagen und Machbarkeitsstudien Plusenergiestandard für das Gründerzeithaus </a:t>
            </a:r>
            <a:r>
              <a:rPr lang="de-AT" sz="1200" dirty="0" err="1"/>
              <a:t>Cafe</a:t>
            </a:r>
            <a:r>
              <a:rPr lang="de-AT" sz="1200" dirty="0"/>
              <a:t> Weidinger, Lerchenfelder Gürtel Machbarkeitsstudie. Berichte aus Energie- und Umweltforschung, 2013. 1h/2013</a:t>
            </a:r>
            <a:r>
              <a:rPr lang="de-AT" sz="1200" dirty="0" smtClean="0"/>
              <a:t>.</a:t>
            </a:r>
          </a:p>
          <a:p>
            <a:pPr marL="228600" indent="-228600">
              <a:buAutoNum type="arabicPeriod"/>
            </a:pPr>
            <a:r>
              <a:rPr lang="de-AT" sz="1200" dirty="0" smtClean="0"/>
              <a:t>Haselhuhn</a:t>
            </a:r>
            <a:r>
              <a:rPr lang="de-AT" sz="1200" dirty="0"/>
              <a:t>, R., </a:t>
            </a:r>
            <a:r>
              <a:rPr lang="de-AT" sz="1200" i="1" dirty="0"/>
              <a:t>Photovoltaik - Gebäude liefern Strom. 6. Auflage</a:t>
            </a:r>
            <a:r>
              <a:rPr lang="de-AT" sz="1200" dirty="0"/>
              <a:t>, </a:t>
            </a:r>
            <a:r>
              <a:rPr lang="de-AT" sz="1200" dirty="0" err="1"/>
              <a:t>ed</a:t>
            </a:r>
            <a:r>
              <a:rPr lang="de-AT" sz="1200" dirty="0"/>
              <a:t>. </a:t>
            </a:r>
            <a:r>
              <a:rPr lang="de-AT" sz="1200" dirty="0" err="1"/>
              <a:t>B.I.d.F.K</a:t>
            </a:r>
            <a:r>
              <a:rPr lang="de-AT" sz="1200" dirty="0"/>
              <a:t>. (Hrsg.). Berlin, 2010: Beuth </a:t>
            </a:r>
            <a:r>
              <a:rPr lang="de-AT" sz="1200" dirty="0" smtClean="0"/>
              <a:t>Verlag.</a:t>
            </a:r>
          </a:p>
          <a:p>
            <a:pPr marL="228600" indent="-228600">
              <a:buAutoNum type="arabicPeriod"/>
            </a:pPr>
            <a:r>
              <a:rPr lang="de-AT" sz="1200" dirty="0" smtClean="0"/>
              <a:t>Ipser</a:t>
            </a:r>
            <a:r>
              <a:rPr lang="de-AT" sz="1200" dirty="0"/>
              <a:t>, C., R. </a:t>
            </a:r>
            <a:r>
              <a:rPr lang="de-AT" sz="1200" dirty="0" err="1"/>
              <a:t>Bointner</a:t>
            </a:r>
            <a:r>
              <a:rPr lang="de-AT" sz="1200" dirty="0"/>
              <a:t>, </a:t>
            </a:r>
            <a:r>
              <a:rPr lang="de-AT" sz="1200" dirty="0" err="1"/>
              <a:t>and</a:t>
            </a:r>
            <a:r>
              <a:rPr lang="de-AT" sz="1200" dirty="0"/>
              <a:t> K. Stieldorf, </a:t>
            </a:r>
            <a:r>
              <a:rPr lang="de-AT" sz="1200" i="1" dirty="0"/>
              <a:t>Planungsleitfaden Plusenergie - Energieeffizienz und gebäudeintegrierte regenerative Energieträgertechnologien in Vorentwurf und Entwurf - Teil 1 - Einleitung, Grundlagen und Projektbeispiele.</a:t>
            </a:r>
            <a:r>
              <a:rPr lang="de-AT" sz="1200" dirty="0"/>
              <a:t> GEBIN </a:t>
            </a:r>
            <a:r>
              <a:rPr lang="de-AT" sz="1200" dirty="0" smtClean="0"/>
              <a:t>2012.</a:t>
            </a:r>
          </a:p>
          <a:p>
            <a:pPr marL="228600" indent="-228600">
              <a:buAutoNum type="arabicPeriod"/>
            </a:pPr>
            <a:r>
              <a:rPr lang="de-AT" sz="1200" dirty="0" err="1" smtClean="0"/>
              <a:t>Knappl</a:t>
            </a:r>
            <a:r>
              <a:rPr lang="de-AT" sz="1200" dirty="0"/>
              <a:t>, U., C. Ipser, </a:t>
            </a:r>
            <a:r>
              <a:rPr lang="de-AT" sz="1200" dirty="0" err="1"/>
              <a:t>and</a:t>
            </a:r>
            <a:r>
              <a:rPr lang="de-AT" sz="1200" dirty="0"/>
              <a:t> K. Stieldorf, </a:t>
            </a:r>
            <a:r>
              <a:rPr lang="de-AT" sz="1200" i="1" dirty="0"/>
              <a:t>Planungsleitfaden Plusenergie - Energieeffizienz und gebäudeintegrierte regenerative Energieträgertechnologien in Vorentwurf und Entwurf - Teil 2 - Energieeffizienz in Städtebau und Raumplanung </a:t>
            </a:r>
            <a:r>
              <a:rPr lang="de-AT" sz="1200" dirty="0"/>
              <a:t>GEBIN, </a:t>
            </a:r>
            <a:r>
              <a:rPr lang="de-AT" sz="1200" dirty="0" smtClean="0"/>
              <a:t>2012.</a:t>
            </a:r>
          </a:p>
          <a:p>
            <a:pPr marL="228600" indent="-228600">
              <a:buAutoNum type="arabicPeriod"/>
            </a:pPr>
            <a:r>
              <a:rPr lang="de-AT" sz="1200" dirty="0" smtClean="0"/>
              <a:t>Ipser</a:t>
            </a:r>
            <a:r>
              <a:rPr lang="de-AT" sz="1200" dirty="0"/>
              <a:t>, C., et al., </a:t>
            </a:r>
            <a:r>
              <a:rPr lang="de-AT" sz="1200" i="1" dirty="0"/>
              <a:t>Planungsleitfaden Plusenergie - Energieeffizienz und gebäudeintegrierte regenerative Energieträgertechnologien in Vorentwurf und Entwurf - Teil 3 - Parameterstudien und Planungsempfehlungen zur Entwurfsoptimierung und Steigerung der Energieeffizienz von Gebäuden.</a:t>
            </a:r>
            <a:r>
              <a:rPr lang="de-AT" sz="1200" dirty="0"/>
              <a:t> GEBIN, </a:t>
            </a:r>
            <a:r>
              <a:rPr lang="de-AT" sz="1200" dirty="0" smtClean="0"/>
              <a:t>2012.</a:t>
            </a:r>
          </a:p>
          <a:p>
            <a:pPr marL="228600" indent="-228600">
              <a:buAutoNum type="arabicPeriod"/>
            </a:pPr>
            <a:r>
              <a:rPr lang="de-AT" sz="1200" dirty="0" smtClean="0"/>
              <a:t>Steiner</a:t>
            </a:r>
            <a:r>
              <a:rPr lang="de-AT" sz="1200" dirty="0"/>
              <a:t>, T., et al., </a:t>
            </a:r>
            <a:r>
              <a:rPr lang="de-AT" sz="1200" i="1" dirty="0"/>
              <a:t>Planungsleitfaden Plusenergie - Energieeffizienz und gebäudeintegrierte regenerative Energieträgertechnologien in Vorentwurf und Entwurf - Teil 4 - Erneuerbare Energieträgertechnologien.</a:t>
            </a:r>
            <a:r>
              <a:rPr lang="de-AT" sz="1200" dirty="0"/>
              <a:t> GEBIN, </a:t>
            </a:r>
            <a:r>
              <a:rPr lang="de-AT" sz="1200" dirty="0" smtClean="0"/>
              <a:t>2012.</a:t>
            </a:r>
          </a:p>
          <a:p>
            <a:pPr marL="228600" indent="-228600">
              <a:buAutoNum type="arabicPeriod"/>
            </a:pPr>
            <a:r>
              <a:rPr lang="de-AT" sz="1200" dirty="0" smtClean="0"/>
              <a:t>Ipser</a:t>
            </a:r>
            <a:r>
              <a:rPr lang="de-AT" sz="1200" dirty="0"/>
              <a:t>, C., T. Steiner, </a:t>
            </a:r>
            <a:r>
              <a:rPr lang="de-AT" sz="1200" dirty="0" err="1"/>
              <a:t>and</a:t>
            </a:r>
            <a:r>
              <a:rPr lang="de-AT" sz="1200" dirty="0"/>
              <a:t> K. Stieldorf, </a:t>
            </a:r>
            <a:r>
              <a:rPr lang="de-AT" sz="1200" i="1" dirty="0"/>
              <a:t>Planungsleitfaden Plusenergie - Energieeffizienz und gebäudeintegrierte regenerative Energieträgertechnologien in Vorentwurf und Entwurf - Teil 5 - Entwurfsleitfaden Photovoltaik.</a:t>
            </a:r>
            <a:r>
              <a:rPr lang="de-AT" sz="1200" dirty="0"/>
              <a:t> GEBIN, </a:t>
            </a:r>
            <a:r>
              <a:rPr lang="de-AT" sz="1200" dirty="0" smtClean="0"/>
              <a:t>2012.</a:t>
            </a:r>
          </a:p>
          <a:p>
            <a:pPr marL="228600" indent="-228600">
              <a:buAutoNum type="arabicPeriod"/>
            </a:pPr>
            <a:r>
              <a:rPr lang="de-AT" sz="1200" dirty="0" smtClean="0"/>
              <a:t>Steiner</a:t>
            </a:r>
            <a:r>
              <a:rPr lang="de-AT" sz="1200" dirty="0"/>
              <a:t>, T., C. Ipser, </a:t>
            </a:r>
            <a:r>
              <a:rPr lang="de-AT" sz="1200" dirty="0" err="1"/>
              <a:t>and</a:t>
            </a:r>
            <a:r>
              <a:rPr lang="de-AT" sz="1200" dirty="0"/>
              <a:t> K. Stieldorf, </a:t>
            </a:r>
            <a:r>
              <a:rPr lang="de-AT" sz="1200" i="1" dirty="0"/>
              <a:t>Planungsleitfaden Plusenergie - Energieeffizienz und gebäudeintegrierte regenerative Energieträgertechnologien in Vorentwurf und Entwurf - Teil 6 - Entwurfsleitfaden Solarthermie.</a:t>
            </a:r>
            <a:r>
              <a:rPr lang="de-AT" sz="1200" dirty="0"/>
              <a:t> GEBIN, 2012</a:t>
            </a:r>
            <a:r>
              <a:rPr lang="de-AT" sz="1200" dirty="0" smtClean="0"/>
              <a:t>.</a:t>
            </a:r>
          </a:p>
          <a:p>
            <a:pPr marL="228600" indent="-228600">
              <a:buAutoNum type="arabicPeriod"/>
            </a:pPr>
            <a:r>
              <a:rPr lang="de-AT" sz="1200" dirty="0"/>
              <a:t>Steiner, T. </a:t>
            </a:r>
            <a:r>
              <a:rPr lang="de-AT" sz="1200" dirty="0" err="1"/>
              <a:t>and</a:t>
            </a:r>
            <a:r>
              <a:rPr lang="de-AT" sz="1200" dirty="0"/>
              <a:t> B. Lipp, </a:t>
            </a:r>
            <a:r>
              <a:rPr lang="de-AT" sz="1200" i="1" dirty="0"/>
              <a:t>Monitoring Energie und Innenraumklima - Zwischenbericht.</a:t>
            </a:r>
            <a:r>
              <a:rPr lang="de-AT" sz="1200" dirty="0"/>
              <a:t> MonitorPLUS - Monitoring der Leitprojekte aus Haus der Zukunft PLUS, </a:t>
            </a:r>
            <a:r>
              <a:rPr lang="de-AT" sz="1200" dirty="0" smtClean="0"/>
              <a:t>2013.</a:t>
            </a:r>
            <a:endParaRPr lang="de-AT" sz="1200" dirty="0"/>
          </a:p>
          <a:p>
            <a:pPr marL="228600" indent="-228600">
              <a:buAutoNum type="arabicPeriod"/>
            </a:pPr>
            <a:endParaRPr lang="de-AT" sz="1200" dirty="0" smtClean="0"/>
          </a:p>
          <a:p>
            <a:pPr marL="228600" indent="-228600">
              <a:buAutoNum type="arabicPeriod"/>
            </a:pPr>
            <a:endParaRPr lang="de-AT" sz="1200" dirty="0"/>
          </a:p>
          <a:p>
            <a:pPr marL="0" indent="0" eaLnBrk="1" fontAlgn="auto" hangingPunct="1">
              <a:spcAft>
                <a:spcPts val="0"/>
              </a:spcAft>
              <a:buNone/>
              <a:defRPr/>
            </a:pPr>
            <a:endParaRPr lang="de-AT" sz="2000" dirty="0" smtClean="0"/>
          </a:p>
        </p:txBody>
      </p:sp>
      <p:sp>
        <p:nvSpPr>
          <p:cNvPr id="5" name="Untertitel 2"/>
          <p:cNvSpPr txBox="1">
            <a:spLocks/>
          </p:cNvSpPr>
          <p:nvPr/>
        </p:nvSpPr>
        <p:spPr bwMode="auto">
          <a:xfrm>
            <a:off x="1979339" y="908720"/>
            <a:ext cx="7993261" cy="72008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4400" dirty="0" smtClean="0"/>
              <a:t>Literatur- und Bildquellen</a:t>
            </a:r>
          </a:p>
        </p:txBody>
      </p:sp>
    </p:spTree>
    <p:extLst>
      <p:ext uri="{BB962C8B-B14F-4D97-AF65-F5344CB8AC3E}">
        <p14:creationId xmlns:p14="http://schemas.microsoft.com/office/powerpoint/2010/main" val="137232630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https://acdn.architizer.com/thumbnails-PRODUCTION/cd/94/cd947425e4e6f44d051b13629b1016b3.jpg"/>
          <p:cNvPicPr>
            <a:picLocks noChangeAspect="1" noChangeArrowheads="1"/>
          </p:cNvPicPr>
          <p:nvPr/>
        </p:nvPicPr>
        <p:blipFill rotWithShape="1">
          <a:blip r:embed="rId2">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026"/>
          <p:cNvSpPr txBox="1">
            <a:spLocks noChangeArrowheads="1"/>
          </p:cNvSpPr>
          <p:nvPr/>
        </p:nvSpPr>
        <p:spPr>
          <a:xfrm>
            <a:off x="2339751" y="341784"/>
            <a:ext cx="6829761"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de-DE" sz="3600" dirty="0" smtClean="0"/>
              <a:t>Ausblick auf die nächste Einheit</a:t>
            </a:r>
          </a:p>
        </p:txBody>
      </p:sp>
      <p:sp>
        <p:nvSpPr>
          <p:cNvPr id="10" name="Rectangle 1027"/>
          <p:cNvSpPr>
            <a:spLocks noGrp="1" noChangeArrowheads="1"/>
          </p:cNvSpPr>
          <p:nvPr>
            <p:ph idx="1"/>
          </p:nvPr>
        </p:nvSpPr>
        <p:spPr>
          <a:xfrm>
            <a:off x="2411760" y="1628800"/>
            <a:ext cx="5832648" cy="4525963"/>
          </a:xfrm>
        </p:spPr>
        <p:txBody>
          <a:bodyPr>
            <a:normAutofit/>
          </a:bodyPr>
          <a:lstStyle/>
          <a:p>
            <a:pPr marL="0" indent="0">
              <a:spcBef>
                <a:spcPct val="60000"/>
              </a:spcBef>
              <a:buNone/>
            </a:pPr>
            <a:endParaRPr lang="de-DE" sz="1800" dirty="0" smtClean="0">
              <a:cs typeface="Times New Roman" pitchFamily="18" charset="0"/>
              <a:hlinkClick r:id="rId3"/>
            </a:endParaRPr>
          </a:p>
          <a:p>
            <a:pPr marL="0" indent="0">
              <a:spcBef>
                <a:spcPct val="60000"/>
              </a:spcBef>
              <a:buNone/>
            </a:pPr>
            <a:endParaRPr lang="de-DE" sz="1800" dirty="0" smtClean="0">
              <a:cs typeface="Times New Roman" pitchFamily="18" charset="0"/>
            </a:endParaRPr>
          </a:p>
        </p:txBody>
      </p:sp>
      <p:pic>
        <p:nvPicPr>
          <p:cNvPr id="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0656" t="29467" r="10284" b="31278"/>
          <a:stretch/>
        </p:blipFill>
        <p:spPr bwMode="auto">
          <a:xfrm>
            <a:off x="258738" y="2901702"/>
            <a:ext cx="2687216"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7274" t="18562" r="1764" b="21913"/>
          <a:stretch/>
        </p:blipFill>
        <p:spPr bwMode="auto">
          <a:xfrm>
            <a:off x="3138755" y="2901702"/>
            <a:ext cx="5897741"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8353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Users\Tobi\Desktop\bmgb\x014.jpg"/>
          <p:cNvPicPr>
            <a:picLocks noChangeAspect="1" noChangeArrowheads="1"/>
          </p:cNvPicPr>
          <p:nvPr/>
        </p:nvPicPr>
        <p:blipFill rotWithShape="1">
          <a:blip r:embed="rId4">
            <a:extLst>
              <a:ext uri="{28A0092B-C50C-407E-A947-70E740481C1C}">
                <a14:useLocalDpi xmlns:a14="http://schemas.microsoft.com/office/drawing/2010/main" val="0"/>
              </a:ext>
            </a:extLst>
          </a:blip>
          <a:srcRect r="2229" b="53148"/>
          <a:stretch/>
        </p:blipFill>
        <p:spPr bwMode="auto">
          <a:xfrm>
            <a:off x="984176" y="188640"/>
            <a:ext cx="4163888" cy="6552728"/>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Tobi\Desktop\bmgb\x014.jpg"/>
          <p:cNvPicPr>
            <a:picLocks noChangeAspect="1" noChangeArrowheads="1"/>
          </p:cNvPicPr>
          <p:nvPr/>
        </p:nvPicPr>
        <p:blipFill rotWithShape="1">
          <a:blip r:embed="rId4">
            <a:extLst>
              <a:ext uri="{28A0092B-C50C-407E-A947-70E740481C1C}">
                <a14:useLocalDpi xmlns:a14="http://schemas.microsoft.com/office/drawing/2010/main" val="0"/>
              </a:ext>
            </a:extLst>
          </a:blip>
          <a:srcRect t="46853" r="3154"/>
          <a:stretch/>
        </p:blipFill>
        <p:spPr bwMode="auto">
          <a:xfrm>
            <a:off x="5292080" y="128336"/>
            <a:ext cx="3702893" cy="6673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3889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Tobi\Desktop\bmgb\20161118115117851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95" t="9963" r="51776" b="8696"/>
          <a:stretch/>
        </p:blipFill>
        <p:spPr bwMode="auto">
          <a:xfrm>
            <a:off x="3915318" y="-31215"/>
            <a:ext cx="5228682" cy="6910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6708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C:\Users\Tobi\Desktop\bmgb\20161118115117851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5630" t="59796" r="3519" b="1556"/>
          <a:stretch/>
        </p:blipFill>
        <p:spPr bwMode="auto">
          <a:xfrm>
            <a:off x="3923928" y="-1"/>
            <a:ext cx="5252211" cy="6885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2401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060499"/>
            <a:ext cx="4190076" cy="4858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0076" y="2060499"/>
            <a:ext cx="4953924" cy="486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71729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3115" y="1340768"/>
            <a:ext cx="7240885" cy="5121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30764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3687" y="0"/>
            <a:ext cx="5770313" cy="6884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54828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26"/>
          <p:cNvSpPr>
            <a:spLocks noGrp="1" noChangeArrowheads="1"/>
          </p:cNvSpPr>
          <p:nvPr>
            <p:ph type="title"/>
          </p:nvPr>
        </p:nvSpPr>
        <p:spPr>
          <a:xfrm>
            <a:off x="2339751" y="620688"/>
            <a:ext cx="6829761" cy="1143000"/>
          </a:xfrm>
        </p:spPr>
        <p:txBody>
          <a:bodyPr>
            <a:normAutofit/>
          </a:bodyPr>
          <a:lstStyle/>
          <a:p>
            <a:pPr algn="l"/>
            <a:r>
              <a:rPr lang="de-DE" dirty="0" smtClean="0"/>
              <a:t>Green Buildings</a:t>
            </a:r>
          </a:p>
        </p:txBody>
      </p:sp>
      <p:sp>
        <p:nvSpPr>
          <p:cNvPr id="10" name="Rectangle 1036"/>
          <p:cNvSpPr>
            <a:spLocks noChangeArrowheads="1"/>
          </p:cNvSpPr>
          <p:nvPr/>
        </p:nvSpPr>
        <p:spPr bwMode="auto">
          <a:xfrm>
            <a:off x="2843808" y="1988840"/>
            <a:ext cx="5047637" cy="4392488"/>
          </a:xfrm>
          <a:prstGeom prst="rect">
            <a:avLst/>
          </a:prstGeom>
          <a:solidFill>
            <a:srgbClr val="FF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lstStyle/>
          <a:p>
            <a:pPr>
              <a:lnSpc>
                <a:spcPct val="150000"/>
              </a:lnSpc>
            </a:pPr>
            <a:r>
              <a:rPr lang="de-DE" sz="2400" dirty="0" smtClean="0">
                <a:latin typeface="+mn-lt"/>
              </a:rPr>
              <a:t>Gebäudekonzepte</a:t>
            </a:r>
          </a:p>
          <a:p>
            <a:pPr>
              <a:lnSpc>
                <a:spcPct val="150000"/>
              </a:lnSpc>
            </a:pPr>
            <a:r>
              <a:rPr lang="de-DE" sz="2400" dirty="0" smtClean="0">
                <a:latin typeface="+mn-lt"/>
              </a:rPr>
              <a:t>Definitionen und Beispiele</a:t>
            </a:r>
            <a:endParaRPr lang="de-DE" sz="2400" dirty="0" smtClean="0">
              <a:latin typeface="+mn-lt"/>
            </a:endParaRPr>
          </a:p>
          <a:p>
            <a:pPr>
              <a:lnSpc>
                <a:spcPct val="150000"/>
              </a:lnSpc>
            </a:pPr>
            <a:r>
              <a:rPr lang="de-DE" sz="2400" dirty="0" smtClean="0">
                <a:latin typeface="+mn-lt"/>
              </a:rPr>
              <a:t>Plusenergie</a:t>
            </a:r>
            <a:endParaRPr lang="de-DE" sz="2400" dirty="0" smtClean="0">
              <a:latin typeface="+mn-lt"/>
            </a:endParaRPr>
          </a:p>
          <a:p>
            <a:pPr>
              <a:lnSpc>
                <a:spcPct val="150000"/>
              </a:lnSpc>
            </a:pPr>
            <a:endParaRPr lang="de-DE" sz="2400" dirty="0" smtClean="0">
              <a:latin typeface="+mn-lt"/>
            </a:endParaRPr>
          </a:p>
          <a:p>
            <a:endParaRPr lang="de-DE" dirty="0">
              <a:latin typeface="+mn-lt"/>
            </a:endParaRPr>
          </a:p>
        </p:txBody>
      </p:sp>
      <p:pic>
        <p:nvPicPr>
          <p:cNvPr id="7170" name="Picture 2" descr="https://acdn.architizer.com/thumbnails-PRODUCTION/70/ac/70acb4ca8da9c801cb67000e548bf2d8.jpg"/>
          <p:cNvPicPr>
            <a:picLocks noChangeAspect="1" noChangeArrowheads="1"/>
          </p:cNvPicPr>
          <p:nvPr/>
        </p:nvPicPr>
        <p:blipFill rotWithShape="1">
          <a:blip r:embed="rId2">
            <a:extLst>
              <a:ext uri="{28A0092B-C50C-407E-A947-70E740481C1C}">
                <a14:useLocalDpi xmlns:a14="http://schemas.microsoft.com/office/drawing/2010/main" val="0"/>
              </a:ext>
            </a:extLst>
          </a:blip>
          <a:srcRect l="58323"/>
          <a:stretch/>
        </p:blipFill>
        <p:spPr bwMode="auto">
          <a:xfrm>
            <a:off x="0" y="0"/>
            <a:ext cx="1932912" cy="6887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8"/>
          <p:cNvSpPr>
            <a:spLocks noChangeArrowheads="1"/>
          </p:cNvSpPr>
          <p:nvPr/>
        </p:nvSpPr>
        <p:spPr bwMode="auto">
          <a:xfrm>
            <a:off x="2339752" y="2060848"/>
            <a:ext cx="6624736" cy="4680520"/>
          </a:xfrm>
          <a:prstGeom prst="rect">
            <a:avLst/>
          </a:prstGeom>
          <a:noFill/>
          <a:ln w="9525">
            <a:noFill/>
            <a:miter lim="800000"/>
            <a:headEnd/>
            <a:tailEnd/>
          </a:ln>
          <a:effectLst/>
          <a:extLst/>
        </p:spPr>
        <p:txBody>
          <a:bodyPr anchor="ctr"/>
          <a:lstStyle/>
          <a:p>
            <a:r>
              <a:rPr lang="de-DE" dirty="0" smtClean="0">
                <a:latin typeface="+mn-lt"/>
              </a:rPr>
              <a:t>15.11	15:45-17:15	Nachhaltige Entwicklung</a:t>
            </a:r>
          </a:p>
          <a:p>
            <a:endParaRPr lang="de-DE" dirty="0">
              <a:latin typeface="+mn-lt"/>
            </a:endParaRPr>
          </a:p>
          <a:p>
            <a:r>
              <a:rPr lang="de-DE" b="1" dirty="0" smtClean="0">
                <a:latin typeface="+mn-lt"/>
              </a:rPr>
              <a:t>22.11	15:45-17:15	Green Buildings</a:t>
            </a:r>
          </a:p>
          <a:p>
            <a:endParaRPr lang="de-DE" dirty="0" smtClean="0">
              <a:latin typeface="+mn-lt"/>
            </a:endParaRPr>
          </a:p>
          <a:p>
            <a:r>
              <a:rPr lang="de-DE" dirty="0" smtClean="0">
                <a:latin typeface="+mn-lt"/>
              </a:rPr>
              <a:t>29.11	15:45-17:15	Innovative Baumaterialien</a:t>
            </a:r>
          </a:p>
          <a:p>
            <a:endParaRPr lang="de-DE" dirty="0">
              <a:latin typeface="+mn-lt"/>
            </a:endParaRPr>
          </a:p>
          <a:p>
            <a:r>
              <a:rPr lang="de-DE" dirty="0" smtClean="0">
                <a:latin typeface="+mn-lt"/>
              </a:rPr>
              <a:t>06.12	14:45-17:15</a:t>
            </a:r>
            <a:r>
              <a:rPr lang="de-DE" dirty="0">
                <a:latin typeface="+mn-lt"/>
              </a:rPr>
              <a:t>	Ökologische Baustoffwahl </a:t>
            </a:r>
          </a:p>
          <a:p>
            <a:endParaRPr lang="de-DE" dirty="0" smtClean="0">
              <a:latin typeface="+mn-lt"/>
            </a:endParaRPr>
          </a:p>
          <a:p>
            <a:r>
              <a:rPr lang="de-DE" dirty="0" smtClean="0">
                <a:latin typeface="+mn-lt"/>
              </a:rPr>
              <a:t>13.12	15:45-17:15	</a:t>
            </a:r>
            <a:r>
              <a:rPr lang="de-DE" dirty="0">
                <a:latin typeface="+mn-lt"/>
              </a:rPr>
              <a:t>Lebenszyklus</a:t>
            </a:r>
          </a:p>
          <a:p>
            <a:endParaRPr lang="de-DE" dirty="0">
              <a:latin typeface="+mn-lt"/>
            </a:endParaRPr>
          </a:p>
          <a:p>
            <a:r>
              <a:rPr lang="de-DE" dirty="0" smtClean="0">
                <a:latin typeface="+mn-lt"/>
              </a:rPr>
              <a:t>10.01	15:45-17:15	Beispiele</a:t>
            </a:r>
            <a:endParaRPr lang="de-DE" dirty="0">
              <a:latin typeface="+mn-lt"/>
            </a:endParaRPr>
          </a:p>
          <a:p>
            <a:endParaRPr lang="de-DE" dirty="0" smtClean="0">
              <a:latin typeface="+mn-lt"/>
            </a:endParaRPr>
          </a:p>
          <a:p>
            <a:r>
              <a:rPr lang="de-DE" dirty="0" smtClean="0">
                <a:latin typeface="+mn-lt"/>
              </a:rPr>
              <a:t>17.01.	14:45-16:30	Schriftliche </a:t>
            </a:r>
            <a:r>
              <a:rPr lang="de-DE" dirty="0">
                <a:latin typeface="+mn-lt"/>
              </a:rPr>
              <a:t>Prüfung</a:t>
            </a:r>
          </a:p>
          <a:p>
            <a:endParaRPr lang="de-DE" sz="1600" b="1" dirty="0" smtClean="0"/>
          </a:p>
          <a:p>
            <a:endParaRPr lang="de-DE" sz="1600" b="1" dirty="0"/>
          </a:p>
          <a:p>
            <a:endParaRPr lang="de-DE" sz="1600" b="1" dirty="0"/>
          </a:p>
          <a:p>
            <a:endParaRPr lang="de-DE" sz="1600" dirty="0"/>
          </a:p>
        </p:txBody>
      </p:sp>
      <p:sp>
        <p:nvSpPr>
          <p:cNvPr id="7176" name="Rectangle 21"/>
          <p:cNvSpPr>
            <a:spLocks noChangeArrowheads="1"/>
          </p:cNvSpPr>
          <p:nvPr/>
        </p:nvSpPr>
        <p:spPr bwMode="auto">
          <a:xfrm>
            <a:off x="5154488" y="2406650"/>
            <a:ext cx="3810000" cy="609600"/>
          </a:xfrm>
          <a:prstGeom prst="rect">
            <a:avLst/>
          </a:prstGeom>
          <a:noFill/>
          <a:ln w="9525">
            <a:noFill/>
            <a:miter lim="800000"/>
            <a:headEnd/>
            <a:tailEnd/>
          </a:ln>
          <a:effectLst/>
          <a:extLst/>
        </p:spPr>
        <p:txBody>
          <a:bodyPr anchor="ctr"/>
          <a:lstStyle/>
          <a:p>
            <a:r>
              <a:rPr lang="de-DE" sz="1600" b="1" dirty="0" smtClean="0"/>
              <a:t> </a:t>
            </a:r>
            <a:endParaRPr lang="de-DE" sz="1600" dirty="0"/>
          </a:p>
        </p:txBody>
      </p:sp>
      <p:sp>
        <p:nvSpPr>
          <p:cNvPr id="38" name="Rectangle 1026"/>
          <p:cNvSpPr txBox="1">
            <a:spLocks noChangeArrowheads="1"/>
          </p:cNvSpPr>
          <p:nvPr/>
        </p:nvSpPr>
        <p:spPr>
          <a:xfrm>
            <a:off x="2339751" y="620688"/>
            <a:ext cx="6829761"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de-DE" dirty="0" smtClean="0"/>
              <a:t>Semesterübersicht</a:t>
            </a:r>
          </a:p>
        </p:txBody>
      </p:sp>
      <p:pic>
        <p:nvPicPr>
          <p:cNvPr id="6146" name="Picture 2" descr="https://acdn.architizer.com/thumbnails-PRODUCTION/cd/94/cd947425e4e6f44d051b13629b1016b3.jpg"/>
          <p:cNvPicPr>
            <a:picLocks noChangeAspect="1" noChangeArrowheads="1"/>
          </p:cNvPicPr>
          <p:nvPr/>
        </p:nvPicPr>
        <p:blipFill rotWithShape="1">
          <a:blip r:embed="rId2">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168" t="19485" r="11910" b="16501"/>
          <a:stretch/>
        </p:blipFill>
        <p:spPr bwMode="auto">
          <a:xfrm>
            <a:off x="6102" y="260648"/>
            <a:ext cx="920723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027"/>
          <p:cNvSpPr>
            <a:spLocks noGrp="1" noChangeArrowheads="1"/>
          </p:cNvSpPr>
          <p:nvPr>
            <p:ph idx="1"/>
          </p:nvPr>
        </p:nvSpPr>
        <p:spPr>
          <a:xfrm>
            <a:off x="4067944" y="6237312"/>
            <a:ext cx="5076056" cy="620688"/>
          </a:xfrm>
        </p:spPr>
        <p:txBody>
          <a:bodyPr>
            <a:normAutofit fontScale="92500" lnSpcReduction="20000"/>
          </a:bodyPr>
          <a:lstStyle/>
          <a:p>
            <a:pPr marL="0" indent="0">
              <a:spcBef>
                <a:spcPct val="60000"/>
              </a:spcBef>
              <a:buNone/>
            </a:pPr>
            <a:endParaRPr lang="de-DE" sz="1800" dirty="0" smtClean="0">
              <a:cs typeface="Times New Roman" pitchFamily="18" charset="0"/>
            </a:endParaRPr>
          </a:p>
          <a:p>
            <a:pPr marL="0" indent="0">
              <a:lnSpc>
                <a:spcPct val="150000"/>
              </a:lnSpc>
              <a:spcBef>
                <a:spcPct val="60000"/>
              </a:spcBef>
              <a:buNone/>
            </a:pPr>
            <a:r>
              <a:rPr lang="de-DE" sz="1200" dirty="0">
                <a:cs typeface="Times New Roman" pitchFamily="18" charset="0"/>
              </a:rPr>
              <a:t>http://www.detail.de/inspiration/szenenwechsel-anbauten-in-gent-113407.html.</a:t>
            </a:r>
            <a:endParaRPr lang="de-DE" sz="1200" dirty="0" smtClean="0">
              <a:cs typeface="Times New Roman" pitchFamily="18" charset="0"/>
            </a:endParaRPr>
          </a:p>
        </p:txBody>
      </p:sp>
    </p:spTree>
    <p:extLst>
      <p:ext uri="{BB962C8B-B14F-4D97-AF65-F5344CB8AC3E}">
        <p14:creationId xmlns:p14="http://schemas.microsoft.com/office/powerpoint/2010/main" val="1385170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2339752" y="1624439"/>
            <a:ext cx="6318448" cy="5078313"/>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de-AT" sz="1800" dirty="0" smtClean="0">
                <a:latin typeface="+mj-lt"/>
              </a:rPr>
              <a:t>Passivhaus (1)</a:t>
            </a:r>
            <a:endParaRPr lang="de-AT" sz="1800" dirty="0">
              <a:latin typeface="+mj-lt"/>
            </a:endParaRPr>
          </a:p>
          <a:p>
            <a:pPr marL="285750" indent="-285750" algn="just">
              <a:lnSpc>
                <a:spcPct val="150000"/>
              </a:lnSpc>
              <a:buFont typeface="Arial" panose="020B0604020202020204" pitchFamily="34" charset="0"/>
              <a:buChar char="•"/>
            </a:pPr>
            <a:r>
              <a:rPr lang="de-AT" sz="1800" dirty="0" smtClean="0">
                <a:latin typeface="+mj-lt"/>
              </a:rPr>
              <a:t>Sonnenhaus (2)</a:t>
            </a:r>
          </a:p>
          <a:p>
            <a:pPr marL="285750" indent="-285750" algn="just">
              <a:lnSpc>
                <a:spcPct val="150000"/>
              </a:lnSpc>
              <a:buFont typeface="Arial" panose="020B0604020202020204" pitchFamily="34" charset="0"/>
              <a:buChar char="•"/>
            </a:pPr>
            <a:r>
              <a:rPr lang="de-AT" sz="1800" dirty="0" smtClean="0">
                <a:latin typeface="+mj-lt"/>
              </a:rPr>
              <a:t>Nullenergiehaus (3)</a:t>
            </a:r>
          </a:p>
          <a:p>
            <a:pPr marL="285750" indent="-285750" algn="just">
              <a:lnSpc>
                <a:spcPct val="150000"/>
              </a:lnSpc>
              <a:buFont typeface="Arial" panose="020B0604020202020204" pitchFamily="34" charset="0"/>
              <a:buChar char="•"/>
            </a:pPr>
            <a:r>
              <a:rPr lang="de-AT" sz="1800" dirty="0" smtClean="0">
                <a:latin typeface="+mj-lt"/>
              </a:rPr>
              <a:t>Energieautarkes Haus (4)</a:t>
            </a:r>
          </a:p>
          <a:p>
            <a:pPr marL="285750" indent="-285750" algn="just">
              <a:lnSpc>
                <a:spcPct val="150000"/>
              </a:lnSpc>
              <a:buFont typeface="Arial" panose="020B0604020202020204" pitchFamily="34" charset="0"/>
              <a:buChar char="•"/>
            </a:pPr>
            <a:r>
              <a:rPr lang="de-AT" sz="1800" dirty="0" smtClean="0">
                <a:latin typeface="+mj-lt"/>
              </a:rPr>
              <a:t>Nullemissionshaus (5)</a:t>
            </a:r>
          </a:p>
          <a:p>
            <a:pPr marL="285750" indent="-285750" algn="just">
              <a:lnSpc>
                <a:spcPct val="150000"/>
              </a:lnSpc>
              <a:buFont typeface="Arial" panose="020B0604020202020204" pitchFamily="34" charset="0"/>
              <a:buChar char="•"/>
            </a:pPr>
            <a:r>
              <a:rPr lang="de-AT" sz="1800" dirty="0" smtClean="0">
                <a:latin typeface="+mj-lt"/>
              </a:rPr>
              <a:t>Net </a:t>
            </a:r>
            <a:r>
              <a:rPr lang="de-AT" sz="1800" dirty="0" err="1" smtClean="0">
                <a:latin typeface="+mj-lt"/>
              </a:rPr>
              <a:t>zero</a:t>
            </a:r>
            <a:r>
              <a:rPr lang="de-AT" sz="1800" dirty="0" smtClean="0">
                <a:latin typeface="+mj-lt"/>
              </a:rPr>
              <a:t> </a:t>
            </a:r>
            <a:r>
              <a:rPr lang="de-AT" sz="1800" dirty="0" err="1" smtClean="0">
                <a:latin typeface="+mj-lt"/>
              </a:rPr>
              <a:t>energy</a:t>
            </a:r>
            <a:r>
              <a:rPr lang="de-AT" sz="1800" dirty="0" smtClean="0">
                <a:latin typeface="+mj-lt"/>
              </a:rPr>
              <a:t> </a:t>
            </a:r>
            <a:r>
              <a:rPr lang="de-AT" sz="1800" dirty="0" err="1" smtClean="0">
                <a:latin typeface="+mj-lt"/>
              </a:rPr>
              <a:t>building</a:t>
            </a:r>
            <a:r>
              <a:rPr lang="de-AT" sz="1800" dirty="0" smtClean="0">
                <a:latin typeface="+mj-lt"/>
              </a:rPr>
              <a:t> (6)</a:t>
            </a:r>
          </a:p>
          <a:p>
            <a:pPr marL="285750" indent="-285750" algn="just">
              <a:lnSpc>
                <a:spcPct val="150000"/>
              </a:lnSpc>
              <a:buFont typeface="Arial" panose="020B0604020202020204" pitchFamily="34" charset="0"/>
              <a:buChar char="•"/>
            </a:pPr>
            <a:r>
              <a:rPr lang="de-AT" sz="1800" dirty="0" smtClean="0">
                <a:latin typeface="+mj-lt"/>
              </a:rPr>
              <a:t>Zero </a:t>
            </a:r>
            <a:r>
              <a:rPr lang="de-AT" sz="1800" dirty="0" err="1" smtClean="0">
                <a:latin typeface="+mj-lt"/>
              </a:rPr>
              <a:t>carbon</a:t>
            </a:r>
            <a:r>
              <a:rPr lang="de-AT" sz="1800" dirty="0" smtClean="0">
                <a:latin typeface="+mj-lt"/>
              </a:rPr>
              <a:t> </a:t>
            </a:r>
            <a:r>
              <a:rPr lang="de-AT" sz="1800" dirty="0" err="1" smtClean="0">
                <a:latin typeface="+mj-lt"/>
              </a:rPr>
              <a:t>building</a:t>
            </a:r>
            <a:r>
              <a:rPr lang="de-AT" sz="1800" dirty="0" smtClean="0">
                <a:latin typeface="+mj-lt"/>
              </a:rPr>
              <a:t> (7)</a:t>
            </a:r>
            <a:endParaRPr lang="de-AT" sz="1800" dirty="0">
              <a:latin typeface="+mj-lt"/>
            </a:endParaRPr>
          </a:p>
          <a:p>
            <a:pPr marL="285750" indent="-285750" algn="just">
              <a:lnSpc>
                <a:spcPct val="150000"/>
              </a:lnSpc>
              <a:buFont typeface="Arial" panose="020B0604020202020204" pitchFamily="34" charset="0"/>
              <a:buChar char="•"/>
            </a:pPr>
            <a:r>
              <a:rPr lang="de-AT" sz="1800" dirty="0" smtClean="0">
                <a:latin typeface="+mj-lt"/>
              </a:rPr>
              <a:t>Carbon neutral (8)</a:t>
            </a:r>
          </a:p>
          <a:p>
            <a:pPr marL="285750" indent="-285750" algn="just">
              <a:lnSpc>
                <a:spcPct val="150000"/>
              </a:lnSpc>
              <a:buFont typeface="Arial" panose="020B0604020202020204" pitchFamily="34" charset="0"/>
              <a:buChar char="•"/>
            </a:pPr>
            <a:r>
              <a:rPr lang="de-AT" sz="1800" dirty="0" smtClean="0">
                <a:latin typeface="+mj-lt"/>
              </a:rPr>
              <a:t>Equilibrium </a:t>
            </a:r>
            <a:r>
              <a:rPr lang="de-AT" sz="1800" dirty="0" err="1" smtClean="0">
                <a:latin typeface="+mj-lt"/>
              </a:rPr>
              <a:t>building</a:t>
            </a:r>
            <a:r>
              <a:rPr lang="de-AT" sz="1800" dirty="0" smtClean="0">
                <a:latin typeface="+mj-lt"/>
              </a:rPr>
              <a:t> (9)</a:t>
            </a:r>
          </a:p>
          <a:p>
            <a:pPr marL="285750" indent="-285750" algn="just">
              <a:lnSpc>
                <a:spcPct val="150000"/>
              </a:lnSpc>
              <a:buFont typeface="Arial" panose="020B0604020202020204" pitchFamily="34" charset="0"/>
              <a:buChar char="•"/>
            </a:pPr>
            <a:r>
              <a:rPr lang="de-AT" sz="1800" dirty="0" smtClean="0">
                <a:latin typeface="+mj-lt"/>
              </a:rPr>
              <a:t>Plusenergiehaus (10)</a:t>
            </a:r>
          </a:p>
          <a:p>
            <a:pPr marL="285750" indent="-285750" algn="just">
              <a:lnSpc>
                <a:spcPct val="150000"/>
              </a:lnSpc>
              <a:buFont typeface="Arial" panose="020B0604020202020204" pitchFamily="34" charset="0"/>
              <a:buChar char="•"/>
            </a:pPr>
            <a:r>
              <a:rPr lang="de-AT" sz="1800" dirty="0" err="1" smtClean="0">
                <a:latin typeface="+mj-lt"/>
              </a:rPr>
              <a:t>Niedrigstenergiegebäude</a:t>
            </a:r>
            <a:r>
              <a:rPr lang="de-AT" sz="1800" dirty="0" smtClean="0">
                <a:latin typeface="+mj-lt"/>
              </a:rPr>
              <a:t> (11)</a:t>
            </a:r>
          </a:p>
          <a:p>
            <a:pPr algn="just">
              <a:lnSpc>
                <a:spcPct val="150000"/>
              </a:lnSpc>
            </a:pPr>
            <a:endParaRPr lang="de-AT" sz="1800" dirty="0">
              <a:latin typeface="+mj-lt"/>
            </a:endParaRPr>
          </a:p>
        </p:txBody>
      </p:sp>
      <p:sp>
        <p:nvSpPr>
          <p:cNvPr id="4" name="Rectangle 1026"/>
          <p:cNvSpPr txBox="1">
            <a:spLocks noChangeArrowheads="1"/>
          </p:cNvSpPr>
          <p:nvPr/>
        </p:nvSpPr>
        <p:spPr>
          <a:xfrm>
            <a:off x="2339751" y="269776"/>
            <a:ext cx="6829761" cy="11430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de-DE" dirty="0" smtClean="0"/>
              <a:t>Green Buildings</a:t>
            </a:r>
          </a:p>
          <a:p>
            <a:pPr algn="l" fontAlgn="auto">
              <a:spcAft>
                <a:spcPts val="0"/>
              </a:spcAft>
            </a:pPr>
            <a:r>
              <a:rPr lang="de-DE" sz="3000" dirty="0" smtClean="0"/>
              <a:t>Gebäudekonzepte</a:t>
            </a:r>
          </a:p>
        </p:txBody>
      </p:sp>
      <p:pic>
        <p:nvPicPr>
          <p:cNvPr id="5" name="Picture 2" descr="cassia-shadow-cer171-2"/>
          <p:cNvPicPr>
            <a:picLocks noChangeAspect="1" noChangeArrowheads="1"/>
          </p:cNvPicPr>
          <p:nvPr/>
        </p:nvPicPr>
        <p:blipFill rotWithShape="1">
          <a:blip r:embed="rId2">
            <a:extLst>
              <a:ext uri="{28A0092B-C50C-407E-A947-70E740481C1C}">
                <a14:useLocalDpi xmlns:a14="http://schemas.microsoft.com/office/drawing/2010/main" val="0"/>
              </a:ext>
            </a:extLst>
          </a:blip>
          <a:srcRect r="77751"/>
          <a:stretch/>
        </p:blipFill>
        <p:spPr bwMode="auto">
          <a:xfrm>
            <a:off x="-1" y="0"/>
            <a:ext cx="1907705"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443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ssia-shadow-cer171-2"/>
          <p:cNvPicPr>
            <a:picLocks noChangeAspect="1" noChangeArrowheads="1"/>
          </p:cNvPicPr>
          <p:nvPr/>
        </p:nvPicPr>
        <p:blipFill rotWithShape="1">
          <a:blip r:embed="rId2">
            <a:extLst>
              <a:ext uri="{28A0092B-C50C-407E-A947-70E740481C1C}">
                <a14:useLocalDpi xmlns:a14="http://schemas.microsoft.com/office/drawing/2010/main" val="0"/>
              </a:ext>
            </a:extLst>
          </a:blip>
          <a:srcRect r="77751"/>
          <a:stretch/>
        </p:blipFill>
        <p:spPr bwMode="auto">
          <a:xfrm>
            <a:off x="-1" y="0"/>
            <a:ext cx="1907705"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2339752" y="1624439"/>
            <a:ext cx="6318448" cy="4247317"/>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de-AT" sz="1800" dirty="0" smtClean="0">
                <a:latin typeface="+mj-lt"/>
              </a:rPr>
              <a:t>Solararchitektur (12)</a:t>
            </a:r>
          </a:p>
          <a:p>
            <a:pPr marL="285750" indent="-285750" algn="just">
              <a:lnSpc>
                <a:spcPct val="150000"/>
              </a:lnSpc>
              <a:buFont typeface="Arial" panose="020B0604020202020204" pitchFamily="34" charset="0"/>
              <a:buChar char="•"/>
            </a:pPr>
            <a:r>
              <a:rPr lang="de-AT" sz="1800" dirty="0" smtClean="0">
                <a:latin typeface="+mj-lt"/>
              </a:rPr>
              <a:t>Naturnahes Bauen (13)</a:t>
            </a:r>
            <a:endParaRPr lang="de-AT" sz="1800" dirty="0">
              <a:latin typeface="+mj-lt"/>
            </a:endParaRPr>
          </a:p>
          <a:p>
            <a:pPr marL="285750" indent="-285750" algn="just">
              <a:lnSpc>
                <a:spcPct val="150000"/>
              </a:lnSpc>
              <a:buFont typeface="Arial" panose="020B0604020202020204" pitchFamily="34" charset="0"/>
              <a:buChar char="•"/>
            </a:pPr>
            <a:r>
              <a:rPr lang="de-AT" sz="1800" dirty="0" smtClean="0">
                <a:latin typeface="+mj-lt"/>
              </a:rPr>
              <a:t>Kreislauffähiges Bauen (14)</a:t>
            </a:r>
          </a:p>
          <a:p>
            <a:pPr marL="285750" indent="-285750" algn="just">
              <a:lnSpc>
                <a:spcPct val="150000"/>
              </a:lnSpc>
              <a:buFont typeface="Arial" panose="020B0604020202020204" pitchFamily="34" charset="0"/>
              <a:buChar char="•"/>
            </a:pPr>
            <a:endParaRPr lang="de-AT" sz="1800" dirty="0">
              <a:latin typeface="+mj-lt"/>
            </a:endParaRPr>
          </a:p>
          <a:p>
            <a:pPr algn="just">
              <a:lnSpc>
                <a:spcPct val="150000"/>
              </a:lnSpc>
            </a:pPr>
            <a:r>
              <a:rPr lang="de-AT" sz="1800" b="1" dirty="0" smtClean="0">
                <a:latin typeface="+mj-lt"/>
              </a:rPr>
              <a:t>Die Aufgabe </a:t>
            </a:r>
          </a:p>
          <a:p>
            <a:pPr algn="just">
              <a:lnSpc>
                <a:spcPct val="150000"/>
              </a:lnSpc>
            </a:pPr>
            <a:r>
              <a:rPr lang="de-AT" sz="1800" dirty="0" smtClean="0">
                <a:latin typeface="+mj-lt"/>
              </a:rPr>
              <a:t>Wie ist der Begriff definiert?</a:t>
            </a:r>
          </a:p>
          <a:p>
            <a:pPr algn="just">
              <a:lnSpc>
                <a:spcPct val="150000"/>
              </a:lnSpc>
            </a:pPr>
            <a:r>
              <a:rPr lang="de-AT" sz="1800" dirty="0" smtClean="0">
                <a:latin typeface="+mj-lt"/>
              </a:rPr>
              <a:t>Beschreiben Sie die wesentlichen Aspekte der Bauweise bzw. des Konzepts in eigenen Worten! </a:t>
            </a:r>
          </a:p>
          <a:p>
            <a:pPr algn="just">
              <a:lnSpc>
                <a:spcPct val="150000"/>
              </a:lnSpc>
            </a:pPr>
            <a:r>
              <a:rPr lang="de-AT" sz="1800" dirty="0" smtClean="0">
                <a:latin typeface="+mj-lt"/>
              </a:rPr>
              <a:t>Geben Sie Ihre Quellen an! </a:t>
            </a:r>
          </a:p>
          <a:p>
            <a:pPr marL="285750" indent="-285750" algn="just">
              <a:lnSpc>
                <a:spcPct val="150000"/>
              </a:lnSpc>
              <a:buFont typeface="Arial" panose="020B0604020202020204" pitchFamily="34" charset="0"/>
              <a:buChar char="•"/>
            </a:pPr>
            <a:endParaRPr lang="de-AT" sz="1800" dirty="0" smtClean="0">
              <a:latin typeface="+mj-lt"/>
            </a:endParaRPr>
          </a:p>
        </p:txBody>
      </p:sp>
      <p:sp>
        <p:nvSpPr>
          <p:cNvPr id="5" name="Rectangle 1026"/>
          <p:cNvSpPr txBox="1">
            <a:spLocks noChangeArrowheads="1"/>
          </p:cNvSpPr>
          <p:nvPr/>
        </p:nvSpPr>
        <p:spPr>
          <a:xfrm>
            <a:off x="2339751" y="269776"/>
            <a:ext cx="6829761" cy="11430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de-DE" dirty="0" smtClean="0"/>
              <a:t>Green Buildings</a:t>
            </a:r>
          </a:p>
          <a:p>
            <a:pPr algn="l" fontAlgn="auto">
              <a:spcAft>
                <a:spcPts val="0"/>
              </a:spcAft>
            </a:pPr>
            <a:r>
              <a:rPr lang="de-DE" sz="3000" dirty="0" smtClean="0"/>
              <a:t>Gebäudekonzepte</a:t>
            </a:r>
          </a:p>
        </p:txBody>
      </p:sp>
    </p:spTree>
    <p:extLst>
      <p:ext uri="{BB962C8B-B14F-4D97-AF65-F5344CB8AC3E}">
        <p14:creationId xmlns:p14="http://schemas.microsoft.com/office/powerpoint/2010/main" val="3740000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1027"/>
          <p:cNvSpPr>
            <a:spLocks noGrp="1" noChangeArrowheads="1"/>
          </p:cNvSpPr>
          <p:nvPr>
            <p:ph idx="1"/>
          </p:nvPr>
        </p:nvSpPr>
        <p:spPr>
          <a:xfrm>
            <a:off x="2411760" y="1628800"/>
            <a:ext cx="5832648" cy="4525963"/>
          </a:xfrm>
        </p:spPr>
        <p:txBody>
          <a:bodyPr>
            <a:normAutofit/>
          </a:bodyPr>
          <a:lstStyle/>
          <a:p>
            <a:pPr marL="0" indent="0">
              <a:spcBef>
                <a:spcPct val="60000"/>
              </a:spcBef>
              <a:buNone/>
            </a:pPr>
            <a:endParaRPr lang="de-DE" sz="1800" dirty="0" smtClean="0">
              <a:cs typeface="Times New Roman" pitchFamily="18" charset="0"/>
            </a:endParaRPr>
          </a:p>
          <a:p>
            <a:pPr marL="0" indent="0">
              <a:lnSpc>
                <a:spcPct val="150000"/>
              </a:lnSpc>
              <a:spcBef>
                <a:spcPct val="60000"/>
              </a:spcBef>
              <a:buNone/>
            </a:pPr>
            <a:endParaRPr lang="de-DE" sz="2000" dirty="0" smtClean="0">
              <a:cs typeface="Times New Roman" pitchFamily="18" charset="0"/>
            </a:endParaRPr>
          </a:p>
        </p:txBody>
      </p:sp>
      <p:pic>
        <p:nvPicPr>
          <p:cNvPr id="4098" name="Picture 2" descr="cassia-shadow-cer171-2"/>
          <p:cNvPicPr>
            <a:picLocks noChangeAspect="1" noChangeArrowheads="1"/>
          </p:cNvPicPr>
          <p:nvPr/>
        </p:nvPicPr>
        <p:blipFill rotWithShape="1">
          <a:blip r:embed="rId2">
            <a:extLst>
              <a:ext uri="{28A0092B-C50C-407E-A947-70E740481C1C}">
                <a14:useLocalDpi xmlns:a14="http://schemas.microsoft.com/office/drawing/2010/main" val="0"/>
              </a:ext>
            </a:extLst>
          </a:blip>
          <a:srcRect r="77751"/>
          <a:stretch/>
        </p:blipFill>
        <p:spPr bwMode="auto">
          <a:xfrm>
            <a:off x="-1" y="0"/>
            <a:ext cx="1907705"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026"/>
          <p:cNvSpPr>
            <a:spLocks noGrp="1" noChangeArrowheads="1"/>
          </p:cNvSpPr>
          <p:nvPr>
            <p:ph type="title"/>
          </p:nvPr>
        </p:nvSpPr>
        <p:spPr>
          <a:xfrm>
            <a:off x="2339751" y="620688"/>
            <a:ext cx="6829761" cy="1143000"/>
          </a:xfrm>
        </p:spPr>
        <p:txBody>
          <a:bodyPr>
            <a:normAutofit fontScale="90000"/>
          </a:bodyPr>
          <a:lstStyle/>
          <a:p>
            <a:pPr algn="l"/>
            <a:r>
              <a:rPr lang="de-DE" dirty="0" smtClean="0"/>
              <a:t>Ergebnisse der Aufgabe</a:t>
            </a:r>
            <a:br>
              <a:rPr lang="de-DE" dirty="0" smtClean="0"/>
            </a:br>
            <a:r>
              <a:rPr lang="de-DE" sz="3100" dirty="0" smtClean="0"/>
              <a:t>vom 15.11.2016</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916832"/>
            <a:ext cx="4032448" cy="4363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obi\Desktop\gravity-mosaic-met284-1-960x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9527"/>
          <a:stretch/>
        </p:blipFill>
        <p:spPr bwMode="auto">
          <a:xfrm>
            <a:off x="0" y="-11878"/>
            <a:ext cx="1907703" cy="68698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pic>
      <p:sp>
        <p:nvSpPr>
          <p:cNvPr id="5122" name="Rectangle 1026"/>
          <p:cNvSpPr>
            <a:spLocks noGrp="1" noChangeArrowheads="1"/>
          </p:cNvSpPr>
          <p:nvPr>
            <p:ph type="title"/>
          </p:nvPr>
        </p:nvSpPr>
        <p:spPr>
          <a:xfrm>
            <a:off x="2339752" y="243408"/>
            <a:ext cx="6660232" cy="6858000"/>
          </a:xfrm>
        </p:spPr>
        <p:txBody>
          <a:bodyPr/>
          <a:lstStyle/>
          <a:p>
            <a:pPr algn="l"/>
            <a:r>
              <a:rPr lang="de-AT" sz="4400" dirty="0" smtClean="0"/>
              <a:t>Passivhaus</a:t>
            </a:r>
            <a:r>
              <a:rPr lang="de-DE" sz="4400" dirty="0" smtClean="0"/>
              <a:t/>
            </a:r>
            <a:br>
              <a:rPr lang="de-DE" sz="4400" dirty="0" smtClean="0"/>
            </a:br>
            <a:r>
              <a:rPr lang="de-DE" sz="2400" dirty="0" smtClean="0"/>
              <a:t>Definitionen und Beispiele</a:t>
            </a:r>
            <a:br>
              <a:rPr lang="de-DE" sz="2400" dirty="0" smtClean="0"/>
            </a:br>
            <a:endParaRPr lang="de-DE" sz="2000" dirty="0" smtClean="0"/>
          </a:p>
        </p:txBody>
      </p:sp>
    </p:spTree>
    <p:extLst>
      <p:ext uri="{BB962C8B-B14F-4D97-AF65-F5344CB8AC3E}">
        <p14:creationId xmlns:p14="http://schemas.microsoft.com/office/powerpoint/2010/main" val="2590562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obi\Desktop\gravity-mosaic-met284-1-960x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9527"/>
          <a:stretch/>
        </p:blipFill>
        <p:spPr bwMode="auto">
          <a:xfrm>
            <a:off x="0" y="-11878"/>
            <a:ext cx="1907703" cy="68698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236"/>
          <a:stretch/>
        </p:blipFill>
        <p:spPr bwMode="auto">
          <a:xfrm>
            <a:off x="4078036" y="3540368"/>
            <a:ext cx="4814887" cy="3133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8036" y="188640"/>
            <a:ext cx="4804795" cy="3228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8803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obi\Desktop\gravity-mosaic-met284-1-960x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9527"/>
          <a:stretch/>
        </p:blipFill>
        <p:spPr bwMode="auto">
          <a:xfrm>
            <a:off x="0" y="-11878"/>
            <a:ext cx="1907703" cy="68698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pic>
      <p:sp>
        <p:nvSpPr>
          <p:cNvPr id="5122" name="Rectangle 1026"/>
          <p:cNvSpPr>
            <a:spLocks noGrp="1" noChangeArrowheads="1"/>
          </p:cNvSpPr>
          <p:nvPr>
            <p:ph type="title"/>
          </p:nvPr>
        </p:nvSpPr>
        <p:spPr>
          <a:xfrm>
            <a:off x="2339752" y="243408"/>
            <a:ext cx="6660232" cy="6858000"/>
          </a:xfrm>
        </p:spPr>
        <p:txBody>
          <a:bodyPr/>
          <a:lstStyle/>
          <a:p>
            <a:pPr algn="l"/>
            <a:r>
              <a:rPr lang="de-AT" sz="4400" dirty="0" smtClean="0"/>
              <a:t>Sonnenhaus</a:t>
            </a:r>
            <a:r>
              <a:rPr lang="de-DE" sz="4400" dirty="0" smtClean="0"/>
              <a:t/>
            </a:r>
            <a:br>
              <a:rPr lang="de-DE" sz="4400" dirty="0" smtClean="0"/>
            </a:br>
            <a:r>
              <a:rPr lang="de-DE" sz="2400" dirty="0" smtClean="0"/>
              <a:t>Definitionen und Beispiele</a:t>
            </a:r>
            <a:br>
              <a:rPr lang="de-DE" sz="2400" dirty="0" smtClean="0"/>
            </a:br>
            <a:endParaRPr lang="de-DE" sz="2000" dirty="0" smtClean="0"/>
          </a:p>
        </p:txBody>
      </p:sp>
    </p:spTree>
    <p:extLst>
      <p:ext uri="{BB962C8B-B14F-4D97-AF65-F5344CB8AC3E}">
        <p14:creationId xmlns:p14="http://schemas.microsoft.com/office/powerpoint/2010/main" val="541625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obi\Desktop\gravity-mosaic-met284-1-960x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9527"/>
          <a:stretch/>
        </p:blipFill>
        <p:spPr bwMode="auto">
          <a:xfrm>
            <a:off x="0" y="-11878"/>
            <a:ext cx="1907703" cy="68698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16632"/>
            <a:ext cx="4548187" cy="170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18055"/>
          <a:stretch/>
        </p:blipFill>
        <p:spPr bwMode="auto">
          <a:xfrm>
            <a:off x="4427984" y="1818432"/>
            <a:ext cx="4548187" cy="1394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6158"/>
          <a:stretch/>
        </p:blipFill>
        <p:spPr bwMode="auto">
          <a:xfrm>
            <a:off x="4427984" y="3423060"/>
            <a:ext cx="4548187" cy="3201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4913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obi\Desktop\gravity-mosaic-met284-1-960x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9527"/>
          <a:stretch/>
        </p:blipFill>
        <p:spPr bwMode="auto">
          <a:xfrm>
            <a:off x="0" y="-11878"/>
            <a:ext cx="1907703" cy="68698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pic>
      <p:sp>
        <p:nvSpPr>
          <p:cNvPr id="5122" name="Rectangle 1026"/>
          <p:cNvSpPr>
            <a:spLocks noGrp="1" noChangeArrowheads="1"/>
          </p:cNvSpPr>
          <p:nvPr>
            <p:ph type="title"/>
          </p:nvPr>
        </p:nvSpPr>
        <p:spPr>
          <a:xfrm>
            <a:off x="2339752" y="243408"/>
            <a:ext cx="6660232" cy="6858000"/>
          </a:xfrm>
        </p:spPr>
        <p:txBody>
          <a:bodyPr/>
          <a:lstStyle/>
          <a:p>
            <a:pPr algn="l"/>
            <a:r>
              <a:rPr lang="de-AT" sz="4400" dirty="0" smtClean="0"/>
              <a:t>Nullenergiehaus</a:t>
            </a:r>
            <a:r>
              <a:rPr lang="de-DE" sz="4400" dirty="0" smtClean="0"/>
              <a:t/>
            </a:r>
            <a:br>
              <a:rPr lang="de-DE" sz="4400" dirty="0" smtClean="0"/>
            </a:br>
            <a:r>
              <a:rPr lang="de-DE" sz="2400" dirty="0" smtClean="0"/>
              <a:t>Definitionen und Beispiele</a:t>
            </a:r>
            <a:br>
              <a:rPr lang="de-DE" sz="2400" dirty="0" smtClean="0"/>
            </a:br>
            <a:endParaRPr lang="de-DE" sz="2000" dirty="0" smtClean="0"/>
          </a:p>
        </p:txBody>
      </p:sp>
    </p:spTree>
    <p:extLst>
      <p:ext uri="{BB962C8B-B14F-4D97-AF65-F5344CB8AC3E}">
        <p14:creationId xmlns:p14="http://schemas.microsoft.com/office/powerpoint/2010/main" val="2119689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obi\Desktop\gravity-mosaic-met284-1-960x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9527"/>
          <a:stretch/>
        </p:blipFill>
        <p:spPr bwMode="auto">
          <a:xfrm>
            <a:off x="0" y="-11878"/>
            <a:ext cx="1907703" cy="68698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pic>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81" t="7526" b="8432"/>
          <a:stretch/>
        </p:blipFill>
        <p:spPr bwMode="auto">
          <a:xfrm>
            <a:off x="4030868" y="257908"/>
            <a:ext cx="4946847" cy="3012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0868" y="3405367"/>
            <a:ext cx="4968552"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4913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obi\Desktop\bmgb\x002.jpg"/>
          <p:cNvPicPr>
            <a:picLocks noChangeAspect="1" noChangeArrowheads="1"/>
          </p:cNvPicPr>
          <p:nvPr/>
        </p:nvPicPr>
        <p:blipFill rotWithShape="1">
          <a:blip r:embed="rId4">
            <a:extLst>
              <a:ext uri="{28A0092B-C50C-407E-A947-70E740481C1C}">
                <a14:useLocalDpi xmlns:a14="http://schemas.microsoft.com/office/drawing/2010/main" val="0"/>
              </a:ext>
            </a:extLst>
          </a:blip>
          <a:srcRect t="56787" r="2590" b="981"/>
          <a:stretch/>
        </p:blipFill>
        <p:spPr bwMode="auto">
          <a:xfrm>
            <a:off x="1907704" y="1959429"/>
            <a:ext cx="7165139" cy="4814111"/>
          </a:xfrm>
          <a:prstGeom prst="rect">
            <a:avLst/>
          </a:prstGeom>
          <a:noFill/>
          <a:extLst>
            <a:ext uri="{909E8E84-426E-40DD-AFC4-6F175D3DCCD1}">
              <a14:hiddenFill xmlns:a14="http://schemas.microsoft.com/office/drawing/2010/main">
                <a:solidFill>
                  <a:srgbClr val="FFFFFF"/>
                </a:solidFill>
              </a14:hiddenFill>
            </a:ext>
          </a:extLst>
        </p:spPr>
      </p:pic>
      <p:sp>
        <p:nvSpPr>
          <p:cNvPr id="4" name="Untertitel 2"/>
          <p:cNvSpPr txBox="1">
            <a:spLocks/>
          </p:cNvSpPr>
          <p:nvPr/>
        </p:nvSpPr>
        <p:spPr bwMode="auto">
          <a:xfrm>
            <a:off x="1979339" y="836712"/>
            <a:ext cx="7993261" cy="8640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500" b="1" dirty="0" smtClean="0"/>
              <a:t>Haus Rauch</a:t>
            </a:r>
          </a:p>
          <a:p>
            <a:pPr marL="0" indent="0" eaLnBrk="1" hangingPunct="1">
              <a:spcBef>
                <a:spcPct val="0"/>
              </a:spcBef>
              <a:buNone/>
              <a:defRPr/>
            </a:pPr>
            <a:r>
              <a:rPr lang="de-DE" sz="1800" dirty="0" smtClean="0">
                <a:latin typeface="Calibri" pitchFamily="34" charset="0"/>
              </a:rPr>
              <a:t>Martin Rauch und Roger </a:t>
            </a:r>
            <a:r>
              <a:rPr lang="de-DE" sz="1800" dirty="0" err="1" smtClean="0">
                <a:latin typeface="Calibri" pitchFamily="34" charset="0"/>
              </a:rPr>
              <a:t>Botshauser</a:t>
            </a:r>
            <a:endParaRPr lang="de-DE" sz="1800" dirty="0">
              <a:latin typeface="Calibri" pitchFamily="34" charset="0"/>
            </a:endParaRPr>
          </a:p>
        </p:txBody>
      </p:sp>
    </p:spTree>
    <p:extLst>
      <p:ext uri="{BB962C8B-B14F-4D97-AF65-F5344CB8AC3E}">
        <p14:creationId xmlns:p14="http://schemas.microsoft.com/office/powerpoint/2010/main" val="26713260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obi\Desktop\gravity-mosaic-met284-1-960x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9527"/>
          <a:stretch/>
        </p:blipFill>
        <p:spPr bwMode="auto">
          <a:xfrm>
            <a:off x="0" y="-11878"/>
            <a:ext cx="1907703" cy="68698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pic>
      <p:sp>
        <p:nvSpPr>
          <p:cNvPr id="5122" name="Rectangle 1026"/>
          <p:cNvSpPr>
            <a:spLocks noGrp="1" noChangeArrowheads="1"/>
          </p:cNvSpPr>
          <p:nvPr>
            <p:ph type="title"/>
          </p:nvPr>
        </p:nvSpPr>
        <p:spPr>
          <a:xfrm>
            <a:off x="2339752" y="243408"/>
            <a:ext cx="6660232" cy="6858000"/>
          </a:xfrm>
        </p:spPr>
        <p:txBody>
          <a:bodyPr/>
          <a:lstStyle/>
          <a:p>
            <a:pPr algn="l"/>
            <a:r>
              <a:rPr lang="de-AT" sz="4400" dirty="0" smtClean="0"/>
              <a:t>Nullemissionshaus</a:t>
            </a:r>
            <a:r>
              <a:rPr lang="de-DE" sz="4400" dirty="0" smtClean="0"/>
              <a:t/>
            </a:r>
            <a:br>
              <a:rPr lang="de-DE" sz="4400" dirty="0" smtClean="0"/>
            </a:br>
            <a:r>
              <a:rPr lang="de-DE" sz="2400" dirty="0" smtClean="0"/>
              <a:t>Definitionen und Beispiele</a:t>
            </a:r>
            <a:br>
              <a:rPr lang="de-DE" sz="2400" dirty="0" smtClean="0"/>
            </a:br>
            <a:endParaRPr lang="de-DE" sz="2000" dirty="0" smtClean="0"/>
          </a:p>
        </p:txBody>
      </p:sp>
    </p:spTree>
    <p:extLst>
      <p:ext uri="{BB962C8B-B14F-4D97-AF65-F5344CB8AC3E}">
        <p14:creationId xmlns:p14="http://schemas.microsoft.com/office/powerpoint/2010/main" val="3027351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obi\Desktop\gravity-mosaic-met284-1-960x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9527"/>
          <a:stretch/>
        </p:blipFill>
        <p:spPr bwMode="auto">
          <a:xfrm>
            <a:off x="0" y="-11878"/>
            <a:ext cx="1907703" cy="68698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971" y="116632"/>
            <a:ext cx="4195973" cy="3306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8971" y="3501008"/>
            <a:ext cx="4195973" cy="3131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4913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obi\Desktop\gravity-mosaic-met284-1-960x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9527"/>
          <a:stretch/>
        </p:blipFill>
        <p:spPr bwMode="auto">
          <a:xfrm>
            <a:off x="0" y="-11878"/>
            <a:ext cx="1907703" cy="68698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pic>
      <p:sp>
        <p:nvSpPr>
          <p:cNvPr id="5122" name="Rectangle 1026"/>
          <p:cNvSpPr>
            <a:spLocks noGrp="1" noChangeArrowheads="1"/>
          </p:cNvSpPr>
          <p:nvPr>
            <p:ph type="title"/>
          </p:nvPr>
        </p:nvSpPr>
        <p:spPr>
          <a:xfrm>
            <a:off x="2339752" y="243408"/>
            <a:ext cx="6660232" cy="6858000"/>
          </a:xfrm>
        </p:spPr>
        <p:txBody>
          <a:bodyPr/>
          <a:lstStyle/>
          <a:p>
            <a:pPr algn="l"/>
            <a:r>
              <a:rPr lang="de-AT" dirty="0" smtClean="0"/>
              <a:t>Energieautarkes Haus</a:t>
            </a:r>
            <a:r>
              <a:rPr lang="de-DE" sz="4400" dirty="0" smtClean="0"/>
              <a:t/>
            </a:r>
            <a:br>
              <a:rPr lang="de-DE" sz="4400" dirty="0" smtClean="0"/>
            </a:br>
            <a:r>
              <a:rPr lang="de-DE" sz="2400" dirty="0" smtClean="0"/>
              <a:t>Definitionen und Beispiele</a:t>
            </a:r>
            <a:br>
              <a:rPr lang="de-DE" sz="2400" dirty="0" smtClean="0"/>
            </a:br>
            <a:endParaRPr lang="de-DE" sz="2000" dirty="0" smtClean="0"/>
          </a:p>
        </p:txBody>
      </p:sp>
    </p:spTree>
    <p:extLst>
      <p:ext uri="{BB962C8B-B14F-4D97-AF65-F5344CB8AC3E}">
        <p14:creationId xmlns:p14="http://schemas.microsoft.com/office/powerpoint/2010/main" val="2259723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obi\Desktop\gravity-mosaic-met284-1-960x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9527"/>
          <a:stretch/>
        </p:blipFill>
        <p:spPr bwMode="auto">
          <a:xfrm>
            <a:off x="0" y="-11878"/>
            <a:ext cx="1907703" cy="68698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16632"/>
            <a:ext cx="6368671" cy="2763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4529" y="2948990"/>
            <a:ext cx="3561672" cy="3686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4913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obi\Desktop\gravity-mosaic-met284-1-960x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9527"/>
          <a:stretch/>
        </p:blipFill>
        <p:spPr bwMode="auto">
          <a:xfrm>
            <a:off x="0" y="-11878"/>
            <a:ext cx="1907703" cy="68698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pic>
      <p:sp>
        <p:nvSpPr>
          <p:cNvPr id="5122" name="Rectangle 1026"/>
          <p:cNvSpPr>
            <a:spLocks noGrp="1" noChangeArrowheads="1"/>
          </p:cNvSpPr>
          <p:nvPr>
            <p:ph type="title"/>
          </p:nvPr>
        </p:nvSpPr>
        <p:spPr>
          <a:xfrm>
            <a:off x="2339752" y="243408"/>
            <a:ext cx="6660232" cy="6858000"/>
          </a:xfrm>
        </p:spPr>
        <p:txBody>
          <a:bodyPr/>
          <a:lstStyle/>
          <a:p>
            <a:pPr algn="l"/>
            <a:r>
              <a:rPr lang="de-AT" dirty="0" smtClean="0"/>
              <a:t>Net </a:t>
            </a:r>
            <a:r>
              <a:rPr lang="de-AT" dirty="0" err="1" smtClean="0"/>
              <a:t>zero</a:t>
            </a:r>
            <a:r>
              <a:rPr lang="de-AT" dirty="0" smtClean="0"/>
              <a:t> </a:t>
            </a:r>
            <a:r>
              <a:rPr lang="de-AT" dirty="0" err="1" smtClean="0"/>
              <a:t>energy</a:t>
            </a:r>
            <a:r>
              <a:rPr lang="de-AT" dirty="0" smtClean="0"/>
              <a:t> </a:t>
            </a:r>
            <a:r>
              <a:rPr lang="de-AT" dirty="0" err="1" smtClean="0"/>
              <a:t>building</a:t>
            </a:r>
            <a:r>
              <a:rPr lang="de-DE" sz="4400" dirty="0" smtClean="0"/>
              <a:t/>
            </a:r>
            <a:br>
              <a:rPr lang="de-DE" sz="4400" dirty="0" smtClean="0"/>
            </a:br>
            <a:r>
              <a:rPr lang="de-DE" sz="2400" dirty="0" smtClean="0"/>
              <a:t>Definitionen und Beispiele</a:t>
            </a:r>
            <a:br>
              <a:rPr lang="de-DE" sz="2400" dirty="0" smtClean="0"/>
            </a:br>
            <a:endParaRPr lang="de-DE" sz="2000" dirty="0" smtClean="0"/>
          </a:p>
        </p:txBody>
      </p:sp>
    </p:spTree>
    <p:extLst>
      <p:ext uri="{BB962C8B-B14F-4D97-AF65-F5344CB8AC3E}">
        <p14:creationId xmlns:p14="http://schemas.microsoft.com/office/powerpoint/2010/main" val="1178550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obi\Desktop\gravity-mosaic-met284-1-960x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9527"/>
          <a:stretch/>
        </p:blipFill>
        <p:spPr bwMode="auto">
          <a:xfrm>
            <a:off x="0" y="-11878"/>
            <a:ext cx="1907703" cy="68698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pic>
      <p:pic>
        <p:nvPicPr>
          <p:cNvPr id="6146" name="Picture 2" descr="Bildergebnis für Ke&amp;zcaron;marské H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592" y="98728"/>
            <a:ext cx="4432444" cy="332433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4592" y="3573016"/>
            <a:ext cx="4439004" cy="2989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3664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obi\Desktop\gravity-mosaic-met284-1-960x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9527"/>
          <a:stretch/>
        </p:blipFill>
        <p:spPr bwMode="auto">
          <a:xfrm>
            <a:off x="0" y="-11878"/>
            <a:ext cx="1907703" cy="68698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pic>
      <p:sp>
        <p:nvSpPr>
          <p:cNvPr id="5122" name="Rectangle 1026"/>
          <p:cNvSpPr>
            <a:spLocks noGrp="1" noChangeArrowheads="1"/>
          </p:cNvSpPr>
          <p:nvPr>
            <p:ph type="title"/>
          </p:nvPr>
        </p:nvSpPr>
        <p:spPr>
          <a:xfrm>
            <a:off x="2339752" y="243408"/>
            <a:ext cx="6660232" cy="6858000"/>
          </a:xfrm>
        </p:spPr>
        <p:txBody>
          <a:bodyPr/>
          <a:lstStyle/>
          <a:p>
            <a:pPr algn="l"/>
            <a:r>
              <a:rPr lang="de-AT" sz="4400" dirty="0" smtClean="0"/>
              <a:t>Zero </a:t>
            </a:r>
            <a:r>
              <a:rPr lang="de-AT" sz="4400" dirty="0" err="1" smtClean="0"/>
              <a:t>carbon</a:t>
            </a:r>
            <a:r>
              <a:rPr lang="de-AT" sz="4400" dirty="0" smtClean="0"/>
              <a:t> </a:t>
            </a:r>
            <a:r>
              <a:rPr lang="de-AT" sz="4400" dirty="0" err="1" smtClean="0"/>
              <a:t>building</a:t>
            </a:r>
            <a:r>
              <a:rPr lang="de-DE" sz="4400" dirty="0" smtClean="0"/>
              <a:t/>
            </a:r>
            <a:br>
              <a:rPr lang="de-DE" sz="4400" dirty="0" smtClean="0"/>
            </a:br>
            <a:r>
              <a:rPr lang="de-DE" sz="2400" dirty="0" smtClean="0"/>
              <a:t>Definitionen und Beispiele</a:t>
            </a:r>
            <a:br>
              <a:rPr lang="de-DE" sz="2400" dirty="0" smtClean="0"/>
            </a:br>
            <a:endParaRPr lang="de-DE" sz="2000" dirty="0" smtClean="0"/>
          </a:p>
        </p:txBody>
      </p:sp>
    </p:spTree>
    <p:extLst>
      <p:ext uri="{BB962C8B-B14F-4D97-AF65-F5344CB8AC3E}">
        <p14:creationId xmlns:p14="http://schemas.microsoft.com/office/powerpoint/2010/main" val="327987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obi\Desktop\gravity-mosaic-met284-1-960x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9527"/>
          <a:stretch/>
        </p:blipFill>
        <p:spPr bwMode="auto">
          <a:xfrm>
            <a:off x="0" y="-11878"/>
            <a:ext cx="1907703" cy="68698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6119" y="116631"/>
            <a:ext cx="5158370" cy="3327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6118" y="3408779"/>
            <a:ext cx="5144868" cy="3158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4913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obi\Desktop\gravity-mosaic-met284-1-960x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9527"/>
          <a:stretch/>
        </p:blipFill>
        <p:spPr bwMode="auto">
          <a:xfrm>
            <a:off x="0" y="-11878"/>
            <a:ext cx="1907703" cy="68698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pic>
      <p:sp>
        <p:nvSpPr>
          <p:cNvPr id="5122" name="Rectangle 1026"/>
          <p:cNvSpPr>
            <a:spLocks noGrp="1" noChangeArrowheads="1"/>
          </p:cNvSpPr>
          <p:nvPr>
            <p:ph type="title"/>
          </p:nvPr>
        </p:nvSpPr>
        <p:spPr>
          <a:xfrm>
            <a:off x="2339752" y="243408"/>
            <a:ext cx="6660232" cy="6858000"/>
          </a:xfrm>
        </p:spPr>
        <p:txBody>
          <a:bodyPr/>
          <a:lstStyle/>
          <a:p>
            <a:pPr algn="l"/>
            <a:r>
              <a:rPr lang="de-AT" sz="4400" dirty="0" smtClean="0"/>
              <a:t>Carbon neutral</a:t>
            </a:r>
            <a:r>
              <a:rPr lang="de-DE" sz="4400" dirty="0" smtClean="0"/>
              <a:t/>
            </a:r>
            <a:br>
              <a:rPr lang="de-DE" sz="4400" dirty="0" smtClean="0"/>
            </a:br>
            <a:r>
              <a:rPr lang="de-DE" sz="2400" dirty="0" smtClean="0"/>
              <a:t>Definitionen und Beispiele</a:t>
            </a:r>
            <a:br>
              <a:rPr lang="de-DE" sz="2400" dirty="0" smtClean="0"/>
            </a:br>
            <a:endParaRPr lang="de-DE" sz="2000" dirty="0" smtClean="0"/>
          </a:p>
        </p:txBody>
      </p:sp>
    </p:spTree>
    <p:extLst>
      <p:ext uri="{BB962C8B-B14F-4D97-AF65-F5344CB8AC3E}">
        <p14:creationId xmlns:p14="http://schemas.microsoft.com/office/powerpoint/2010/main" val="300863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obi\Desktop\gravity-mosaic-met284-1-960x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9527"/>
          <a:stretch/>
        </p:blipFill>
        <p:spPr bwMode="auto">
          <a:xfrm>
            <a:off x="0" y="-11878"/>
            <a:ext cx="1907703" cy="68698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5533" y="116632"/>
            <a:ext cx="4960963" cy="3302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5533" y="3519085"/>
            <a:ext cx="4979159" cy="3233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4913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Tobi\Desktop\bmgb\x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4844" y="0"/>
            <a:ext cx="526187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Untertitel 2"/>
          <p:cNvSpPr txBox="1">
            <a:spLocks/>
          </p:cNvSpPr>
          <p:nvPr/>
        </p:nvSpPr>
        <p:spPr bwMode="auto">
          <a:xfrm rot="16200000">
            <a:off x="-1008807" y="2241055"/>
            <a:ext cx="7993261" cy="8640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500" b="1" dirty="0" smtClean="0"/>
              <a:t>Haus Rauch</a:t>
            </a:r>
          </a:p>
          <a:p>
            <a:pPr marL="0" indent="0" eaLnBrk="1" hangingPunct="1">
              <a:spcBef>
                <a:spcPct val="0"/>
              </a:spcBef>
              <a:buNone/>
              <a:defRPr/>
            </a:pPr>
            <a:r>
              <a:rPr lang="de-DE" sz="1800" dirty="0" smtClean="0">
                <a:latin typeface="Calibri" pitchFamily="34" charset="0"/>
              </a:rPr>
              <a:t>Martin Rauch und Roger </a:t>
            </a:r>
            <a:r>
              <a:rPr lang="de-DE" sz="1800" dirty="0" err="1" smtClean="0">
                <a:latin typeface="Calibri" pitchFamily="34" charset="0"/>
              </a:rPr>
              <a:t>Botshauser</a:t>
            </a:r>
            <a:endParaRPr lang="de-DE" sz="1800" dirty="0">
              <a:latin typeface="Calibri" pitchFamily="34" charset="0"/>
            </a:endParaRPr>
          </a:p>
        </p:txBody>
      </p:sp>
    </p:spTree>
    <p:extLst>
      <p:ext uri="{BB962C8B-B14F-4D97-AF65-F5344CB8AC3E}">
        <p14:creationId xmlns:p14="http://schemas.microsoft.com/office/powerpoint/2010/main" val="37426042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obi\Desktop\gravity-mosaic-met284-1-960x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9527"/>
          <a:stretch/>
        </p:blipFill>
        <p:spPr bwMode="auto">
          <a:xfrm>
            <a:off x="0" y="-11878"/>
            <a:ext cx="1907703" cy="68698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pic>
      <p:sp>
        <p:nvSpPr>
          <p:cNvPr id="5122" name="Rectangle 1026"/>
          <p:cNvSpPr>
            <a:spLocks noGrp="1" noChangeArrowheads="1"/>
          </p:cNvSpPr>
          <p:nvPr>
            <p:ph type="title"/>
          </p:nvPr>
        </p:nvSpPr>
        <p:spPr>
          <a:xfrm>
            <a:off x="2339752" y="243408"/>
            <a:ext cx="6660232" cy="6858000"/>
          </a:xfrm>
        </p:spPr>
        <p:txBody>
          <a:bodyPr/>
          <a:lstStyle/>
          <a:p>
            <a:pPr algn="l"/>
            <a:r>
              <a:rPr lang="de-AT" sz="4400" dirty="0" smtClean="0"/>
              <a:t>Equilibrium </a:t>
            </a:r>
            <a:r>
              <a:rPr lang="de-AT" sz="4400" dirty="0" err="1" smtClean="0"/>
              <a:t>building</a:t>
            </a:r>
            <a:r>
              <a:rPr lang="de-DE" sz="4400" dirty="0" smtClean="0"/>
              <a:t/>
            </a:r>
            <a:br>
              <a:rPr lang="de-DE" sz="4400" dirty="0" smtClean="0"/>
            </a:br>
            <a:r>
              <a:rPr lang="de-DE" sz="2400" dirty="0" smtClean="0"/>
              <a:t>Definitionen und Beispiele</a:t>
            </a:r>
            <a:br>
              <a:rPr lang="de-DE" sz="2400" dirty="0" smtClean="0"/>
            </a:br>
            <a:endParaRPr lang="de-DE" sz="2000" dirty="0" smtClean="0"/>
          </a:p>
        </p:txBody>
      </p:sp>
    </p:spTree>
    <p:extLst>
      <p:ext uri="{BB962C8B-B14F-4D97-AF65-F5344CB8AC3E}">
        <p14:creationId xmlns:p14="http://schemas.microsoft.com/office/powerpoint/2010/main" val="3065087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obi\Desktop\gravity-mosaic-met284-1-960x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9527"/>
          <a:stretch/>
        </p:blipFill>
        <p:spPr bwMode="auto">
          <a:xfrm>
            <a:off x="0" y="-11878"/>
            <a:ext cx="1907703" cy="68698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486" y="116632"/>
            <a:ext cx="6520941" cy="662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4913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obi\Desktop\gravity-mosaic-met284-1-960x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9527"/>
          <a:stretch/>
        </p:blipFill>
        <p:spPr bwMode="auto">
          <a:xfrm>
            <a:off x="0" y="-11878"/>
            <a:ext cx="1907703" cy="68698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pic>
      <p:sp>
        <p:nvSpPr>
          <p:cNvPr id="5122" name="Rectangle 1026"/>
          <p:cNvSpPr>
            <a:spLocks noGrp="1" noChangeArrowheads="1"/>
          </p:cNvSpPr>
          <p:nvPr>
            <p:ph type="title"/>
          </p:nvPr>
        </p:nvSpPr>
        <p:spPr>
          <a:xfrm>
            <a:off x="2339752" y="243408"/>
            <a:ext cx="6660232" cy="6858000"/>
          </a:xfrm>
        </p:spPr>
        <p:txBody>
          <a:bodyPr/>
          <a:lstStyle/>
          <a:p>
            <a:pPr algn="l"/>
            <a:r>
              <a:rPr lang="de-AT" sz="4400" dirty="0" smtClean="0"/>
              <a:t>Plusenergiehaus</a:t>
            </a:r>
            <a:r>
              <a:rPr lang="de-DE" sz="4400" dirty="0" smtClean="0"/>
              <a:t/>
            </a:r>
            <a:br>
              <a:rPr lang="de-DE" sz="4400" dirty="0" smtClean="0"/>
            </a:br>
            <a:r>
              <a:rPr lang="de-DE" sz="2400" dirty="0" smtClean="0"/>
              <a:t>Definitionen und Beispiele</a:t>
            </a:r>
            <a:br>
              <a:rPr lang="de-DE" sz="2400" dirty="0" smtClean="0"/>
            </a:br>
            <a:endParaRPr lang="de-DE" sz="2000" dirty="0" smtClean="0"/>
          </a:p>
        </p:txBody>
      </p:sp>
    </p:spTree>
    <p:extLst>
      <p:ext uri="{BB962C8B-B14F-4D97-AF65-F5344CB8AC3E}">
        <p14:creationId xmlns:p14="http://schemas.microsoft.com/office/powerpoint/2010/main" val="1409765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obi\Desktop\gravity-mosaic-met284-1-960x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9527"/>
          <a:stretch/>
        </p:blipFill>
        <p:spPr bwMode="auto">
          <a:xfrm>
            <a:off x="0" y="-11878"/>
            <a:ext cx="1907703" cy="68698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31045"/>
            <a:ext cx="4255744" cy="3192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5115" y="3573016"/>
            <a:ext cx="6806645" cy="3095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4913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obi\Desktop\gravity-mosaic-met284-1-960x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9527"/>
          <a:stretch/>
        </p:blipFill>
        <p:spPr bwMode="auto">
          <a:xfrm>
            <a:off x="0" y="-11878"/>
            <a:ext cx="1907703" cy="68698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pic>
      <p:sp>
        <p:nvSpPr>
          <p:cNvPr id="5122" name="Rectangle 1026"/>
          <p:cNvSpPr>
            <a:spLocks noGrp="1" noChangeArrowheads="1"/>
          </p:cNvSpPr>
          <p:nvPr>
            <p:ph type="title"/>
          </p:nvPr>
        </p:nvSpPr>
        <p:spPr>
          <a:xfrm>
            <a:off x="2339752" y="243408"/>
            <a:ext cx="6660232" cy="6858000"/>
          </a:xfrm>
        </p:spPr>
        <p:txBody>
          <a:bodyPr/>
          <a:lstStyle/>
          <a:p>
            <a:pPr algn="l"/>
            <a:r>
              <a:rPr lang="de-AT" sz="4400" dirty="0" err="1" smtClean="0"/>
              <a:t>Niedrigstenergie</a:t>
            </a:r>
            <a:r>
              <a:rPr lang="de-AT" sz="4400" dirty="0" smtClean="0"/>
              <a:t>-Gebäude</a:t>
            </a:r>
            <a:r>
              <a:rPr lang="de-DE" sz="4400" dirty="0" smtClean="0"/>
              <a:t/>
            </a:r>
            <a:br>
              <a:rPr lang="de-DE" sz="4400" dirty="0" smtClean="0"/>
            </a:br>
            <a:r>
              <a:rPr lang="de-DE" sz="2400" dirty="0" smtClean="0"/>
              <a:t>Definitionen und Beispiele</a:t>
            </a:r>
            <a:br>
              <a:rPr lang="de-DE" sz="2400" dirty="0" smtClean="0"/>
            </a:br>
            <a:endParaRPr lang="de-DE" sz="2000" dirty="0" smtClean="0"/>
          </a:p>
        </p:txBody>
      </p:sp>
    </p:spTree>
    <p:extLst>
      <p:ext uri="{BB962C8B-B14F-4D97-AF65-F5344CB8AC3E}">
        <p14:creationId xmlns:p14="http://schemas.microsoft.com/office/powerpoint/2010/main" val="3216533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obi\Desktop\gravity-mosaic-met284-1-960x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9527"/>
          <a:stretch/>
        </p:blipFill>
        <p:spPr bwMode="auto">
          <a:xfrm>
            <a:off x="0" y="-11878"/>
            <a:ext cx="1907703" cy="68698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18773"/>
            <a:ext cx="4369146" cy="3338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4905" t="1758" r="14847" b="61786"/>
          <a:stretch/>
        </p:blipFill>
        <p:spPr bwMode="auto">
          <a:xfrm>
            <a:off x="4644008" y="3645024"/>
            <a:ext cx="4369146" cy="2930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4913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obi\Desktop\gravity-mosaic-met284-1-960x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9527"/>
          <a:stretch/>
        </p:blipFill>
        <p:spPr bwMode="auto">
          <a:xfrm>
            <a:off x="0" y="-11878"/>
            <a:ext cx="1907703" cy="68698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pic>
      <p:sp>
        <p:nvSpPr>
          <p:cNvPr id="5122" name="Rectangle 1026"/>
          <p:cNvSpPr>
            <a:spLocks noGrp="1" noChangeArrowheads="1"/>
          </p:cNvSpPr>
          <p:nvPr>
            <p:ph type="title"/>
          </p:nvPr>
        </p:nvSpPr>
        <p:spPr>
          <a:xfrm>
            <a:off x="2339752" y="243408"/>
            <a:ext cx="6660232" cy="6858000"/>
          </a:xfrm>
        </p:spPr>
        <p:txBody>
          <a:bodyPr/>
          <a:lstStyle/>
          <a:p>
            <a:pPr algn="l"/>
            <a:r>
              <a:rPr lang="de-AT" sz="4400" dirty="0" smtClean="0"/>
              <a:t>Solararchitektur</a:t>
            </a:r>
            <a:r>
              <a:rPr lang="de-DE" sz="4400" dirty="0" smtClean="0"/>
              <a:t/>
            </a:r>
            <a:br>
              <a:rPr lang="de-DE" sz="4400" dirty="0" smtClean="0"/>
            </a:br>
            <a:r>
              <a:rPr lang="de-DE" sz="2400" dirty="0" smtClean="0"/>
              <a:t>Definitionen und Beispiele</a:t>
            </a:r>
            <a:br>
              <a:rPr lang="de-DE" sz="2400" dirty="0" smtClean="0"/>
            </a:br>
            <a:endParaRPr lang="de-DE" sz="2000" dirty="0" smtClean="0"/>
          </a:p>
        </p:txBody>
      </p:sp>
    </p:spTree>
    <p:extLst>
      <p:ext uri="{BB962C8B-B14F-4D97-AF65-F5344CB8AC3E}">
        <p14:creationId xmlns:p14="http://schemas.microsoft.com/office/powerpoint/2010/main" val="1970542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obi\Desktop\gravity-mosaic-met284-1-960x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9527"/>
          <a:stretch/>
        </p:blipFill>
        <p:spPr bwMode="auto">
          <a:xfrm>
            <a:off x="0" y="-11878"/>
            <a:ext cx="1907703" cy="68698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88640"/>
            <a:ext cx="4721027" cy="312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6041" t="-1045" r="14752" b="1045"/>
          <a:stretch/>
        </p:blipFill>
        <p:spPr bwMode="auto">
          <a:xfrm>
            <a:off x="4283968" y="3423271"/>
            <a:ext cx="4721026" cy="3100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4913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obi\Desktop\gravity-mosaic-met284-1-960x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9527"/>
          <a:stretch/>
        </p:blipFill>
        <p:spPr bwMode="auto">
          <a:xfrm>
            <a:off x="0" y="-11878"/>
            <a:ext cx="1907703" cy="68698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pic>
      <p:sp>
        <p:nvSpPr>
          <p:cNvPr id="5122" name="Rectangle 1026"/>
          <p:cNvSpPr>
            <a:spLocks noGrp="1" noChangeArrowheads="1"/>
          </p:cNvSpPr>
          <p:nvPr>
            <p:ph type="title"/>
          </p:nvPr>
        </p:nvSpPr>
        <p:spPr>
          <a:xfrm>
            <a:off x="2339752" y="243408"/>
            <a:ext cx="6660232" cy="6858000"/>
          </a:xfrm>
        </p:spPr>
        <p:txBody>
          <a:bodyPr/>
          <a:lstStyle/>
          <a:p>
            <a:pPr algn="l"/>
            <a:r>
              <a:rPr lang="de-AT" sz="4400" dirty="0" smtClean="0"/>
              <a:t>Naturnahes Bauen</a:t>
            </a:r>
            <a:r>
              <a:rPr lang="de-DE" sz="4400" dirty="0" smtClean="0"/>
              <a:t/>
            </a:r>
            <a:br>
              <a:rPr lang="de-DE" sz="4400" dirty="0" smtClean="0"/>
            </a:br>
            <a:r>
              <a:rPr lang="de-DE" sz="2400" dirty="0" smtClean="0"/>
              <a:t>Definitionen und Beispiele</a:t>
            </a:r>
            <a:br>
              <a:rPr lang="de-DE" sz="2400" dirty="0" smtClean="0"/>
            </a:br>
            <a:endParaRPr lang="de-DE" sz="2000" dirty="0" smtClean="0"/>
          </a:p>
        </p:txBody>
      </p:sp>
    </p:spTree>
    <p:extLst>
      <p:ext uri="{BB962C8B-B14F-4D97-AF65-F5344CB8AC3E}">
        <p14:creationId xmlns:p14="http://schemas.microsoft.com/office/powerpoint/2010/main" val="3270087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obi\Desktop\gravity-mosaic-met284-1-960x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9527"/>
          <a:stretch/>
        </p:blipFill>
        <p:spPr bwMode="auto">
          <a:xfrm>
            <a:off x="0" y="-11878"/>
            <a:ext cx="1907703" cy="68698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pic>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9461"/>
          <a:stretch/>
        </p:blipFill>
        <p:spPr bwMode="auto">
          <a:xfrm>
            <a:off x="4724392" y="44624"/>
            <a:ext cx="4232495" cy="3287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392" y="3429000"/>
            <a:ext cx="4232495" cy="3293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4913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Tobi\Desktop\bmgb\x003.jpg"/>
          <p:cNvPicPr>
            <a:picLocks noChangeAspect="1" noChangeArrowheads="1"/>
          </p:cNvPicPr>
          <p:nvPr/>
        </p:nvPicPr>
        <p:blipFill rotWithShape="1">
          <a:blip r:embed="rId4">
            <a:extLst>
              <a:ext uri="{28A0092B-C50C-407E-A947-70E740481C1C}">
                <a14:useLocalDpi xmlns:a14="http://schemas.microsoft.com/office/drawing/2010/main" val="0"/>
              </a:ext>
            </a:extLst>
          </a:blip>
          <a:srcRect l="2161" t="3744" r="61332" b="7160"/>
          <a:stretch/>
        </p:blipFill>
        <p:spPr bwMode="auto">
          <a:xfrm>
            <a:off x="4355976" y="0"/>
            <a:ext cx="4353272" cy="6907192"/>
          </a:xfrm>
          <a:prstGeom prst="rect">
            <a:avLst/>
          </a:prstGeom>
          <a:noFill/>
          <a:extLst>
            <a:ext uri="{909E8E84-426E-40DD-AFC4-6F175D3DCCD1}">
              <a14:hiddenFill xmlns:a14="http://schemas.microsoft.com/office/drawing/2010/main">
                <a:solidFill>
                  <a:srgbClr val="FFFFFF"/>
                </a:solidFill>
              </a14:hiddenFill>
            </a:ext>
          </a:extLst>
        </p:spPr>
      </p:pic>
      <p:sp>
        <p:nvSpPr>
          <p:cNvPr id="5" name="Untertitel 2"/>
          <p:cNvSpPr txBox="1">
            <a:spLocks/>
          </p:cNvSpPr>
          <p:nvPr/>
        </p:nvSpPr>
        <p:spPr bwMode="auto">
          <a:xfrm rot="16200000">
            <a:off x="-216718" y="2241055"/>
            <a:ext cx="7993261" cy="8640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500" b="1" dirty="0" smtClean="0"/>
              <a:t>Haus Rauch</a:t>
            </a:r>
          </a:p>
          <a:p>
            <a:pPr marL="0" indent="0" eaLnBrk="1" hangingPunct="1">
              <a:spcBef>
                <a:spcPct val="0"/>
              </a:spcBef>
              <a:buNone/>
              <a:defRPr/>
            </a:pPr>
            <a:r>
              <a:rPr lang="de-DE" sz="1800" dirty="0" smtClean="0">
                <a:latin typeface="Calibri" pitchFamily="34" charset="0"/>
              </a:rPr>
              <a:t>Martin Rauch und Roger </a:t>
            </a:r>
            <a:r>
              <a:rPr lang="de-DE" sz="1800" dirty="0" err="1" smtClean="0">
                <a:latin typeface="Calibri" pitchFamily="34" charset="0"/>
              </a:rPr>
              <a:t>Botshauser</a:t>
            </a:r>
            <a:endParaRPr lang="de-DE" sz="1800" dirty="0">
              <a:latin typeface="Calibri" pitchFamily="34" charset="0"/>
            </a:endParaRPr>
          </a:p>
        </p:txBody>
      </p:sp>
    </p:spTree>
    <p:extLst>
      <p:ext uri="{BB962C8B-B14F-4D97-AF65-F5344CB8AC3E}">
        <p14:creationId xmlns:p14="http://schemas.microsoft.com/office/powerpoint/2010/main" val="6875610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obi\Desktop\gravity-mosaic-met284-1-960x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9527"/>
          <a:stretch/>
        </p:blipFill>
        <p:spPr bwMode="auto">
          <a:xfrm>
            <a:off x="0" y="-11878"/>
            <a:ext cx="1907703" cy="68698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pic>
      <p:sp>
        <p:nvSpPr>
          <p:cNvPr id="5122" name="Rectangle 1026"/>
          <p:cNvSpPr>
            <a:spLocks noGrp="1" noChangeArrowheads="1"/>
          </p:cNvSpPr>
          <p:nvPr>
            <p:ph type="title"/>
          </p:nvPr>
        </p:nvSpPr>
        <p:spPr>
          <a:xfrm>
            <a:off x="2339752" y="243408"/>
            <a:ext cx="6660232" cy="6858000"/>
          </a:xfrm>
        </p:spPr>
        <p:txBody>
          <a:bodyPr/>
          <a:lstStyle/>
          <a:p>
            <a:pPr algn="l"/>
            <a:r>
              <a:rPr lang="de-AT" sz="4400" dirty="0" smtClean="0"/>
              <a:t>Kreislauffähiges Bauen</a:t>
            </a:r>
            <a:r>
              <a:rPr lang="de-DE" sz="4400" dirty="0" smtClean="0"/>
              <a:t/>
            </a:r>
            <a:br>
              <a:rPr lang="de-DE" sz="4400" dirty="0" smtClean="0"/>
            </a:br>
            <a:r>
              <a:rPr lang="de-DE" sz="2400" dirty="0" smtClean="0"/>
              <a:t>Definitionen und Beispiele</a:t>
            </a:r>
            <a:br>
              <a:rPr lang="de-DE" sz="2400" dirty="0" smtClean="0"/>
            </a:br>
            <a:endParaRPr lang="de-DE" sz="2000" dirty="0" smtClean="0"/>
          </a:p>
        </p:txBody>
      </p:sp>
    </p:spTree>
    <p:extLst>
      <p:ext uri="{BB962C8B-B14F-4D97-AF65-F5344CB8AC3E}">
        <p14:creationId xmlns:p14="http://schemas.microsoft.com/office/powerpoint/2010/main" val="3959499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obi\Desktop\gravity-mosaic-met284-1-960x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9527"/>
          <a:stretch/>
        </p:blipFill>
        <p:spPr bwMode="auto">
          <a:xfrm>
            <a:off x="0" y="-11878"/>
            <a:ext cx="1907703" cy="68698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346" y="116632"/>
            <a:ext cx="4421336"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Bildergebnis für pet flaschen ha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8869" y="3423060"/>
            <a:ext cx="5555619" cy="3123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913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txBox="1">
            <a:spLocks noChangeArrowheads="1"/>
          </p:cNvSpPr>
          <p:nvPr/>
        </p:nvSpPr>
        <p:spPr bwMode="auto">
          <a:xfrm>
            <a:off x="2058938" y="332656"/>
            <a:ext cx="7092280" cy="3888432"/>
          </a:xfrm>
          <a:prstGeom prst="rect">
            <a:avLst/>
          </a:prstGeom>
          <a:noFill/>
          <a:ln w="9525">
            <a:noFill/>
            <a:miter lim="800000"/>
            <a:headEnd/>
            <a:tailEnd/>
          </a:ln>
        </p:spPr>
        <p:txBody>
          <a:bodyPr anchor="ctr"/>
          <a:lstStyle/>
          <a:p>
            <a:pPr eaLnBrk="1" hangingPunct="1"/>
            <a:r>
              <a:rPr lang="de-DE" sz="4400" dirty="0"/>
              <a:t/>
            </a:r>
            <a:br>
              <a:rPr lang="de-DE" sz="4400" dirty="0"/>
            </a:br>
            <a:r>
              <a:rPr lang="de-DE" sz="4000" dirty="0"/>
              <a:t/>
            </a:r>
            <a:br>
              <a:rPr lang="de-DE" sz="4000" dirty="0"/>
            </a:br>
            <a:r>
              <a:rPr lang="de-AT" sz="4400" dirty="0">
                <a:latin typeface="+mj-lt"/>
                <a:ea typeface="+mj-ea"/>
                <a:cs typeface="+mj-cs"/>
              </a:rPr>
              <a:t>Plusenergie </a:t>
            </a:r>
          </a:p>
          <a:p>
            <a:endParaRPr lang="de-DE" sz="2200" b="1" dirty="0">
              <a:latin typeface="+mj-lt"/>
            </a:endParaRPr>
          </a:p>
          <a:p>
            <a:pPr>
              <a:lnSpc>
                <a:spcPct val="150000"/>
              </a:lnSpc>
            </a:pPr>
            <a:r>
              <a:rPr lang="de-AT" sz="3000" dirty="0" smtClean="0">
                <a:latin typeface="+mj-lt"/>
              </a:rPr>
              <a:t>Planungsempfehlungen </a:t>
            </a:r>
            <a:r>
              <a:rPr lang="de-AT" sz="3000" dirty="0">
                <a:latin typeface="+mj-lt"/>
              </a:rPr>
              <a:t>zur Entwurfsoptimierung </a:t>
            </a:r>
            <a:endParaRPr lang="de-AT" sz="3000" dirty="0" smtClean="0">
              <a:latin typeface="+mj-lt"/>
            </a:endParaRPr>
          </a:p>
          <a:p>
            <a:pPr>
              <a:lnSpc>
                <a:spcPct val="150000"/>
              </a:lnSpc>
            </a:pPr>
            <a:r>
              <a:rPr lang="de-AT" sz="3000" dirty="0" smtClean="0">
                <a:latin typeface="+mj-lt"/>
              </a:rPr>
              <a:t>und </a:t>
            </a:r>
            <a:r>
              <a:rPr lang="de-AT" sz="3000" dirty="0">
                <a:latin typeface="+mj-lt"/>
              </a:rPr>
              <a:t>Steigerung der Energieeffizienz </a:t>
            </a:r>
            <a:endParaRPr lang="de-AT" sz="3000" dirty="0" smtClean="0">
              <a:latin typeface="+mj-lt"/>
            </a:endParaRPr>
          </a:p>
          <a:p>
            <a:pPr>
              <a:lnSpc>
                <a:spcPct val="150000"/>
              </a:lnSpc>
            </a:pPr>
            <a:r>
              <a:rPr lang="de-AT" sz="3000" dirty="0" smtClean="0">
                <a:latin typeface="+mj-lt"/>
              </a:rPr>
              <a:t>von </a:t>
            </a:r>
            <a:r>
              <a:rPr lang="de-AT" sz="3000" dirty="0">
                <a:latin typeface="+mj-lt"/>
              </a:rPr>
              <a:t>Gebäuden</a:t>
            </a:r>
          </a:p>
          <a:p>
            <a:pPr algn="ctr"/>
            <a:r>
              <a:rPr lang="de-DE" sz="3500" b="1" dirty="0"/>
              <a:t/>
            </a:r>
            <a:br>
              <a:rPr lang="de-DE" sz="3500" b="1" dirty="0"/>
            </a:br>
            <a:endParaRPr lang="de-DE" sz="4500" b="1" dirty="0"/>
          </a:p>
        </p:txBody>
      </p:sp>
      <p:pic>
        <p:nvPicPr>
          <p:cNvPr id="5"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041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2267744" y="548680"/>
            <a:ext cx="7705725" cy="5616624"/>
          </a:xfrm>
        </p:spPr>
        <p:txBody>
          <a:bodyPr rtlCol="0">
            <a:noAutofit/>
          </a:bodyPr>
          <a:lstStyle/>
          <a:p>
            <a:pPr algn="l" eaLnBrk="1" fontAlgn="auto" hangingPunct="1">
              <a:spcAft>
                <a:spcPts val="0"/>
              </a:spcAft>
              <a:defRPr/>
            </a:pPr>
            <a:r>
              <a:rPr lang="de-DE" sz="4400" dirty="0" smtClean="0">
                <a:solidFill>
                  <a:schemeClr val="tx1"/>
                </a:solidFill>
              </a:rPr>
              <a:t>Überblick</a:t>
            </a:r>
          </a:p>
          <a:p>
            <a:pPr algn="l" eaLnBrk="1" fontAlgn="auto" hangingPunct="1">
              <a:spcAft>
                <a:spcPts val="0"/>
              </a:spcAft>
              <a:defRPr/>
            </a:pPr>
            <a:endParaRPr lang="de-DE" sz="1200" b="1" dirty="0" smtClean="0">
              <a:solidFill>
                <a:schemeClr val="tx1"/>
              </a:solidFill>
            </a:endParaRPr>
          </a:p>
          <a:p>
            <a:pPr marL="342900" indent="-342900" algn="l" eaLnBrk="1" fontAlgn="auto" hangingPunct="1">
              <a:spcAft>
                <a:spcPts val="0"/>
              </a:spcAft>
              <a:buFont typeface="Arial" pitchFamily="34" charset="0"/>
              <a:buChar char="•"/>
              <a:defRPr/>
            </a:pPr>
            <a:r>
              <a:rPr lang="de-DE" sz="2000" dirty="0" smtClean="0">
                <a:solidFill>
                  <a:schemeClr val="tx1"/>
                </a:solidFill>
              </a:rPr>
              <a:t>Gestaltungs- und Planungsstrategien</a:t>
            </a:r>
          </a:p>
          <a:p>
            <a:pPr marL="342900" indent="-342900" algn="l" eaLnBrk="1" fontAlgn="auto" hangingPunct="1">
              <a:spcAft>
                <a:spcPts val="0"/>
              </a:spcAft>
              <a:buFont typeface="Arial" pitchFamily="34" charset="0"/>
              <a:buChar char="•"/>
              <a:defRPr/>
            </a:pPr>
            <a:r>
              <a:rPr lang="de-DE" sz="2000" dirty="0" smtClean="0">
                <a:solidFill>
                  <a:schemeClr val="tx1"/>
                </a:solidFill>
              </a:rPr>
              <a:t>Plusenergie-Konzepte</a:t>
            </a:r>
          </a:p>
          <a:p>
            <a:pPr marL="342900" indent="-342900" algn="l" eaLnBrk="1" fontAlgn="auto" hangingPunct="1">
              <a:spcAft>
                <a:spcPts val="0"/>
              </a:spcAft>
              <a:buFont typeface="Arial" pitchFamily="34" charset="0"/>
              <a:buChar char="•"/>
              <a:defRPr/>
            </a:pPr>
            <a:r>
              <a:rPr lang="de-DE" sz="2000" dirty="0" smtClean="0">
                <a:solidFill>
                  <a:schemeClr val="tx1"/>
                </a:solidFill>
              </a:rPr>
              <a:t>Energetische Entwurfsoptimierung</a:t>
            </a:r>
          </a:p>
          <a:p>
            <a:pPr marL="342900" indent="-342900" algn="l" eaLnBrk="1" fontAlgn="auto" hangingPunct="1">
              <a:spcAft>
                <a:spcPts val="0"/>
              </a:spcAft>
              <a:buFont typeface="Arial" pitchFamily="34" charset="0"/>
              <a:buChar char="•"/>
              <a:defRPr/>
            </a:pPr>
            <a:r>
              <a:rPr lang="de-DE" sz="2000" dirty="0" smtClean="0">
                <a:solidFill>
                  <a:schemeClr val="tx1"/>
                </a:solidFill>
              </a:rPr>
              <a:t>Parameterstudien Wohngebäude, Bürogebäude, Werkshalle</a:t>
            </a:r>
          </a:p>
          <a:p>
            <a:pPr marL="342900" indent="-342900" algn="l" eaLnBrk="1" fontAlgn="auto" hangingPunct="1">
              <a:spcAft>
                <a:spcPts val="0"/>
              </a:spcAft>
              <a:buFont typeface="Arial" pitchFamily="34" charset="0"/>
              <a:buChar char="•"/>
              <a:defRPr/>
            </a:pPr>
            <a:r>
              <a:rPr lang="de-DE" sz="2000" dirty="0" smtClean="0">
                <a:solidFill>
                  <a:schemeClr val="tx1"/>
                </a:solidFill>
              </a:rPr>
              <a:t>Gebäudeintegrierte Energieträgertechnologien</a:t>
            </a:r>
          </a:p>
          <a:p>
            <a:pPr marL="342900" indent="-342900" algn="l" eaLnBrk="1" fontAlgn="auto" hangingPunct="1">
              <a:spcAft>
                <a:spcPts val="0"/>
              </a:spcAft>
              <a:buFont typeface="Arial" pitchFamily="34" charset="0"/>
              <a:buChar char="•"/>
              <a:defRPr/>
            </a:pPr>
            <a:r>
              <a:rPr lang="de-DE" sz="2000" dirty="0" smtClean="0">
                <a:solidFill>
                  <a:schemeClr val="tx1"/>
                </a:solidFill>
              </a:rPr>
              <a:t>Einsatz im Gebäudebereich</a:t>
            </a:r>
          </a:p>
          <a:p>
            <a:pPr marL="342900" indent="-342900" algn="l" eaLnBrk="1" fontAlgn="auto" hangingPunct="1">
              <a:spcAft>
                <a:spcPts val="0"/>
              </a:spcAft>
              <a:buFont typeface="Arial" pitchFamily="34" charset="0"/>
              <a:buChar char="•"/>
              <a:defRPr/>
            </a:pPr>
            <a:r>
              <a:rPr lang="de-DE" sz="2000" dirty="0" smtClean="0">
                <a:solidFill>
                  <a:schemeClr val="tx1"/>
                </a:solidFill>
              </a:rPr>
              <a:t>Architektur und Gestaltung</a:t>
            </a:r>
          </a:p>
          <a:p>
            <a:pPr marL="342900" indent="-342900" algn="l" eaLnBrk="1" fontAlgn="auto" hangingPunct="1">
              <a:spcAft>
                <a:spcPts val="0"/>
              </a:spcAft>
              <a:buFont typeface="Arial" pitchFamily="34" charset="0"/>
              <a:buChar char="•"/>
              <a:defRPr/>
            </a:pPr>
            <a:r>
              <a:rPr lang="de-DE" sz="2000" dirty="0" smtClean="0">
                <a:solidFill>
                  <a:schemeClr val="tx1"/>
                </a:solidFill>
              </a:rPr>
              <a:t>Planungsleitfaden Plusenergie</a:t>
            </a:r>
          </a:p>
          <a:p>
            <a:pPr marL="342900" indent="-342900" algn="l" eaLnBrk="1" fontAlgn="auto" hangingPunct="1">
              <a:spcAft>
                <a:spcPts val="0"/>
              </a:spcAft>
              <a:buFont typeface="Arial" pitchFamily="34" charset="0"/>
              <a:buChar char="•"/>
              <a:defRPr/>
            </a:pPr>
            <a:r>
              <a:rPr lang="de-DE" sz="2000" dirty="0" smtClean="0">
                <a:solidFill>
                  <a:schemeClr val="tx1"/>
                </a:solidFill>
              </a:rPr>
              <a:t>Realisierte Projekte in Österreich</a:t>
            </a:r>
          </a:p>
          <a:p>
            <a:pPr marL="342900" indent="-342900" algn="l" eaLnBrk="1" fontAlgn="auto" hangingPunct="1">
              <a:spcAft>
                <a:spcPts val="0"/>
              </a:spcAft>
              <a:buFont typeface="Arial" pitchFamily="34" charset="0"/>
              <a:buChar char="•"/>
              <a:defRPr/>
            </a:pPr>
            <a:r>
              <a:rPr lang="de-DE" sz="2000" dirty="0" smtClean="0">
                <a:solidFill>
                  <a:schemeClr val="tx1"/>
                </a:solidFill>
              </a:rPr>
              <a:t>Thermischer Komfort</a:t>
            </a:r>
            <a:endParaRPr lang="de-AT" sz="2000" dirty="0">
              <a:solidFill>
                <a:schemeClr val="tx1"/>
              </a:solidFill>
            </a:endParaRPr>
          </a:p>
        </p:txBody>
      </p:sp>
      <p:pic>
        <p:nvPicPr>
          <p:cNvPr id="4"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4733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Untertitel 2"/>
          <p:cNvSpPr>
            <a:spLocks noGrp="1"/>
          </p:cNvSpPr>
          <p:nvPr>
            <p:ph type="subTitle" idx="1"/>
          </p:nvPr>
        </p:nvSpPr>
        <p:spPr>
          <a:xfrm>
            <a:off x="2122859" y="476672"/>
            <a:ext cx="6769621" cy="5832648"/>
          </a:xfrm>
        </p:spPr>
        <p:txBody>
          <a:bodyPr rtlCol="0">
            <a:noAutofit/>
          </a:bodyPr>
          <a:lstStyle/>
          <a:p>
            <a:pPr algn="l" eaLnBrk="1" fontAlgn="auto" hangingPunct="1">
              <a:spcAft>
                <a:spcPts val="0"/>
              </a:spcAft>
              <a:defRPr/>
            </a:pPr>
            <a:r>
              <a:rPr lang="de-DE" sz="4400" dirty="0" smtClean="0">
                <a:solidFill>
                  <a:schemeClr val="tx1"/>
                </a:solidFill>
              </a:rPr>
              <a:t>Gestaltungs- und Planungsstrategien</a:t>
            </a:r>
          </a:p>
          <a:p>
            <a:pPr algn="l" eaLnBrk="1" fontAlgn="auto" hangingPunct="1">
              <a:spcAft>
                <a:spcPts val="0"/>
              </a:spcAft>
              <a:defRPr/>
            </a:pPr>
            <a:endParaRPr lang="de-DE" sz="1200" b="1" dirty="0" smtClean="0">
              <a:solidFill>
                <a:schemeClr val="tx1"/>
              </a:solidFill>
            </a:endParaRPr>
          </a:p>
          <a:p>
            <a:pPr marL="342900" indent="-342900" algn="l" eaLnBrk="1" fontAlgn="auto" hangingPunct="1">
              <a:spcAft>
                <a:spcPts val="0"/>
              </a:spcAft>
              <a:buFont typeface="Arial" pitchFamily="34" charset="0"/>
              <a:buChar char="•"/>
              <a:defRPr/>
            </a:pPr>
            <a:r>
              <a:rPr lang="de-AT" sz="2000" dirty="0" smtClean="0">
                <a:solidFill>
                  <a:schemeClr val="tx1"/>
                </a:solidFill>
              </a:rPr>
              <a:t>Was </a:t>
            </a:r>
            <a:r>
              <a:rPr lang="de-AT" sz="2000" dirty="0">
                <a:solidFill>
                  <a:schemeClr val="tx1"/>
                </a:solidFill>
              </a:rPr>
              <a:t>bedeutet „Plusenergie“? </a:t>
            </a:r>
            <a:endParaRPr lang="de-AT" sz="2000" dirty="0" smtClean="0">
              <a:solidFill>
                <a:schemeClr val="tx1"/>
              </a:solidFill>
            </a:endParaRPr>
          </a:p>
          <a:p>
            <a:pPr marL="342900" indent="-342900" algn="l" eaLnBrk="1" fontAlgn="auto" hangingPunct="1">
              <a:spcAft>
                <a:spcPts val="0"/>
              </a:spcAft>
              <a:buFont typeface="Arial" pitchFamily="34" charset="0"/>
              <a:buChar char="•"/>
              <a:defRPr/>
            </a:pPr>
            <a:r>
              <a:rPr lang="de-AT" sz="2000" dirty="0" smtClean="0">
                <a:solidFill>
                  <a:schemeClr val="tx1"/>
                </a:solidFill>
              </a:rPr>
              <a:t>Warum </a:t>
            </a:r>
            <a:r>
              <a:rPr lang="de-AT" sz="2000" dirty="0">
                <a:solidFill>
                  <a:schemeClr val="tx1"/>
                </a:solidFill>
              </a:rPr>
              <a:t>ist „Plusenergie“ sinnvoll? </a:t>
            </a:r>
            <a:endParaRPr lang="de-AT" sz="2000" dirty="0" smtClean="0">
              <a:solidFill>
                <a:schemeClr val="tx1"/>
              </a:solidFill>
            </a:endParaRPr>
          </a:p>
          <a:p>
            <a:pPr marL="342900" indent="-342900" algn="l" eaLnBrk="1" fontAlgn="auto" hangingPunct="1">
              <a:spcAft>
                <a:spcPts val="0"/>
              </a:spcAft>
              <a:buFont typeface="Arial" pitchFamily="34" charset="0"/>
              <a:buChar char="•"/>
              <a:defRPr/>
            </a:pPr>
            <a:r>
              <a:rPr lang="de-AT" sz="2000" dirty="0" smtClean="0">
                <a:solidFill>
                  <a:schemeClr val="tx1"/>
                </a:solidFill>
              </a:rPr>
              <a:t>Welche </a:t>
            </a:r>
            <a:r>
              <a:rPr lang="de-AT" sz="2000" dirty="0">
                <a:solidFill>
                  <a:schemeClr val="tx1"/>
                </a:solidFill>
              </a:rPr>
              <a:t>architektonischen Veränderungen ergeben sich aus der Weiterentwicklung vom Passivhaus zum „Plusenergiehaus“? </a:t>
            </a:r>
            <a:endParaRPr lang="de-AT" sz="2000" dirty="0" smtClean="0">
              <a:solidFill>
                <a:schemeClr val="tx1"/>
              </a:solidFill>
            </a:endParaRPr>
          </a:p>
          <a:p>
            <a:pPr marL="342900" indent="-342900" algn="l" eaLnBrk="1" fontAlgn="auto" hangingPunct="1">
              <a:spcAft>
                <a:spcPts val="0"/>
              </a:spcAft>
              <a:buFont typeface="Arial" pitchFamily="34" charset="0"/>
              <a:buChar char="•"/>
              <a:defRPr/>
            </a:pPr>
            <a:r>
              <a:rPr lang="de-AT" sz="2000" dirty="0" smtClean="0">
                <a:solidFill>
                  <a:schemeClr val="tx1"/>
                </a:solidFill>
              </a:rPr>
              <a:t>Wie </a:t>
            </a:r>
            <a:r>
              <a:rPr lang="de-AT" sz="2000" dirty="0">
                <a:solidFill>
                  <a:schemeClr val="tx1"/>
                </a:solidFill>
              </a:rPr>
              <a:t>und wo können im Gebäude Flächen/Raum für erneuerbare Energien bereitgestellt werden? </a:t>
            </a:r>
            <a:endParaRPr lang="de-AT" sz="2000" dirty="0" smtClean="0">
              <a:solidFill>
                <a:schemeClr val="tx1"/>
              </a:solidFill>
            </a:endParaRPr>
          </a:p>
          <a:p>
            <a:pPr marL="342900" indent="-342900" algn="l" eaLnBrk="1" fontAlgn="auto" hangingPunct="1">
              <a:spcAft>
                <a:spcPts val="0"/>
              </a:spcAft>
              <a:buFont typeface="Arial" pitchFamily="34" charset="0"/>
              <a:buChar char="•"/>
              <a:defRPr/>
            </a:pPr>
            <a:r>
              <a:rPr lang="de-AT" sz="2000" dirty="0" smtClean="0">
                <a:solidFill>
                  <a:schemeClr val="tx1"/>
                </a:solidFill>
              </a:rPr>
              <a:t>Welche </a:t>
            </a:r>
            <a:r>
              <a:rPr lang="de-AT" sz="2000" dirty="0">
                <a:solidFill>
                  <a:schemeClr val="tx1"/>
                </a:solidFill>
              </a:rPr>
              <a:t>gegenläufigen Interessen treten im Planungsprozess auf? </a:t>
            </a:r>
            <a:endParaRPr lang="de-AT" sz="2000" dirty="0" smtClean="0">
              <a:solidFill>
                <a:schemeClr val="tx1"/>
              </a:solidFill>
            </a:endParaRPr>
          </a:p>
          <a:p>
            <a:pPr marL="342900" indent="-342900" algn="l" eaLnBrk="1" fontAlgn="auto" hangingPunct="1">
              <a:spcAft>
                <a:spcPts val="0"/>
              </a:spcAft>
              <a:buFont typeface="Arial" pitchFamily="34" charset="0"/>
              <a:buChar char="•"/>
              <a:defRPr/>
            </a:pPr>
            <a:r>
              <a:rPr lang="de-AT" sz="2000" dirty="0" smtClean="0">
                <a:solidFill>
                  <a:schemeClr val="tx1"/>
                </a:solidFill>
              </a:rPr>
              <a:t>…</a:t>
            </a:r>
            <a:endParaRPr lang="de-AT" sz="2000" dirty="0">
              <a:solidFill>
                <a:schemeClr val="tx1"/>
              </a:solidFill>
            </a:endParaRPr>
          </a:p>
        </p:txBody>
      </p:sp>
      <p:pic>
        <p:nvPicPr>
          <p:cNvPr id="4"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1226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11" name="Untertitel 2"/>
          <p:cNvSpPr>
            <a:spLocks noGrp="1"/>
          </p:cNvSpPr>
          <p:nvPr>
            <p:ph type="subTitle" idx="1"/>
          </p:nvPr>
        </p:nvSpPr>
        <p:spPr>
          <a:xfrm>
            <a:off x="1978843" y="692696"/>
            <a:ext cx="7705725" cy="3816424"/>
          </a:xfrm>
        </p:spPr>
        <p:txBody>
          <a:bodyPr rtlCol="0">
            <a:noAutofit/>
          </a:bodyPr>
          <a:lstStyle/>
          <a:p>
            <a:pPr algn="l" eaLnBrk="1" fontAlgn="auto" hangingPunct="1">
              <a:spcAft>
                <a:spcPts val="0"/>
              </a:spcAft>
              <a:defRPr/>
            </a:pPr>
            <a:r>
              <a:rPr lang="de-DE" sz="4400" dirty="0" smtClean="0">
                <a:solidFill>
                  <a:schemeClr val="tx1"/>
                </a:solidFill>
              </a:rPr>
              <a:t>Plusenergie-Konzept</a:t>
            </a:r>
          </a:p>
        </p:txBody>
      </p:sp>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099" y="1916832"/>
            <a:ext cx="4203893" cy="4365104"/>
          </a:xfrm>
          <a:prstGeom prst="rect">
            <a:avLst/>
          </a:prstGeom>
          <a:ln>
            <a:noFill/>
          </a:ln>
          <a:effectLst>
            <a:outerShdw blurRad="292100" dist="139700" dir="2700000" algn="tl" rotWithShape="0">
              <a:srgbClr val="333333">
                <a:alpha val="65000"/>
              </a:srgbClr>
            </a:outerShdw>
          </a:effectLst>
        </p:spPr>
      </p:pic>
      <p:sp>
        <p:nvSpPr>
          <p:cNvPr id="5" name="Untertitel 2"/>
          <p:cNvSpPr txBox="1">
            <a:spLocks/>
          </p:cNvSpPr>
          <p:nvPr/>
        </p:nvSpPr>
        <p:spPr bwMode="auto">
          <a:xfrm>
            <a:off x="4572000" y="1944216"/>
            <a:ext cx="4248472" cy="4005064"/>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eaLnBrk="1" fontAlgn="auto" hangingPunct="1">
              <a:spcAft>
                <a:spcPts val="0"/>
              </a:spcAft>
              <a:buFont typeface="Arial" pitchFamily="34" charset="0"/>
              <a:buChar char="•"/>
              <a:defRPr/>
            </a:pPr>
            <a:r>
              <a:rPr lang="de-AT" sz="1600" dirty="0">
                <a:solidFill>
                  <a:schemeClr val="tx1"/>
                </a:solidFill>
              </a:rPr>
              <a:t>Grafische Darstellung des </a:t>
            </a:r>
            <a:r>
              <a:rPr lang="de-AT" sz="1600" dirty="0" smtClean="0">
                <a:solidFill>
                  <a:schemeClr val="tx1"/>
                </a:solidFill>
              </a:rPr>
              <a:t>Plusenergiekonzeptes</a:t>
            </a:r>
            <a:r>
              <a:rPr lang="de-AT" sz="1600" dirty="0">
                <a:solidFill>
                  <a:schemeClr val="tx1"/>
                </a:solidFill>
              </a:rPr>
              <a:t>. </a:t>
            </a:r>
            <a:endParaRPr lang="de-AT" sz="1600" dirty="0" smtClean="0">
              <a:solidFill>
                <a:schemeClr val="tx1"/>
              </a:solidFill>
            </a:endParaRPr>
          </a:p>
          <a:p>
            <a:pPr marL="342900" indent="-342900" algn="l" eaLnBrk="1" fontAlgn="auto" hangingPunct="1">
              <a:spcAft>
                <a:spcPts val="0"/>
              </a:spcAft>
              <a:buFont typeface="Arial" pitchFamily="34" charset="0"/>
              <a:buChar char="•"/>
              <a:defRPr/>
            </a:pPr>
            <a:r>
              <a:rPr lang="de-AT" sz="1600" dirty="0" smtClean="0">
                <a:solidFill>
                  <a:schemeClr val="tx1"/>
                </a:solidFill>
              </a:rPr>
              <a:t>Der </a:t>
            </a:r>
            <a:r>
              <a:rPr lang="de-AT" sz="1600" dirty="0">
                <a:solidFill>
                  <a:schemeClr val="tx1"/>
                </a:solidFill>
              </a:rPr>
              <a:t>Energiebedarf des Gebäudes wird durch gezielte </a:t>
            </a:r>
            <a:r>
              <a:rPr lang="de-AT" sz="1600" dirty="0" smtClean="0">
                <a:solidFill>
                  <a:schemeClr val="tx1"/>
                </a:solidFill>
              </a:rPr>
              <a:t>Energieeinsparungsmaßnahmen </a:t>
            </a:r>
            <a:r>
              <a:rPr lang="de-AT" sz="1600" dirty="0">
                <a:solidFill>
                  <a:schemeClr val="tx1"/>
                </a:solidFill>
              </a:rPr>
              <a:t>reduziert und durch am Standort produzierte und eingespeiste Energie kompensiert. </a:t>
            </a:r>
            <a:endParaRPr lang="de-AT" sz="1600" dirty="0" smtClean="0">
              <a:solidFill>
                <a:schemeClr val="tx1"/>
              </a:solidFill>
            </a:endParaRPr>
          </a:p>
          <a:p>
            <a:pPr marL="342900" indent="-342900" algn="l" eaLnBrk="1" fontAlgn="auto" hangingPunct="1">
              <a:spcAft>
                <a:spcPts val="0"/>
              </a:spcAft>
              <a:buFont typeface="Arial" pitchFamily="34" charset="0"/>
              <a:buChar char="•"/>
              <a:defRPr/>
            </a:pPr>
            <a:r>
              <a:rPr lang="de-AT" sz="1600" dirty="0" smtClean="0">
                <a:solidFill>
                  <a:schemeClr val="tx1"/>
                </a:solidFill>
              </a:rPr>
              <a:t>Die </a:t>
            </a:r>
            <a:r>
              <a:rPr lang="de-AT" sz="1600" dirty="0">
                <a:solidFill>
                  <a:schemeClr val="tx1"/>
                </a:solidFill>
              </a:rPr>
              <a:t>erforderliche </a:t>
            </a:r>
            <a:r>
              <a:rPr lang="de-AT" sz="1600" dirty="0" smtClean="0">
                <a:solidFill>
                  <a:schemeClr val="tx1"/>
                </a:solidFill>
              </a:rPr>
              <a:t>Energieeinspeisung </a:t>
            </a:r>
            <a:r>
              <a:rPr lang="de-AT" sz="1600" dirty="0">
                <a:solidFill>
                  <a:schemeClr val="tx1"/>
                </a:solidFill>
              </a:rPr>
              <a:t>für eine ausgeglichene Bilanz wird auch als </a:t>
            </a:r>
            <a:r>
              <a:rPr lang="de-AT" sz="1600" dirty="0" err="1">
                <a:solidFill>
                  <a:schemeClr val="tx1"/>
                </a:solidFill>
              </a:rPr>
              <a:t>Mismatch</a:t>
            </a:r>
            <a:r>
              <a:rPr lang="de-AT" sz="1600" dirty="0">
                <a:solidFill>
                  <a:schemeClr val="tx1"/>
                </a:solidFill>
              </a:rPr>
              <a:t> bezeichnet. </a:t>
            </a:r>
            <a:endParaRPr lang="de-AT" sz="1600" dirty="0" smtClean="0">
              <a:solidFill>
                <a:schemeClr val="tx1"/>
              </a:solidFill>
            </a:endParaRPr>
          </a:p>
          <a:p>
            <a:pPr marL="342900" indent="-342900" algn="l" eaLnBrk="1" fontAlgn="auto" hangingPunct="1">
              <a:spcAft>
                <a:spcPts val="0"/>
              </a:spcAft>
              <a:buFont typeface="Arial" pitchFamily="34" charset="0"/>
              <a:buChar char="•"/>
              <a:defRPr/>
            </a:pPr>
            <a:r>
              <a:rPr lang="de-AT" sz="1600" dirty="0" smtClean="0">
                <a:solidFill>
                  <a:schemeClr val="tx1"/>
                </a:solidFill>
              </a:rPr>
              <a:t>Je </a:t>
            </a:r>
            <a:r>
              <a:rPr lang="de-AT" sz="1600" dirty="0">
                <a:solidFill>
                  <a:schemeClr val="tx1"/>
                </a:solidFill>
              </a:rPr>
              <a:t>geringer der </a:t>
            </a:r>
            <a:r>
              <a:rPr lang="de-AT" sz="1600" dirty="0" err="1">
                <a:solidFill>
                  <a:schemeClr val="tx1"/>
                </a:solidFill>
              </a:rPr>
              <a:t>Mismatch</a:t>
            </a:r>
            <a:r>
              <a:rPr lang="de-AT" sz="1600" dirty="0">
                <a:solidFill>
                  <a:schemeClr val="tx1"/>
                </a:solidFill>
              </a:rPr>
              <a:t> ausfällt, desto geringer ist auch die Beanspruchung des </a:t>
            </a:r>
            <a:r>
              <a:rPr lang="de-AT" sz="1600" dirty="0" smtClean="0">
                <a:solidFill>
                  <a:schemeClr val="tx1"/>
                </a:solidFill>
              </a:rPr>
              <a:t>Einspeisenetzes </a:t>
            </a:r>
            <a:r>
              <a:rPr lang="de-AT" sz="1600" dirty="0">
                <a:solidFill>
                  <a:schemeClr val="tx1"/>
                </a:solidFill>
              </a:rPr>
              <a:t>durch Energietransport und Speicherung.</a:t>
            </a:r>
          </a:p>
        </p:txBody>
      </p:sp>
      <p:sp>
        <p:nvSpPr>
          <p:cNvPr id="6" name="Rechteck 5"/>
          <p:cNvSpPr/>
          <p:nvPr/>
        </p:nvSpPr>
        <p:spPr>
          <a:xfrm>
            <a:off x="8593746" y="6011996"/>
            <a:ext cx="442750" cy="369332"/>
          </a:xfrm>
          <a:prstGeom prst="rect">
            <a:avLst/>
          </a:prstGeom>
        </p:spPr>
        <p:txBody>
          <a:bodyPr wrap="none">
            <a:spAutoFit/>
          </a:bodyPr>
          <a:lstStyle/>
          <a:p>
            <a:r>
              <a:rPr lang="de-DE" dirty="0" smtClean="0"/>
              <a:t>[5]</a:t>
            </a:r>
            <a:endParaRPr lang="de-AT" dirty="0"/>
          </a:p>
        </p:txBody>
      </p:sp>
    </p:spTree>
    <p:extLst>
      <p:ext uri="{BB962C8B-B14F-4D97-AF65-F5344CB8AC3E}">
        <p14:creationId xmlns:p14="http://schemas.microsoft.com/office/powerpoint/2010/main" val="14756079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11" name="Untertitel 2"/>
          <p:cNvSpPr>
            <a:spLocks noGrp="1"/>
          </p:cNvSpPr>
          <p:nvPr>
            <p:ph type="subTitle" idx="1"/>
          </p:nvPr>
        </p:nvSpPr>
        <p:spPr>
          <a:xfrm>
            <a:off x="1978843" y="260648"/>
            <a:ext cx="7705725" cy="4032448"/>
          </a:xfrm>
        </p:spPr>
        <p:txBody>
          <a:bodyPr rtlCol="0">
            <a:noAutofit/>
          </a:bodyPr>
          <a:lstStyle/>
          <a:p>
            <a:pPr algn="l" eaLnBrk="1" fontAlgn="auto" hangingPunct="1">
              <a:spcAft>
                <a:spcPts val="0"/>
              </a:spcAft>
              <a:defRPr/>
            </a:pPr>
            <a:r>
              <a:rPr lang="de-DE" sz="4400" dirty="0" smtClean="0">
                <a:solidFill>
                  <a:schemeClr val="tx1"/>
                </a:solidFill>
              </a:rPr>
              <a:t>Systemgrenzen für Plusenergie-Bilanzierung</a:t>
            </a:r>
          </a:p>
        </p:txBody>
      </p:sp>
      <p:pic>
        <p:nvPicPr>
          <p:cNvPr id="6" name="Bild 1" descr="16 Regenerative Energieversorgungsmaßnahmen"/>
          <p:cNvPicPr/>
          <p:nvPr/>
        </p:nvPicPr>
        <p:blipFill>
          <a:blip r:embed="rId4" cstate="print"/>
          <a:srcRect/>
          <a:stretch>
            <a:fillRect/>
          </a:stretch>
        </p:blipFill>
        <p:spPr bwMode="auto">
          <a:xfrm>
            <a:off x="1043608" y="1772816"/>
            <a:ext cx="6768752" cy="4176464"/>
          </a:xfrm>
          <a:prstGeom prst="rect">
            <a:avLst/>
          </a:prstGeom>
          <a:ln>
            <a:noFill/>
          </a:ln>
          <a:effectLst>
            <a:outerShdw blurRad="292100" dist="139700" dir="2700000" algn="tl" rotWithShape="0">
              <a:srgbClr val="333333">
                <a:alpha val="65000"/>
              </a:srgbClr>
            </a:outerShdw>
          </a:effectLst>
        </p:spPr>
      </p:pic>
      <p:sp>
        <p:nvSpPr>
          <p:cNvPr id="7" name="Untertitel 2"/>
          <p:cNvSpPr txBox="1">
            <a:spLocks/>
          </p:cNvSpPr>
          <p:nvPr/>
        </p:nvSpPr>
        <p:spPr bwMode="auto">
          <a:xfrm>
            <a:off x="1023324" y="5949280"/>
            <a:ext cx="7221083" cy="1607408"/>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fontAlgn="auto" hangingPunct="1">
              <a:spcAft>
                <a:spcPts val="0"/>
              </a:spcAft>
              <a:defRPr/>
            </a:pPr>
            <a:r>
              <a:rPr lang="de-DE" sz="1600" dirty="0" smtClean="0">
                <a:solidFill>
                  <a:schemeClr val="tx1"/>
                </a:solidFill>
              </a:rPr>
              <a:t>Mögliche </a:t>
            </a:r>
            <a:r>
              <a:rPr lang="de-DE" sz="1600" dirty="0">
                <a:solidFill>
                  <a:schemeClr val="tx1"/>
                </a:solidFill>
              </a:rPr>
              <a:t>regenerative Energieversorgungsmaßnahmen und Systemgrenzen zur Bilanzierung von Plus-Energiegebäuden (Quelle: </a:t>
            </a:r>
            <a:r>
              <a:rPr lang="de-DE" sz="1600" dirty="0" err="1">
                <a:solidFill>
                  <a:schemeClr val="tx1"/>
                </a:solidFill>
              </a:rPr>
              <a:t>Marszal</a:t>
            </a:r>
            <a:r>
              <a:rPr lang="de-DE" sz="1600" dirty="0">
                <a:solidFill>
                  <a:schemeClr val="tx1"/>
                </a:solidFill>
              </a:rPr>
              <a:t> et al. 2011, S. 5)</a:t>
            </a:r>
            <a:endParaRPr lang="de-AT" sz="1600" dirty="0" smtClean="0">
              <a:solidFill>
                <a:schemeClr val="tx1"/>
              </a:solidFill>
            </a:endParaRPr>
          </a:p>
        </p:txBody>
      </p:sp>
      <p:sp>
        <p:nvSpPr>
          <p:cNvPr id="9" name="Rechteck 8"/>
          <p:cNvSpPr/>
          <p:nvPr/>
        </p:nvSpPr>
        <p:spPr>
          <a:xfrm>
            <a:off x="8593746" y="6011996"/>
            <a:ext cx="442750" cy="369332"/>
          </a:xfrm>
          <a:prstGeom prst="rect">
            <a:avLst/>
          </a:prstGeom>
        </p:spPr>
        <p:txBody>
          <a:bodyPr wrap="none">
            <a:spAutoFit/>
          </a:bodyPr>
          <a:lstStyle/>
          <a:p>
            <a:r>
              <a:rPr lang="de-DE" dirty="0" smtClean="0"/>
              <a:t>[5]</a:t>
            </a:r>
            <a:endParaRPr lang="de-AT" dirty="0"/>
          </a:p>
        </p:txBody>
      </p:sp>
    </p:spTree>
    <p:extLst>
      <p:ext uri="{BB962C8B-B14F-4D97-AF65-F5344CB8AC3E}">
        <p14:creationId xmlns:p14="http://schemas.microsoft.com/office/powerpoint/2010/main" val="31789790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11" name="Untertitel 2"/>
          <p:cNvSpPr>
            <a:spLocks noGrp="1"/>
          </p:cNvSpPr>
          <p:nvPr>
            <p:ph type="subTitle" idx="1"/>
          </p:nvPr>
        </p:nvSpPr>
        <p:spPr>
          <a:xfrm>
            <a:off x="1978843" y="476672"/>
            <a:ext cx="7705725" cy="4032448"/>
          </a:xfrm>
        </p:spPr>
        <p:txBody>
          <a:bodyPr rtlCol="0">
            <a:noAutofit/>
          </a:bodyPr>
          <a:lstStyle/>
          <a:p>
            <a:pPr algn="l" eaLnBrk="1" fontAlgn="auto" hangingPunct="1">
              <a:spcAft>
                <a:spcPts val="0"/>
              </a:spcAft>
              <a:defRPr/>
            </a:pPr>
            <a:r>
              <a:rPr lang="de-DE" sz="4400" dirty="0" smtClean="0">
                <a:solidFill>
                  <a:schemeClr val="tx1"/>
                </a:solidFill>
              </a:rPr>
              <a:t>Plusenergie-Konzept</a:t>
            </a:r>
          </a:p>
        </p:txBody>
      </p:sp>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099" y="1916832"/>
            <a:ext cx="4203893" cy="4365104"/>
          </a:xfrm>
          <a:prstGeom prst="rect">
            <a:avLst/>
          </a:prstGeom>
        </p:spPr>
      </p:pic>
      <p:sp>
        <p:nvSpPr>
          <p:cNvPr id="5" name="Untertitel 2"/>
          <p:cNvSpPr txBox="1">
            <a:spLocks/>
          </p:cNvSpPr>
          <p:nvPr/>
        </p:nvSpPr>
        <p:spPr bwMode="auto">
          <a:xfrm>
            <a:off x="4716016" y="1944216"/>
            <a:ext cx="4248472" cy="4005064"/>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fontAlgn="auto" hangingPunct="1">
              <a:spcAft>
                <a:spcPts val="0"/>
              </a:spcAft>
              <a:defRPr/>
            </a:pPr>
            <a:r>
              <a:rPr lang="de-AT" sz="1600" dirty="0">
                <a:solidFill>
                  <a:schemeClr val="tx1"/>
                </a:solidFill>
              </a:rPr>
              <a:t>Typischer Endenergiebedarf bezogen auf die Energiebezugsfläche (EBF) nach PHPP. </a:t>
            </a:r>
            <a:r>
              <a:rPr lang="de-AT" sz="1600" dirty="0" smtClean="0">
                <a:solidFill>
                  <a:schemeClr val="tx1"/>
                </a:solidFill>
              </a:rPr>
              <a:t>Büro </a:t>
            </a:r>
            <a:r>
              <a:rPr lang="de-AT" sz="1600" dirty="0">
                <a:solidFill>
                  <a:schemeClr val="tx1"/>
                </a:solidFill>
              </a:rPr>
              <a:t>konventionell und </a:t>
            </a:r>
            <a:r>
              <a:rPr lang="de-AT" sz="1600" dirty="0" smtClean="0">
                <a:solidFill>
                  <a:schemeClr val="tx1"/>
                </a:solidFill>
              </a:rPr>
              <a:t>Büro optimiert, </a:t>
            </a:r>
            <a:r>
              <a:rPr lang="de-AT" sz="1600" dirty="0">
                <a:solidFill>
                  <a:schemeClr val="tx1"/>
                </a:solidFill>
              </a:rPr>
              <a:t>Umrechnungsfaktor BGF auf EBF 0.85; Wohnen konventionell, Wohnen passiv (hocheffizient) und Büro  basierend auf eigenen Projektdaten</a:t>
            </a:r>
            <a:r>
              <a:rPr lang="de-AT" sz="1600" dirty="0" smtClean="0">
                <a:solidFill>
                  <a:schemeClr val="tx1"/>
                </a:solidFill>
              </a:rPr>
              <a:t>.</a:t>
            </a:r>
            <a:endParaRPr lang="de-AT" sz="1600" dirty="0">
              <a:solidFill>
                <a:schemeClr val="tx1"/>
              </a:solidFill>
            </a:endParaRPr>
          </a:p>
        </p:txBody>
      </p:sp>
      <p:pic>
        <p:nvPicPr>
          <p:cNvPr id="3" name="Grafik 2"/>
          <p:cNvPicPr>
            <a:picLocks noChangeAspect="1"/>
          </p:cNvPicPr>
          <p:nvPr/>
        </p:nvPicPr>
        <p:blipFill rotWithShape="1">
          <a:blip r:embed="rId5" cstate="print">
            <a:extLst>
              <a:ext uri="{28A0092B-C50C-407E-A947-70E740481C1C}">
                <a14:useLocalDpi xmlns:a14="http://schemas.microsoft.com/office/drawing/2010/main" val="0"/>
              </a:ext>
            </a:extLst>
          </a:blip>
          <a:srcRect r="26829"/>
          <a:stretch/>
        </p:blipFill>
        <p:spPr>
          <a:xfrm>
            <a:off x="251520" y="1904517"/>
            <a:ext cx="4320480" cy="4476811"/>
          </a:xfrm>
          <a:prstGeom prst="rect">
            <a:avLst/>
          </a:prstGeom>
          <a:ln>
            <a:noFill/>
          </a:ln>
          <a:effectLst>
            <a:outerShdw blurRad="292100" dist="139700" dir="2700000" algn="tl" rotWithShape="0">
              <a:srgbClr val="333333">
                <a:alpha val="65000"/>
              </a:srgbClr>
            </a:outerShdw>
          </a:effectLst>
        </p:spPr>
      </p:pic>
      <p:pic>
        <p:nvPicPr>
          <p:cNvPr id="7" name="Grafik 6"/>
          <p:cNvPicPr>
            <a:picLocks noChangeAspect="1"/>
          </p:cNvPicPr>
          <p:nvPr/>
        </p:nvPicPr>
        <p:blipFill rotWithShape="1">
          <a:blip r:embed="rId6" cstate="print">
            <a:extLst>
              <a:ext uri="{28A0092B-C50C-407E-A947-70E740481C1C}">
                <a14:useLocalDpi xmlns:a14="http://schemas.microsoft.com/office/drawing/2010/main" val="0"/>
              </a:ext>
            </a:extLst>
          </a:blip>
          <a:srcRect l="70591" t="21004" r="1305" b="29446"/>
          <a:stretch/>
        </p:blipFill>
        <p:spPr>
          <a:xfrm>
            <a:off x="4824028" y="3803021"/>
            <a:ext cx="2052228" cy="2578307"/>
          </a:xfrm>
          <a:prstGeom prst="rect">
            <a:avLst/>
          </a:prstGeom>
        </p:spPr>
      </p:pic>
    </p:spTree>
    <p:extLst>
      <p:ext uri="{BB962C8B-B14F-4D97-AF65-F5344CB8AC3E}">
        <p14:creationId xmlns:p14="http://schemas.microsoft.com/office/powerpoint/2010/main" val="14019805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11" name="Untertitel 2"/>
          <p:cNvSpPr>
            <a:spLocks noGrp="1"/>
          </p:cNvSpPr>
          <p:nvPr>
            <p:ph type="subTitle" idx="1"/>
          </p:nvPr>
        </p:nvSpPr>
        <p:spPr>
          <a:xfrm>
            <a:off x="2050851" y="332656"/>
            <a:ext cx="7705725" cy="4176464"/>
          </a:xfrm>
        </p:spPr>
        <p:txBody>
          <a:bodyPr rtlCol="0">
            <a:noAutofit/>
          </a:bodyPr>
          <a:lstStyle/>
          <a:p>
            <a:pPr algn="l" eaLnBrk="1" fontAlgn="auto" hangingPunct="1">
              <a:spcAft>
                <a:spcPts val="0"/>
              </a:spcAft>
              <a:defRPr/>
            </a:pPr>
            <a:r>
              <a:rPr lang="de-DE" sz="4400" dirty="0" smtClean="0">
                <a:solidFill>
                  <a:schemeClr val="tx1"/>
                </a:solidFill>
              </a:rPr>
              <a:t>Energetische Entwurfsoptimierung</a:t>
            </a:r>
          </a:p>
          <a:p>
            <a:pPr algn="l" eaLnBrk="1" fontAlgn="auto" hangingPunct="1">
              <a:spcAft>
                <a:spcPts val="0"/>
              </a:spcAft>
              <a:defRPr/>
            </a:pPr>
            <a:endParaRPr lang="de-DE" sz="1200" b="1" dirty="0" smtClean="0">
              <a:solidFill>
                <a:schemeClr val="tx1"/>
              </a:solidFill>
            </a:endParaRPr>
          </a:p>
        </p:txBody>
      </p:sp>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72" y="1844824"/>
            <a:ext cx="7668344" cy="4188553"/>
          </a:xfrm>
          <a:prstGeom prst="rect">
            <a:avLst/>
          </a:prstGeom>
          <a:ln>
            <a:noFill/>
          </a:ln>
          <a:effectLst>
            <a:outerShdw blurRad="292100" dist="139700" dir="2700000" algn="tl" rotWithShape="0">
              <a:srgbClr val="333333">
                <a:alpha val="65000"/>
              </a:srgbClr>
            </a:outerShdw>
          </a:effectLst>
        </p:spPr>
      </p:pic>
      <p:sp>
        <p:nvSpPr>
          <p:cNvPr id="5" name="Untertitel 2"/>
          <p:cNvSpPr txBox="1">
            <a:spLocks/>
          </p:cNvSpPr>
          <p:nvPr/>
        </p:nvSpPr>
        <p:spPr bwMode="auto">
          <a:xfrm>
            <a:off x="611560" y="6093296"/>
            <a:ext cx="7668344" cy="2880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fontAlgn="auto" hangingPunct="1">
              <a:spcAft>
                <a:spcPts val="0"/>
              </a:spcAft>
              <a:defRPr/>
            </a:pPr>
            <a:r>
              <a:rPr lang="de-AT" sz="1600" dirty="0" smtClean="0">
                <a:solidFill>
                  <a:schemeClr val="tx1"/>
                </a:solidFill>
              </a:rPr>
              <a:t>Optimierungsziele </a:t>
            </a:r>
            <a:r>
              <a:rPr lang="de-AT" sz="1600" dirty="0">
                <a:solidFill>
                  <a:schemeClr val="tx1"/>
                </a:solidFill>
              </a:rPr>
              <a:t>und Parameter der energetischen Optimierung im Gebäudedesign</a:t>
            </a:r>
            <a:endParaRPr lang="de-AT" sz="1600" dirty="0" smtClean="0">
              <a:solidFill>
                <a:schemeClr val="tx1"/>
              </a:solidFill>
            </a:endParaRPr>
          </a:p>
        </p:txBody>
      </p:sp>
      <p:sp>
        <p:nvSpPr>
          <p:cNvPr id="6" name="Rechteck 5"/>
          <p:cNvSpPr/>
          <p:nvPr/>
        </p:nvSpPr>
        <p:spPr>
          <a:xfrm>
            <a:off x="8593746" y="6011996"/>
            <a:ext cx="442750" cy="369332"/>
          </a:xfrm>
          <a:prstGeom prst="rect">
            <a:avLst/>
          </a:prstGeom>
        </p:spPr>
        <p:txBody>
          <a:bodyPr wrap="none">
            <a:spAutoFit/>
          </a:bodyPr>
          <a:lstStyle/>
          <a:p>
            <a:r>
              <a:rPr lang="de-DE" dirty="0" smtClean="0"/>
              <a:t>[5]</a:t>
            </a:r>
            <a:endParaRPr lang="de-AT" dirty="0"/>
          </a:p>
        </p:txBody>
      </p:sp>
    </p:spTree>
    <p:extLst>
      <p:ext uri="{BB962C8B-B14F-4D97-AF65-F5344CB8AC3E}">
        <p14:creationId xmlns:p14="http://schemas.microsoft.com/office/powerpoint/2010/main" val="15508495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11" name="Untertitel 2"/>
          <p:cNvSpPr>
            <a:spLocks noGrp="1"/>
          </p:cNvSpPr>
          <p:nvPr>
            <p:ph type="subTitle" idx="1"/>
          </p:nvPr>
        </p:nvSpPr>
        <p:spPr>
          <a:xfrm>
            <a:off x="1978843" y="260648"/>
            <a:ext cx="7705725" cy="3816424"/>
          </a:xfrm>
        </p:spPr>
        <p:txBody>
          <a:bodyPr rtlCol="0">
            <a:noAutofit/>
          </a:bodyPr>
          <a:lstStyle/>
          <a:p>
            <a:pPr algn="l" eaLnBrk="1" fontAlgn="auto" hangingPunct="1">
              <a:spcAft>
                <a:spcPts val="0"/>
              </a:spcAft>
              <a:defRPr/>
            </a:pPr>
            <a:r>
              <a:rPr lang="de-AT" sz="4400" dirty="0">
                <a:solidFill>
                  <a:schemeClr val="tx1"/>
                </a:solidFill>
              </a:rPr>
              <a:t>Beispiel </a:t>
            </a:r>
            <a:r>
              <a:rPr lang="de-AT" sz="4400" dirty="0" smtClean="0">
                <a:solidFill>
                  <a:schemeClr val="tx1"/>
                </a:solidFill>
              </a:rPr>
              <a:t>Wohngebäude</a:t>
            </a:r>
            <a:endParaRPr lang="de-AT" sz="4400" dirty="0">
              <a:solidFill>
                <a:schemeClr val="tx1"/>
              </a:solidFill>
            </a:endParaRPr>
          </a:p>
          <a:p>
            <a:pPr algn="l" eaLnBrk="1" fontAlgn="auto" hangingPunct="1">
              <a:spcAft>
                <a:spcPts val="0"/>
              </a:spcAft>
              <a:defRPr/>
            </a:pPr>
            <a:r>
              <a:rPr lang="de-AT" sz="2800" dirty="0">
                <a:solidFill>
                  <a:schemeClr val="tx1"/>
                </a:solidFill>
              </a:rPr>
              <a:t>Einfamilienhaus mit geneigter Dachfläche </a:t>
            </a:r>
          </a:p>
          <a:p>
            <a:pPr algn="l" eaLnBrk="1" fontAlgn="auto" hangingPunct="1">
              <a:spcAft>
                <a:spcPts val="0"/>
              </a:spcAft>
              <a:defRPr/>
            </a:pPr>
            <a:endParaRPr lang="de-DE" sz="1200" b="1" dirty="0" smtClean="0">
              <a:solidFill>
                <a:schemeClr val="tx1"/>
              </a:solidFill>
            </a:endParaRPr>
          </a:p>
        </p:txBody>
      </p:sp>
      <p:pic>
        <p:nvPicPr>
          <p:cNvPr id="6" name="Image.jpg"/>
          <p:cNvPicPr/>
          <p:nvPr/>
        </p:nvPicPr>
        <p:blipFill rotWithShape="1">
          <a:blip r:embed="rId4"/>
          <a:srcRect r="55516" b="16412"/>
          <a:stretch/>
        </p:blipFill>
        <p:spPr>
          <a:xfrm>
            <a:off x="179512" y="1844824"/>
            <a:ext cx="3816424" cy="4073034"/>
          </a:xfrm>
          <a:prstGeom prst="rect">
            <a:avLst/>
          </a:prstGeom>
          <a:ln>
            <a:noFill/>
          </a:ln>
          <a:effectLst>
            <a:outerShdw blurRad="292100" dist="139700" dir="2700000" algn="tl" rotWithShape="0">
              <a:srgbClr val="333333">
                <a:alpha val="65000"/>
              </a:srgbClr>
            </a:outerShdw>
          </a:effectLst>
        </p:spPr>
      </p:pic>
      <p:sp>
        <p:nvSpPr>
          <p:cNvPr id="9" name="Textplatzhalter 85"/>
          <p:cNvSpPr txBox="1">
            <a:spLocks/>
          </p:cNvSpPr>
          <p:nvPr/>
        </p:nvSpPr>
        <p:spPr>
          <a:xfrm>
            <a:off x="4159696" y="1844824"/>
            <a:ext cx="4876800" cy="1033145"/>
          </a:xfrm>
          <a:prstGeom prst="rect">
            <a:avLst/>
          </a:prstGeom>
          <a:noFill/>
          <a:ln w="0" cmpd="sng">
            <a:noFill/>
            <a:prstDash val="solid"/>
          </a:ln>
        </p:spPr>
        <p:txBody>
          <a:bodyPr vert="horz" lIns="0" tIns="0" rIns="0" bIns="0" rtlCol="0" anchor="t"/>
          <a:lstStyle>
            <a:defPPr>
              <a:defRPr lang="de-DE"/>
            </a:defPPr>
            <a:lvl1pPr algn="l"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a:lnSpc>
                <a:spcPts val="900"/>
              </a:lnSpc>
              <a:tabLst>
                <a:tab pos="1097280" algn="l"/>
              </a:tabLst>
            </a:pPr>
            <a:r>
              <a:rPr lang="de-DE" sz="900" spc="10" dirty="0" smtClean="0">
                <a:solidFill>
                  <a:srgbClr val="000000"/>
                </a:solidFill>
                <a:latin typeface="Tahoma" panose="02020603050405020304" pitchFamily="2"/>
              </a:rPr>
              <a:t>Typ: Einfamilienhaus </a:t>
            </a:r>
          </a:p>
          <a:p>
            <a:pPr>
              <a:lnSpc>
                <a:spcPts val="1100"/>
              </a:lnSpc>
              <a:spcBef>
                <a:spcPts val="170"/>
              </a:spcBef>
              <a:tabLst>
                <a:tab pos="1097280" algn="l"/>
              </a:tabLst>
            </a:pPr>
            <a:r>
              <a:rPr lang="de-DE" sz="900" b="1" spc="-5" dirty="0" smtClean="0">
                <a:solidFill>
                  <a:srgbClr val="000000"/>
                </a:solidFill>
                <a:latin typeface="Tahoma" panose="02020603050405020304" pitchFamily="2"/>
              </a:rPr>
              <a:t>Kürzel: </a:t>
            </a:r>
            <a:r>
              <a:rPr lang="de-DE" sz="900" spc="-5" dirty="0" smtClean="0">
                <a:solidFill>
                  <a:srgbClr val="000000"/>
                </a:solidFill>
                <a:latin typeface="Tahoma" panose="02020603050405020304" pitchFamily="2"/>
              </a:rPr>
              <a:t>EFHs </a:t>
            </a:r>
          </a:p>
          <a:p>
            <a:pPr>
              <a:lnSpc>
                <a:spcPts val="1200"/>
              </a:lnSpc>
              <a:spcBef>
                <a:spcPts val="70"/>
              </a:spcBef>
              <a:tabLst>
                <a:tab pos="1097280" algn="l"/>
              </a:tabLst>
            </a:pPr>
            <a:r>
              <a:rPr lang="de-DE" sz="900" b="1" spc="5" dirty="0" smtClean="0">
                <a:solidFill>
                  <a:srgbClr val="000000"/>
                </a:solidFill>
                <a:latin typeface="Tahoma" panose="02020603050405020304" pitchFamily="2"/>
              </a:rPr>
              <a:t>Beschreibung: </a:t>
            </a:r>
            <a:r>
              <a:rPr lang="de-DE" sz="900" spc="5" dirty="0" smtClean="0">
                <a:solidFill>
                  <a:srgbClr val="000000"/>
                </a:solidFill>
                <a:latin typeface="Tahoma" panose="02020603050405020304" pitchFamily="2"/>
              </a:rPr>
              <a:t>"durchschnittliches" Einfamilienhaus in Passivhausbauweise (maximale </a:t>
            </a:r>
          </a:p>
          <a:p>
            <a:pPr marL="1097280">
              <a:lnSpc>
                <a:spcPts val="1200"/>
              </a:lnSpc>
            </a:pPr>
            <a:r>
              <a:rPr lang="de-DE" sz="900" dirty="0" smtClean="0">
                <a:solidFill>
                  <a:srgbClr val="000000"/>
                </a:solidFill>
                <a:latin typeface="Tahoma" panose="02020603050405020304" pitchFamily="2"/>
              </a:rPr>
              <a:t>Fördergröße laut österreichischen Wohnbauförderungsgesetzen 130 m</a:t>
            </a:r>
            <a:r>
              <a:rPr lang="de-DE" sz="900" baseline="30000" dirty="0" smtClean="0">
                <a:solidFill>
                  <a:srgbClr val="000000"/>
                </a:solidFill>
                <a:latin typeface="Tahoma" panose="02020603050405020304" pitchFamily="2"/>
              </a:rPr>
              <a:t>2</a:t>
            </a:r>
            <a:r>
              <a:rPr lang="de-DE" sz="550" dirty="0" smtClean="0">
                <a:solidFill>
                  <a:srgbClr val="000000"/>
                </a:solidFill>
                <a:latin typeface="Tahoma" panose="02020603050405020304" pitchFamily="2"/>
              </a:rPr>
              <a:t> - </a:t>
            </a:r>
            <a:r>
              <a:rPr lang="de-DE" sz="900" dirty="0" smtClean="0">
                <a:solidFill>
                  <a:srgbClr val="000000"/>
                </a:solidFill>
                <a:latin typeface="Tahoma" panose="02020603050405020304" pitchFamily="2"/>
              </a:rPr>
              <a:t>150 m</a:t>
            </a:r>
            <a:r>
              <a:rPr lang="de-DE" sz="900" baseline="30000" dirty="0" smtClean="0">
                <a:solidFill>
                  <a:srgbClr val="000000"/>
                </a:solidFill>
                <a:latin typeface="Tahoma" panose="02020603050405020304" pitchFamily="2"/>
              </a:rPr>
              <a:t>2</a:t>
            </a:r>
            <a:r>
              <a:rPr lang="de-DE" sz="900" dirty="0" smtClean="0">
                <a:solidFill>
                  <a:srgbClr val="000000"/>
                </a:solidFill>
                <a:latin typeface="Tahoma" panose="02020603050405020304" pitchFamily="2"/>
              </a:rPr>
              <a:t> NFL, durchschnittliche NFL bei Wohnungen von Hauseigentümern 2008 laut Mikrozensus Statistik Austria 134,1 m</a:t>
            </a:r>
            <a:r>
              <a:rPr lang="de-DE" sz="900" baseline="30000" dirty="0" smtClean="0">
                <a:solidFill>
                  <a:srgbClr val="000000"/>
                </a:solidFill>
                <a:latin typeface="Tahoma" panose="02020603050405020304" pitchFamily="2"/>
              </a:rPr>
              <a:t>2</a:t>
            </a:r>
            <a:r>
              <a:rPr lang="de-DE" sz="900" dirty="0" smtClean="0">
                <a:solidFill>
                  <a:srgbClr val="000000"/>
                </a:solidFill>
                <a:latin typeface="Tahoma" panose="02020603050405020304" pitchFamily="2"/>
              </a:rPr>
              <a:t>) mit </a:t>
            </a:r>
            <a:r>
              <a:rPr lang="de-DE" sz="900" dirty="0" err="1" smtClean="0">
                <a:solidFill>
                  <a:srgbClr val="000000"/>
                </a:solidFill>
                <a:latin typeface="Tahoma" panose="02020603050405020304" pitchFamily="2"/>
              </a:rPr>
              <a:t>einhüftigem</a:t>
            </a:r>
            <a:r>
              <a:rPr lang="de-DE" sz="900" dirty="0" smtClean="0">
                <a:solidFill>
                  <a:srgbClr val="000000"/>
                </a:solidFill>
                <a:latin typeface="Tahoma" panose="02020603050405020304" pitchFamily="2"/>
              </a:rPr>
              <a:t> Satteldach </a:t>
            </a:r>
            <a:endParaRPr lang="de-DE" sz="900" dirty="0">
              <a:solidFill>
                <a:srgbClr val="000000"/>
              </a:solidFill>
              <a:latin typeface="Tahoma" panose="02020603050405020304" pitchFamily="2"/>
            </a:endParaRPr>
          </a:p>
        </p:txBody>
      </p:sp>
      <p:sp>
        <p:nvSpPr>
          <p:cNvPr id="10" name="Textplatzhalter 86"/>
          <p:cNvSpPr txBox="1">
            <a:spLocks/>
          </p:cNvSpPr>
          <p:nvPr/>
        </p:nvSpPr>
        <p:spPr>
          <a:xfrm>
            <a:off x="4159696" y="2981474"/>
            <a:ext cx="4754880" cy="1088390"/>
          </a:xfrm>
          <a:prstGeom prst="rect">
            <a:avLst/>
          </a:prstGeom>
          <a:noFill/>
          <a:ln w="0" cmpd="sng">
            <a:noFill/>
            <a:prstDash val="solid"/>
          </a:ln>
        </p:spPr>
        <p:txBody>
          <a:bodyPr vert="horz" lIns="0" tIns="0" rIns="0" bIns="0" rtlCol="0" anchor="t"/>
          <a:lstStyle>
            <a:defPPr>
              <a:defRPr lang="de-DE"/>
            </a:defPPr>
            <a:lvl1pPr algn="l"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a:lnSpc>
                <a:spcPts val="900"/>
              </a:lnSpc>
              <a:tabLst>
                <a:tab pos="1097280" algn="l"/>
              </a:tabLst>
            </a:pPr>
            <a:r>
              <a:rPr lang="de-DE" sz="900" b="1" spc="-10" smtClean="0">
                <a:solidFill>
                  <a:srgbClr val="000000"/>
                </a:solidFill>
                <a:latin typeface="Tahoma" panose="02020603050405020304" pitchFamily="2"/>
              </a:rPr>
              <a:t>Baukörper: </a:t>
            </a:r>
            <a:r>
              <a:rPr lang="de-DE" sz="900" spc="-10" smtClean="0">
                <a:solidFill>
                  <a:srgbClr val="000000"/>
                </a:solidFill>
                <a:latin typeface="Tahoma" panose="02020603050405020304" pitchFamily="2"/>
              </a:rPr>
              <a:t>kompakter Baukörper (quadratischer Grundriss), 2 Geschosse (RH = 2,6 </a:t>
            </a:r>
          </a:p>
          <a:p>
            <a:pPr marL="1097280">
              <a:lnSpc>
                <a:spcPts val="1100"/>
              </a:lnSpc>
              <a:spcBef>
                <a:spcPts val="95"/>
              </a:spcBef>
            </a:pPr>
            <a:r>
              <a:rPr lang="de-DE" sz="900" spc="5" smtClean="0">
                <a:solidFill>
                  <a:srgbClr val="000000"/>
                </a:solidFill>
                <a:latin typeface="Tahoma" panose="02020603050405020304" pitchFamily="2"/>
              </a:rPr>
              <a:t>m), nicht unterkellert, einhüftiges Satteldach </a:t>
            </a:r>
          </a:p>
          <a:p>
            <a:pPr>
              <a:lnSpc>
                <a:spcPts val="1100"/>
              </a:lnSpc>
              <a:spcBef>
                <a:spcPts val="240"/>
              </a:spcBef>
              <a:tabLst>
                <a:tab pos="1097280" algn="l"/>
              </a:tabLst>
            </a:pPr>
            <a:r>
              <a:rPr lang="de-DE" sz="900" b="1" spc="-10" smtClean="0">
                <a:solidFill>
                  <a:srgbClr val="000000"/>
                </a:solidFill>
                <a:latin typeface="Tahoma" panose="02020603050405020304" pitchFamily="2"/>
              </a:rPr>
              <a:t>BGF: </a:t>
            </a:r>
            <a:r>
              <a:rPr lang="de-DE" sz="900" spc="-10" smtClean="0">
                <a:solidFill>
                  <a:srgbClr val="000000"/>
                </a:solidFill>
                <a:latin typeface="Tahoma" panose="02020603050405020304" pitchFamily="2"/>
              </a:rPr>
              <a:t>179,36 m</a:t>
            </a:r>
            <a:r>
              <a:rPr lang="de-DE" sz="900" spc="-10" baseline="30000" smtClean="0">
                <a:solidFill>
                  <a:srgbClr val="000000"/>
                </a:solidFill>
                <a:latin typeface="Tahoma" panose="02020603050405020304" pitchFamily="2"/>
              </a:rPr>
              <a:t>2</a:t>
            </a:r>
            <a:r>
              <a:rPr lang="de-DE" sz="100" spc="-10" smtClean="0">
                <a:solidFill>
                  <a:srgbClr val="000000"/>
                </a:solidFill>
                <a:latin typeface="Tahoma" panose="02020603050405020304" pitchFamily="2"/>
              </a:rPr>
              <a:t> </a:t>
            </a:r>
          </a:p>
          <a:p>
            <a:pPr>
              <a:lnSpc>
                <a:spcPts val="1100"/>
              </a:lnSpc>
              <a:spcBef>
                <a:spcPts val="195"/>
              </a:spcBef>
              <a:tabLst>
                <a:tab pos="1097280" algn="l"/>
              </a:tabLst>
            </a:pPr>
            <a:r>
              <a:rPr lang="de-DE" sz="900" b="1" spc="-5" smtClean="0">
                <a:solidFill>
                  <a:srgbClr val="000000"/>
                </a:solidFill>
                <a:latin typeface="Tahoma" panose="02020603050405020304" pitchFamily="2"/>
              </a:rPr>
              <a:t>WNFL: </a:t>
            </a:r>
            <a:r>
              <a:rPr lang="de-DE" sz="900" spc="-5" smtClean="0">
                <a:solidFill>
                  <a:srgbClr val="000000"/>
                </a:solidFill>
                <a:latin typeface="Tahoma" panose="02020603050405020304" pitchFamily="2"/>
              </a:rPr>
              <a:t>126,11 m</a:t>
            </a:r>
            <a:r>
              <a:rPr lang="de-DE" sz="900" spc="-5" baseline="30000" smtClean="0">
                <a:solidFill>
                  <a:srgbClr val="000000"/>
                </a:solidFill>
                <a:latin typeface="Tahoma" panose="02020603050405020304" pitchFamily="2"/>
              </a:rPr>
              <a:t>2</a:t>
            </a:r>
            <a:r>
              <a:rPr lang="de-DE" sz="100" spc="-5" smtClean="0">
                <a:solidFill>
                  <a:srgbClr val="000000"/>
                </a:solidFill>
                <a:latin typeface="Tahoma" panose="02020603050405020304" pitchFamily="2"/>
              </a:rPr>
              <a:t> </a:t>
            </a:r>
          </a:p>
          <a:p>
            <a:pPr>
              <a:lnSpc>
                <a:spcPts val="1100"/>
              </a:lnSpc>
              <a:spcBef>
                <a:spcPts val="175"/>
              </a:spcBef>
              <a:tabLst>
                <a:tab pos="1097280" algn="l"/>
              </a:tabLst>
            </a:pPr>
            <a:r>
              <a:rPr lang="de-DE" sz="900" b="1" spc="-5" smtClean="0">
                <a:solidFill>
                  <a:srgbClr val="000000"/>
                </a:solidFill>
                <a:latin typeface="Tahoma" panose="02020603050405020304" pitchFamily="2"/>
              </a:rPr>
              <a:t>Volumen: </a:t>
            </a:r>
            <a:r>
              <a:rPr lang="de-DE" sz="900" spc="-5" smtClean="0">
                <a:solidFill>
                  <a:srgbClr val="000000"/>
                </a:solidFill>
                <a:latin typeface="Tahoma" panose="02020603050405020304" pitchFamily="2"/>
              </a:rPr>
              <a:t>635,55 m</a:t>
            </a:r>
            <a:r>
              <a:rPr lang="de-DE" sz="900" spc="-5" baseline="30000" smtClean="0">
                <a:solidFill>
                  <a:srgbClr val="000000"/>
                </a:solidFill>
                <a:latin typeface="Tahoma" panose="02020603050405020304" pitchFamily="2"/>
              </a:rPr>
              <a:t>3</a:t>
            </a:r>
            <a:r>
              <a:rPr lang="de-DE" sz="100" spc="-5" smtClean="0">
                <a:solidFill>
                  <a:srgbClr val="000000"/>
                </a:solidFill>
                <a:latin typeface="Tahoma" panose="02020603050405020304" pitchFamily="2"/>
              </a:rPr>
              <a:t> </a:t>
            </a:r>
          </a:p>
          <a:p>
            <a:pPr>
              <a:lnSpc>
                <a:spcPts val="1100"/>
              </a:lnSpc>
              <a:spcBef>
                <a:spcPts val="195"/>
              </a:spcBef>
              <a:tabLst>
                <a:tab pos="1097280" algn="l"/>
              </a:tabLst>
            </a:pPr>
            <a:r>
              <a:rPr lang="de-DE" sz="900" b="1" spc="-5" smtClean="0">
                <a:solidFill>
                  <a:srgbClr val="000000"/>
                </a:solidFill>
                <a:latin typeface="Tahoma" panose="02020603050405020304" pitchFamily="2"/>
              </a:rPr>
              <a:t>Hüllfläche: </a:t>
            </a:r>
            <a:r>
              <a:rPr lang="de-DE" sz="900" spc="-5" smtClean="0">
                <a:solidFill>
                  <a:srgbClr val="000000"/>
                </a:solidFill>
                <a:latin typeface="Tahoma" panose="02020603050405020304" pitchFamily="2"/>
              </a:rPr>
              <a:t>440,62 m</a:t>
            </a:r>
            <a:r>
              <a:rPr lang="de-DE" sz="900" spc="-5" baseline="30000" smtClean="0">
                <a:solidFill>
                  <a:srgbClr val="000000"/>
                </a:solidFill>
                <a:latin typeface="Tahoma" panose="02020603050405020304" pitchFamily="2"/>
              </a:rPr>
              <a:t>2</a:t>
            </a:r>
            <a:r>
              <a:rPr lang="de-DE" sz="100" spc="-5" smtClean="0">
                <a:solidFill>
                  <a:srgbClr val="000000"/>
                </a:solidFill>
                <a:latin typeface="Tahoma" panose="02020603050405020304" pitchFamily="2"/>
              </a:rPr>
              <a:t> </a:t>
            </a:r>
          </a:p>
          <a:p>
            <a:pPr>
              <a:lnSpc>
                <a:spcPts val="1000"/>
              </a:lnSpc>
              <a:spcBef>
                <a:spcPts val="170"/>
              </a:spcBef>
              <a:tabLst>
                <a:tab pos="1097280" algn="l"/>
              </a:tabLst>
            </a:pPr>
            <a:r>
              <a:rPr lang="de-DE" sz="900" b="1" spc="-10" smtClean="0">
                <a:solidFill>
                  <a:srgbClr val="000000"/>
                </a:solidFill>
                <a:latin typeface="Tahoma" panose="02020603050405020304" pitchFamily="2"/>
              </a:rPr>
              <a:t>AV-Verhältnis: 0,69 </a:t>
            </a:r>
            <a:endParaRPr lang="de-DE" sz="900" b="1" spc="-10">
              <a:solidFill>
                <a:srgbClr val="000000"/>
              </a:solidFill>
              <a:latin typeface="Tahoma" panose="02020603050405020304" pitchFamily="2"/>
            </a:endParaRPr>
          </a:p>
        </p:txBody>
      </p:sp>
      <p:sp>
        <p:nvSpPr>
          <p:cNvPr id="12" name="Textplatzhalter 87"/>
          <p:cNvSpPr txBox="1">
            <a:spLocks/>
          </p:cNvSpPr>
          <p:nvPr/>
        </p:nvSpPr>
        <p:spPr>
          <a:xfrm>
            <a:off x="4159696" y="5096659"/>
            <a:ext cx="4758055" cy="768350"/>
          </a:xfrm>
          <a:prstGeom prst="rect">
            <a:avLst/>
          </a:prstGeom>
          <a:noFill/>
          <a:ln w="0" cmpd="sng">
            <a:noFill/>
            <a:prstDash val="solid"/>
          </a:ln>
        </p:spPr>
        <p:txBody>
          <a:bodyPr vert="horz" lIns="0" tIns="0" rIns="0" bIns="0" rtlCol="0" anchor="t"/>
          <a:lstStyle>
            <a:defPPr>
              <a:defRPr lang="de-DE"/>
            </a:defPPr>
            <a:lvl1pPr algn="l"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a:lnSpc>
                <a:spcPts val="900"/>
              </a:lnSpc>
              <a:tabLst>
                <a:tab pos="1097280" algn="l"/>
              </a:tabLst>
            </a:pPr>
            <a:r>
              <a:rPr lang="de-DE" sz="900" b="1" spc="5" smtClean="0">
                <a:solidFill>
                  <a:srgbClr val="000000"/>
                </a:solidFill>
                <a:latin typeface="Tahoma" panose="02020603050405020304" pitchFamily="2"/>
              </a:rPr>
              <a:t>Varianten: </a:t>
            </a:r>
            <a:r>
              <a:rPr lang="de-DE" sz="900" spc="5" smtClean="0">
                <a:solidFill>
                  <a:srgbClr val="000000"/>
                </a:solidFill>
                <a:latin typeface="Tahoma" panose="02020603050405020304" pitchFamily="2"/>
              </a:rPr>
              <a:t>3 Varianten durch Vergrößerung der Glasfläche in der Südfassade </a:t>
            </a:r>
          </a:p>
          <a:p>
            <a:pPr marL="731520" indent="-137160">
              <a:lnSpc>
                <a:spcPts val="1300"/>
              </a:lnSpc>
              <a:spcAft>
                <a:spcPts val="25"/>
              </a:spcAft>
            </a:pPr>
            <a:r>
              <a:rPr lang="de-DE" sz="900" spc="70" smtClean="0">
                <a:solidFill>
                  <a:srgbClr val="000000"/>
                </a:solidFill>
                <a:latin typeface="Tahoma" panose="02020603050405020304" pitchFamily="2"/>
              </a:rPr>
              <a:t>EFHs_V1:mindesterforderliche Belichtungsfläche nach OIB RL 3 (davon 10% nach Norden, je 25% nach Osten und Westen, 50% nach Süden) EFHs_V2:doppelte Glasfläche in der Südfassade EFHs_V3:4-fache Glasfläche in der Südfassade </a:t>
            </a:r>
            <a:endParaRPr lang="de-DE" sz="900" spc="70">
              <a:solidFill>
                <a:srgbClr val="000000"/>
              </a:solidFill>
              <a:latin typeface="Tahoma" panose="02020603050405020304" pitchFamily="2"/>
            </a:endParaRPr>
          </a:p>
        </p:txBody>
      </p:sp>
      <p:sp>
        <p:nvSpPr>
          <p:cNvPr id="13" name="Textplatzhalter 88"/>
          <p:cNvSpPr txBox="1">
            <a:spLocks/>
          </p:cNvSpPr>
          <p:nvPr/>
        </p:nvSpPr>
        <p:spPr>
          <a:xfrm>
            <a:off x="4166046" y="4273699"/>
            <a:ext cx="4004945" cy="454660"/>
          </a:xfrm>
          <a:prstGeom prst="rect">
            <a:avLst/>
          </a:prstGeom>
          <a:noFill/>
          <a:ln w="0" cmpd="sng">
            <a:noFill/>
            <a:prstDash val="solid"/>
          </a:ln>
        </p:spPr>
        <p:txBody>
          <a:bodyPr vert="horz" lIns="0" tIns="0" rIns="0" bIns="0" rtlCol="0" anchor="t"/>
          <a:lstStyle>
            <a:defPPr>
              <a:defRPr lang="de-DE"/>
            </a:defPPr>
            <a:lvl1pPr algn="l"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a:lnSpc>
                <a:spcPts val="1000"/>
              </a:lnSpc>
              <a:tabLst>
                <a:tab pos="1097280" algn="l"/>
              </a:tabLst>
            </a:pPr>
            <a:r>
              <a:rPr lang="de-DE" sz="900" b="1" spc="-5" dirty="0" smtClean="0">
                <a:solidFill>
                  <a:srgbClr val="000000"/>
                </a:solidFill>
                <a:latin typeface="Tahoma" panose="02020603050405020304" pitchFamily="2"/>
              </a:rPr>
              <a:t>Nutzung: </a:t>
            </a:r>
            <a:r>
              <a:rPr lang="de-DE" sz="900" spc="-5" dirty="0" smtClean="0">
                <a:solidFill>
                  <a:srgbClr val="000000"/>
                </a:solidFill>
                <a:latin typeface="Tahoma" panose="02020603050405020304" pitchFamily="2"/>
              </a:rPr>
              <a:t>Normnutzung für Einfamilienhäuser lt. ÖNORM B 8110-5 </a:t>
            </a:r>
          </a:p>
          <a:p>
            <a:pPr>
              <a:lnSpc>
                <a:spcPts val="1100"/>
              </a:lnSpc>
              <a:spcBef>
                <a:spcPts val="170"/>
              </a:spcBef>
              <a:tabLst>
                <a:tab pos="1920240" algn="l"/>
              </a:tabLst>
            </a:pPr>
            <a:r>
              <a:rPr lang="de-DE" sz="900" b="1" dirty="0" smtClean="0">
                <a:solidFill>
                  <a:srgbClr val="000000"/>
                </a:solidFill>
                <a:latin typeface="Tahoma" panose="02020603050405020304" pitchFamily="2"/>
              </a:rPr>
              <a:t>Personenbelegung: </a:t>
            </a:r>
            <a:r>
              <a:rPr lang="de-DE" sz="900" dirty="0" smtClean="0">
                <a:solidFill>
                  <a:srgbClr val="000000"/>
                </a:solidFill>
                <a:latin typeface="Tahoma" panose="02020603050405020304" pitchFamily="2"/>
              </a:rPr>
              <a:t>statistisch: 2,96 Personen </a:t>
            </a:r>
          </a:p>
          <a:p>
            <a:pPr marL="1097280">
              <a:lnSpc>
                <a:spcPts val="1200"/>
              </a:lnSpc>
              <a:spcBef>
                <a:spcPts val="65"/>
              </a:spcBef>
            </a:pPr>
            <a:r>
              <a:rPr lang="de-DE" sz="900" spc="25" dirty="0" smtClean="0">
                <a:solidFill>
                  <a:srgbClr val="000000"/>
                </a:solidFill>
                <a:latin typeface="Tahoma" panose="02020603050405020304" pitchFamily="2"/>
              </a:rPr>
              <a:t>berücksichtigt: 3 Personen </a:t>
            </a:r>
            <a:endParaRPr lang="de-DE" sz="900" spc="25" dirty="0">
              <a:solidFill>
                <a:srgbClr val="000000"/>
              </a:solidFill>
              <a:latin typeface="Tahoma" panose="02020603050405020304" pitchFamily="2"/>
            </a:endParaRPr>
          </a:p>
        </p:txBody>
      </p:sp>
      <p:sp>
        <p:nvSpPr>
          <p:cNvPr id="15" name="Rechteck 14"/>
          <p:cNvSpPr/>
          <p:nvPr/>
        </p:nvSpPr>
        <p:spPr>
          <a:xfrm>
            <a:off x="8593746" y="6011996"/>
            <a:ext cx="442750" cy="369332"/>
          </a:xfrm>
          <a:prstGeom prst="rect">
            <a:avLst/>
          </a:prstGeom>
        </p:spPr>
        <p:txBody>
          <a:bodyPr wrap="none">
            <a:spAutoFit/>
          </a:bodyPr>
          <a:lstStyle/>
          <a:p>
            <a:r>
              <a:rPr lang="de-DE" dirty="0" smtClean="0"/>
              <a:t>[7]</a:t>
            </a:r>
            <a:endParaRPr lang="de-AT" dirty="0"/>
          </a:p>
        </p:txBody>
      </p:sp>
    </p:spTree>
    <p:extLst>
      <p:ext uri="{BB962C8B-B14F-4D97-AF65-F5344CB8AC3E}">
        <p14:creationId xmlns:p14="http://schemas.microsoft.com/office/powerpoint/2010/main" val="12108553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Tobi\Desktop\bmgb\x003.jpg"/>
          <p:cNvPicPr>
            <a:picLocks noChangeAspect="1" noChangeArrowheads="1"/>
          </p:cNvPicPr>
          <p:nvPr/>
        </p:nvPicPr>
        <p:blipFill rotWithShape="1">
          <a:blip r:embed="rId4">
            <a:extLst>
              <a:ext uri="{28A0092B-C50C-407E-A947-70E740481C1C}">
                <a14:useLocalDpi xmlns:a14="http://schemas.microsoft.com/office/drawing/2010/main" val="0"/>
              </a:ext>
            </a:extLst>
          </a:blip>
          <a:srcRect l="41588" t="3931" r="2434" b="5849"/>
          <a:stretch/>
        </p:blipFill>
        <p:spPr bwMode="auto">
          <a:xfrm>
            <a:off x="2599021" y="0"/>
            <a:ext cx="654497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Untertitel 2"/>
          <p:cNvSpPr txBox="1">
            <a:spLocks/>
          </p:cNvSpPr>
          <p:nvPr/>
        </p:nvSpPr>
        <p:spPr bwMode="auto">
          <a:xfrm rot="16200000">
            <a:off x="-1728886" y="2241055"/>
            <a:ext cx="7993261" cy="8640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500" b="1" dirty="0" smtClean="0"/>
              <a:t>Haus Rauch</a:t>
            </a:r>
          </a:p>
          <a:p>
            <a:pPr marL="0" indent="0" eaLnBrk="1" hangingPunct="1">
              <a:spcBef>
                <a:spcPct val="0"/>
              </a:spcBef>
              <a:buNone/>
              <a:defRPr/>
            </a:pPr>
            <a:r>
              <a:rPr lang="de-DE" sz="1800" dirty="0" smtClean="0">
                <a:latin typeface="Calibri" pitchFamily="34" charset="0"/>
              </a:rPr>
              <a:t>Martin Rauch und Roger </a:t>
            </a:r>
            <a:r>
              <a:rPr lang="de-DE" sz="1800" dirty="0" err="1" smtClean="0">
                <a:latin typeface="Calibri" pitchFamily="34" charset="0"/>
              </a:rPr>
              <a:t>Botshauser</a:t>
            </a:r>
            <a:endParaRPr lang="de-DE" sz="1800" dirty="0">
              <a:latin typeface="Calibri" pitchFamily="34" charset="0"/>
            </a:endParaRPr>
          </a:p>
        </p:txBody>
      </p:sp>
    </p:spTree>
    <p:extLst>
      <p:ext uri="{BB962C8B-B14F-4D97-AF65-F5344CB8AC3E}">
        <p14:creationId xmlns:p14="http://schemas.microsoft.com/office/powerpoint/2010/main" val="35761825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11" name="Untertitel 2"/>
          <p:cNvSpPr>
            <a:spLocks noGrp="1"/>
          </p:cNvSpPr>
          <p:nvPr>
            <p:ph type="subTitle" idx="1"/>
          </p:nvPr>
        </p:nvSpPr>
        <p:spPr>
          <a:xfrm>
            <a:off x="1978843" y="332656"/>
            <a:ext cx="7705725" cy="3744416"/>
          </a:xfrm>
        </p:spPr>
        <p:txBody>
          <a:bodyPr rtlCol="0">
            <a:noAutofit/>
          </a:bodyPr>
          <a:lstStyle/>
          <a:p>
            <a:pPr algn="l" eaLnBrk="1" fontAlgn="auto" hangingPunct="1">
              <a:spcAft>
                <a:spcPts val="0"/>
              </a:spcAft>
              <a:defRPr/>
            </a:pPr>
            <a:r>
              <a:rPr lang="de-AT" sz="4400" dirty="0">
                <a:solidFill>
                  <a:schemeClr val="tx1"/>
                </a:solidFill>
              </a:rPr>
              <a:t>Beispiel </a:t>
            </a:r>
            <a:r>
              <a:rPr lang="de-AT" sz="4400" dirty="0" smtClean="0">
                <a:solidFill>
                  <a:schemeClr val="tx1"/>
                </a:solidFill>
              </a:rPr>
              <a:t>Wohngebäude</a:t>
            </a:r>
            <a:endParaRPr lang="de-AT" sz="4400" dirty="0">
              <a:solidFill>
                <a:schemeClr val="tx1"/>
              </a:solidFill>
            </a:endParaRPr>
          </a:p>
          <a:p>
            <a:pPr algn="l" eaLnBrk="1" fontAlgn="auto" hangingPunct="1">
              <a:spcAft>
                <a:spcPts val="0"/>
              </a:spcAft>
              <a:defRPr/>
            </a:pPr>
            <a:r>
              <a:rPr lang="de-AT" sz="2800" dirty="0" err="1">
                <a:solidFill>
                  <a:schemeClr val="tx1"/>
                </a:solidFill>
              </a:rPr>
              <a:t>m</a:t>
            </a:r>
            <a:r>
              <a:rPr lang="de-AT" sz="2800" dirty="0" err="1" smtClean="0">
                <a:solidFill>
                  <a:schemeClr val="tx1"/>
                </a:solidFill>
              </a:rPr>
              <a:t>ehrgeschoßiger</a:t>
            </a:r>
            <a:r>
              <a:rPr lang="de-AT" sz="2800" dirty="0" smtClean="0">
                <a:solidFill>
                  <a:schemeClr val="tx1"/>
                </a:solidFill>
              </a:rPr>
              <a:t> Wohnbau</a:t>
            </a:r>
            <a:endParaRPr lang="de-AT" sz="2800" dirty="0">
              <a:solidFill>
                <a:schemeClr val="tx1"/>
              </a:solidFill>
            </a:endParaRPr>
          </a:p>
          <a:p>
            <a:pPr algn="l" eaLnBrk="1" fontAlgn="auto" hangingPunct="1">
              <a:spcAft>
                <a:spcPts val="0"/>
              </a:spcAft>
              <a:defRPr/>
            </a:pPr>
            <a:endParaRPr lang="de-DE" sz="1200" b="1" dirty="0" smtClean="0">
              <a:solidFill>
                <a:schemeClr val="tx1"/>
              </a:solidFil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948" y="1772816"/>
            <a:ext cx="3042628" cy="44754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5874" y="1772816"/>
            <a:ext cx="4420542" cy="4466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8593746" y="6011996"/>
            <a:ext cx="442750" cy="369332"/>
          </a:xfrm>
          <a:prstGeom prst="rect">
            <a:avLst/>
          </a:prstGeom>
        </p:spPr>
        <p:txBody>
          <a:bodyPr wrap="none">
            <a:spAutoFit/>
          </a:bodyPr>
          <a:lstStyle/>
          <a:p>
            <a:r>
              <a:rPr lang="de-DE" dirty="0" smtClean="0"/>
              <a:t>[7]</a:t>
            </a:r>
            <a:endParaRPr lang="de-AT" dirty="0"/>
          </a:p>
        </p:txBody>
      </p:sp>
    </p:spTree>
    <p:extLst>
      <p:ext uri="{BB962C8B-B14F-4D97-AF65-F5344CB8AC3E}">
        <p14:creationId xmlns:p14="http://schemas.microsoft.com/office/powerpoint/2010/main" val="38644682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11" name="Untertitel 2"/>
          <p:cNvSpPr>
            <a:spLocks noGrp="1"/>
          </p:cNvSpPr>
          <p:nvPr>
            <p:ph type="subTitle" idx="1"/>
          </p:nvPr>
        </p:nvSpPr>
        <p:spPr>
          <a:xfrm>
            <a:off x="1978843" y="548680"/>
            <a:ext cx="7705725" cy="3456384"/>
          </a:xfrm>
        </p:spPr>
        <p:txBody>
          <a:bodyPr rtlCol="0">
            <a:noAutofit/>
          </a:bodyPr>
          <a:lstStyle/>
          <a:p>
            <a:pPr algn="l" eaLnBrk="1" fontAlgn="auto" hangingPunct="1">
              <a:spcAft>
                <a:spcPts val="0"/>
              </a:spcAft>
              <a:defRPr/>
            </a:pPr>
            <a:r>
              <a:rPr lang="de-AT" sz="4400" dirty="0">
                <a:solidFill>
                  <a:schemeClr val="tx1"/>
                </a:solidFill>
              </a:rPr>
              <a:t>Beispiel </a:t>
            </a:r>
            <a:r>
              <a:rPr lang="de-AT" sz="4400" dirty="0" smtClean="0">
                <a:solidFill>
                  <a:schemeClr val="tx1"/>
                </a:solidFill>
              </a:rPr>
              <a:t>Bürogebäude</a:t>
            </a:r>
            <a:endParaRPr lang="de-AT" sz="4400" dirty="0">
              <a:solidFill>
                <a:schemeClr val="tx1"/>
              </a:solidFill>
            </a:endParaRPr>
          </a:p>
        </p:txBody>
      </p:sp>
      <p:pic>
        <p:nvPicPr>
          <p:cNvPr id="7" name="Image.jpg"/>
          <p:cNvPicPr/>
          <p:nvPr/>
        </p:nvPicPr>
        <p:blipFill>
          <a:blip r:embed="rId4"/>
          <a:stretch>
            <a:fillRect/>
          </a:stretch>
        </p:blipFill>
        <p:spPr>
          <a:xfrm>
            <a:off x="418341" y="1772816"/>
            <a:ext cx="3793619" cy="4434294"/>
          </a:xfrm>
          <a:prstGeom prst="rect">
            <a:avLst/>
          </a:prstGeom>
          <a:ln>
            <a:noFill/>
          </a:ln>
          <a:effectLst>
            <a:outerShdw blurRad="292100" dist="139700" dir="2700000" algn="tl" rotWithShape="0">
              <a:srgbClr val="333333">
                <a:alpha val="65000"/>
              </a:srgbClr>
            </a:outerShdw>
          </a:effectLst>
        </p:spPr>
      </p:pic>
      <p:sp>
        <p:nvSpPr>
          <p:cNvPr id="9" name="Textplatzhalter 109"/>
          <p:cNvSpPr txBox="1">
            <a:spLocks/>
          </p:cNvSpPr>
          <p:nvPr/>
        </p:nvSpPr>
        <p:spPr>
          <a:xfrm>
            <a:off x="4499992" y="1412776"/>
            <a:ext cx="4625022" cy="3156160"/>
          </a:xfrm>
          <a:prstGeom prst="rect">
            <a:avLst/>
          </a:prstGeom>
          <a:noFill/>
          <a:ln w="0" cmpd="sng">
            <a:noFill/>
            <a:prstDash val="solid"/>
          </a:ln>
        </p:spPr>
        <p:txBody>
          <a:bodyPr vert="horz" lIns="0" tIns="396875" rIns="0" bIns="0" rtlCol="0" anchor="t"/>
          <a:lstStyle>
            <a:defPPr>
              <a:defRPr lang="de-DE"/>
            </a:defPPr>
            <a:lvl1pPr algn="l"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a:lnSpc>
                <a:spcPts val="1100"/>
              </a:lnSpc>
              <a:tabLst>
                <a:tab pos="1143000" algn="l"/>
              </a:tabLst>
            </a:pPr>
            <a:r>
              <a:rPr lang="de-DE" sz="900" spc="15" dirty="0" smtClean="0">
                <a:solidFill>
                  <a:srgbClr val="000000"/>
                </a:solidFill>
                <a:latin typeface="Tahoma" panose="02020603050405020304" pitchFamily="2"/>
              </a:rPr>
              <a:t>Typ: Bürogebäude </a:t>
            </a:r>
          </a:p>
          <a:p>
            <a:pPr>
              <a:lnSpc>
                <a:spcPts val="1100"/>
              </a:lnSpc>
              <a:spcBef>
                <a:spcPts val="290"/>
              </a:spcBef>
              <a:tabLst>
                <a:tab pos="1143000" algn="l"/>
              </a:tabLst>
            </a:pPr>
            <a:r>
              <a:rPr lang="de-DE" sz="900" b="1" dirty="0" smtClean="0">
                <a:solidFill>
                  <a:srgbClr val="000000"/>
                </a:solidFill>
                <a:latin typeface="Tahoma" panose="02020603050405020304" pitchFamily="2"/>
              </a:rPr>
              <a:t>Kürzel: </a:t>
            </a:r>
            <a:r>
              <a:rPr lang="de-DE" sz="900" dirty="0" smtClean="0">
                <a:solidFill>
                  <a:srgbClr val="000000"/>
                </a:solidFill>
                <a:latin typeface="Tahoma" panose="02020603050405020304" pitchFamily="2"/>
              </a:rPr>
              <a:t>BÜRO </a:t>
            </a:r>
          </a:p>
          <a:p>
            <a:pPr>
              <a:lnSpc>
                <a:spcPts val="1100"/>
              </a:lnSpc>
              <a:spcBef>
                <a:spcPts val="320"/>
              </a:spcBef>
              <a:tabLst>
                <a:tab pos="1143000" algn="l"/>
              </a:tabLst>
            </a:pPr>
            <a:r>
              <a:rPr lang="de-DE" sz="900" b="1" spc="5" dirty="0" smtClean="0">
                <a:solidFill>
                  <a:srgbClr val="000000"/>
                </a:solidFill>
                <a:latin typeface="Tahoma" panose="02020603050405020304" pitchFamily="2"/>
              </a:rPr>
              <a:t>Beschreibung: </a:t>
            </a:r>
            <a:r>
              <a:rPr lang="de-DE" sz="900" spc="5" dirty="0" err="1" smtClean="0">
                <a:solidFill>
                  <a:srgbClr val="000000"/>
                </a:solidFill>
                <a:latin typeface="Tahoma" panose="02020603050405020304" pitchFamily="2"/>
              </a:rPr>
              <a:t>neungeschoßiges</a:t>
            </a:r>
            <a:r>
              <a:rPr lang="de-DE" sz="900" spc="5" dirty="0" smtClean="0">
                <a:solidFill>
                  <a:srgbClr val="000000"/>
                </a:solidFill>
                <a:latin typeface="Tahoma" panose="02020603050405020304" pitchFamily="2"/>
              </a:rPr>
              <a:t>, freistehendes Bürogebäude, in Anlehnung an das </a:t>
            </a:r>
          </a:p>
          <a:p>
            <a:pPr marL="1143000" marR="274320">
              <a:lnSpc>
                <a:spcPts val="1200"/>
              </a:lnSpc>
            </a:pPr>
            <a:r>
              <a:rPr lang="de-DE" sz="900" dirty="0" smtClean="0">
                <a:solidFill>
                  <a:srgbClr val="000000"/>
                </a:solidFill>
                <a:latin typeface="Tahoma" panose="02020603050405020304" pitchFamily="2"/>
              </a:rPr>
              <a:t>Chemiehochhaus Getreidemarkt (ca. 230 APL bei 30 m</a:t>
            </a:r>
            <a:r>
              <a:rPr lang="de-DE" sz="900" baseline="30000" dirty="0" smtClean="0">
                <a:solidFill>
                  <a:srgbClr val="000000"/>
                </a:solidFill>
                <a:latin typeface="Tahoma" panose="02020603050405020304" pitchFamily="2"/>
              </a:rPr>
              <a:t>2</a:t>
            </a:r>
            <a:r>
              <a:rPr lang="de-DE" sz="900" dirty="0" smtClean="0">
                <a:solidFill>
                  <a:srgbClr val="000000"/>
                </a:solidFill>
                <a:latin typeface="Tahoma" panose="02020603050405020304" pitchFamily="2"/>
              </a:rPr>
              <a:t> NGF/APL, 9 Geschoße von OG 2 bis OG 10), Flachdach </a:t>
            </a:r>
          </a:p>
          <a:p>
            <a:pPr>
              <a:lnSpc>
                <a:spcPts val="1100"/>
              </a:lnSpc>
              <a:spcBef>
                <a:spcPts val="765"/>
              </a:spcBef>
              <a:tabLst>
                <a:tab pos="1143000" algn="l"/>
              </a:tabLst>
            </a:pPr>
            <a:r>
              <a:rPr lang="de-DE" sz="900" b="1" spc="5" dirty="0" smtClean="0">
                <a:solidFill>
                  <a:srgbClr val="000000"/>
                </a:solidFill>
                <a:latin typeface="Tahoma" panose="02020603050405020304" pitchFamily="2"/>
              </a:rPr>
              <a:t>Baukörper: </a:t>
            </a:r>
            <a:r>
              <a:rPr lang="de-DE" sz="900" spc="5" dirty="0" smtClean="0">
                <a:solidFill>
                  <a:srgbClr val="000000"/>
                </a:solidFill>
                <a:latin typeface="Tahoma" panose="02020603050405020304" pitchFamily="2"/>
              </a:rPr>
              <a:t>länglicher, hoher Baukörper mit Flachdach </a:t>
            </a:r>
          </a:p>
          <a:p>
            <a:pPr>
              <a:lnSpc>
                <a:spcPts val="1100"/>
              </a:lnSpc>
              <a:spcBef>
                <a:spcPts val="315"/>
              </a:spcBef>
              <a:tabLst>
                <a:tab pos="1143000" algn="l"/>
              </a:tabLst>
            </a:pPr>
            <a:r>
              <a:rPr lang="de-DE" sz="900" b="1" dirty="0" smtClean="0">
                <a:solidFill>
                  <a:srgbClr val="000000"/>
                </a:solidFill>
                <a:latin typeface="Tahoma" panose="02020603050405020304" pitchFamily="2"/>
              </a:rPr>
              <a:t>BGF: </a:t>
            </a:r>
            <a:r>
              <a:rPr lang="de-DE" sz="900" dirty="0" smtClean="0">
                <a:solidFill>
                  <a:srgbClr val="000000"/>
                </a:solidFill>
                <a:latin typeface="Tahoma" panose="02020603050405020304" pitchFamily="2"/>
              </a:rPr>
              <a:t>6750,00 m</a:t>
            </a:r>
            <a:r>
              <a:rPr lang="de-DE" sz="900" baseline="30000" dirty="0" smtClean="0">
                <a:solidFill>
                  <a:srgbClr val="000000"/>
                </a:solidFill>
                <a:latin typeface="Tahoma" panose="02020603050405020304" pitchFamily="2"/>
              </a:rPr>
              <a:t>2</a:t>
            </a:r>
            <a:r>
              <a:rPr lang="de-DE" sz="100" dirty="0" smtClean="0">
                <a:solidFill>
                  <a:srgbClr val="000000"/>
                </a:solidFill>
                <a:latin typeface="Tahoma" panose="02020603050405020304" pitchFamily="2"/>
              </a:rPr>
              <a:t> </a:t>
            </a:r>
          </a:p>
          <a:p>
            <a:pPr>
              <a:lnSpc>
                <a:spcPts val="1100"/>
              </a:lnSpc>
              <a:spcBef>
                <a:spcPts val="295"/>
              </a:spcBef>
              <a:tabLst>
                <a:tab pos="1143000" algn="l"/>
              </a:tabLst>
            </a:pPr>
            <a:r>
              <a:rPr lang="de-DE" sz="900" b="1" dirty="0" smtClean="0">
                <a:solidFill>
                  <a:srgbClr val="000000"/>
                </a:solidFill>
                <a:latin typeface="Tahoma" panose="02020603050405020304" pitchFamily="2"/>
              </a:rPr>
              <a:t>NGF: </a:t>
            </a:r>
            <a:r>
              <a:rPr lang="de-DE" sz="900" dirty="0" smtClean="0">
                <a:solidFill>
                  <a:srgbClr val="000000"/>
                </a:solidFill>
                <a:latin typeface="Tahoma" panose="02020603050405020304" pitchFamily="2"/>
              </a:rPr>
              <a:t>5737,50 m</a:t>
            </a:r>
            <a:r>
              <a:rPr lang="de-DE" sz="900" baseline="30000" dirty="0" smtClean="0">
                <a:solidFill>
                  <a:srgbClr val="000000"/>
                </a:solidFill>
                <a:latin typeface="Tahoma" panose="02020603050405020304" pitchFamily="2"/>
              </a:rPr>
              <a:t>2</a:t>
            </a:r>
            <a:r>
              <a:rPr lang="de-DE" sz="100" dirty="0" smtClean="0">
                <a:solidFill>
                  <a:srgbClr val="000000"/>
                </a:solidFill>
                <a:latin typeface="Tahoma" panose="02020603050405020304" pitchFamily="2"/>
              </a:rPr>
              <a:t> </a:t>
            </a:r>
          </a:p>
          <a:p>
            <a:pPr>
              <a:lnSpc>
                <a:spcPts val="1100"/>
              </a:lnSpc>
              <a:spcBef>
                <a:spcPts val="295"/>
              </a:spcBef>
              <a:tabLst>
                <a:tab pos="1143000" algn="l"/>
              </a:tabLst>
            </a:pPr>
            <a:r>
              <a:rPr lang="de-DE" sz="900" b="1" dirty="0" smtClean="0">
                <a:solidFill>
                  <a:srgbClr val="000000"/>
                </a:solidFill>
                <a:latin typeface="Tahoma" panose="02020603050405020304" pitchFamily="2"/>
              </a:rPr>
              <a:t>Volumen: </a:t>
            </a:r>
            <a:r>
              <a:rPr lang="de-DE" sz="900" dirty="0" smtClean="0">
                <a:solidFill>
                  <a:srgbClr val="000000"/>
                </a:solidFill>
                <a:latin typeface="Tahoma" panose="02020603050405020304" pitchFamily="2"/>
              </a:rPr>
              <a:t>27600,00 m</a:t>
            </a:r>
            <a:r>
              <a:rPr lang="de-DE" sz="900" baseline="30000" dirty="0" smtClean="0">
                <a:solidFill>
                  <a:srgbClr val="000000"/>
                </a:solidFill>
                <a:latin typeface="Tahoma" panose="02020603050405020304" pitchFamily="2"/>
              </a:rPr>
              <a:t>3</a:t>
            </a:r>
            <a:r>
              <a:rPr lang="de-DE" sz="100" dirty="0" smtClean="0">
                <a:solidFill>
                  <a:srgbClr val="000000"/>
                </a:solidFill>
                <a:latin typeface="Tahoma" panose="02020603050405020304" pitchFamily="2"/>
              </a:rPr>
              <a:t> </a:t>
            </a:r>
          </a:p>
          <a:p>
            <a:pPr>
              <a:lnSpc>
                <a:spcPts val="1100"/>
              </a:lnSpc>
              <a:spcBef>
                <a:spcPts val="300"/>
              </a:spcBef>
              <a:tabLst>
                <a:tab pos="1143000" algn="l"/>
              </a:tabLst>
            </a:pPr>
            <a:r>
              <a:rPr lang="de-DE" sz="900" b="1" dirty="0" smtClean="0">
                <a:solidFill>
                  <a:srgbClr val="000000"/>
                </a:solidFill>
                <a:latin typeface="Tahoma" panose="02020603050405020304" pitchFamily="2"/>
              </a:rPr>
              <a:t>Hüllfläche: </a:t>
            </a:r>
            <a:r>
              <a:rPr lang="de-DE" sz="900" dirty="0" smtClean="0">
                <a:solidFill>
                  <a:srgbClr val="000000"/>
                </a:solidFill>
                <a:latin typeface="Tahoma" panose="02020603050405020304" pitchFamily="2"/>
              </a:rPr>
              <a:t>6284,00 m</a:t>
            </a:r>
            <a:r>
              <a:rPr lang="de-DE" sz="900" baseline="30000" dirty="0" smtClean="0">
                <a:solidFill>
                  <a:srgbClr val="000000"/>
                </a:solidFill>
                <a:latin typeface="Tahoma" panose="02020603050405020304" pitchFamily="2"/>
              </a:rPr>
              <a:t>2</a:t>
            </a:r>
            <a:r>
              <a:rPr lang="de-DE" sz="100" dirty="0" smtClean="0">
                <a:solidFill>
                  <a:srgbClr val="000000"/>
                </a:solidFill>
                <a:latin typeface="Tahoma" panose="02020603050405020304" pitchFamily="2"/>
              </a:rPr>
              <a:t> </a:t>
            </a:r>
          </a:p>
          <a:p>
            <a:pPr>
              <a:lnSpc>
                <a:spcPts val="1100"/>
              </a:lnSpc>
              <a:spcBef>
                <a:spcPts val="320"/>
              </a:spcBef>
              <a:tabLst>
                <a:tab pos="1143000" algn="l"/>
              </a:tabLst>
            </a:pPr>
            <a:r>
              <a:rPr lang="de-DE" sz="900" b="1" dirty="0" smtClean="0">
                <a:solidFill>
                  <a:srgbClr val="000000"/>
                </a:solidFill>
                <a:latin typeface="Tahoma" panose="02020603050405020304" pitchFamily="2"/>
              </a:rPr>
              <a:t>AV-Verhältnis: </a:t>
            </a:r>
            <a:r>
              <a:rPr lang="de-DE" sz="900" dirty="0" smtClean="0">
                <a:solidFill>
                  <a:srgbClr val="000000"/>
                </a:solidFill>
                <a:latin typeface="Tahoma" panose="02020603050405020304" pitchFamily="2"/>
              </a:rPr>
              <a:t>0,23 </a:t>
            </a:r>
          </a:p>
          <a:p>
            <a:pPr>
              <a:lnSpc>
                <a:spcPts val="1100"/>
              </a:lnSpc>
              <a:spcBef>
                <a:spcPts val="1710"/>
              </a:spcBef>
              <a:tabLst>
                <a:tab pos="1143000" algn="l"/>
              </a:tabLst>
            </a:pPr>
            <a:r>
              <a:rPr lang="de-DE" sz="900" b="1" spc="10" dirty="0" smtClean="0">
                <a:solidFill>
                  <a:srgbClr val="000000"/>
                </a:solidFill>
                <a:latin typeface="Tahoma" panose="02020603050405020304" pitchFamily="2"/>
              </a:rPr>
              <a:t>Nutzung: </a:t>
            </a:r>
            <a:r>
              <a:rPr lang="de-DE" sz="900" spc="10" dirty="0" smtClean="0">
                <a:solidFill>
                  <a:srgbClr val="000000"/>
                </a:solidFill>
                <a:latin typeface="Tahoma" panose="02020603050405020304" pitchFamily="2"/>
              </a:rPr>
              <a:t>Büronutzung </a:t>
            </a:r>
          </a:p>
          <a:p>
            <a:pPr>
              <a:lnSpc>
                <a:spcPts val="1100"/>
              </a:lnSpc>
              <a:spcBef>
                <a:spcPts val="290"/>
              </a:spcBef>
              <a:spcAft>
                <a:spcPts val="3045"/>
              </a:spcAft>
            </a:pPr>
            <a:r>
              <a:rPr lang="de-DE" sz="900" b="1" dirty="0" smtClean="0">
                <a:solidFill>
                  <a:srgbClr val="000000"/>
                </a:solidFill>
                <a:latin typeface="Tahoma" panose="02020603050405020304" pitchFamily="2"/>
              </a:rPr>
              <a:t>Personenbelegung: </a:t>
            </a:r>
            <a:r>
              <a:rPr lang="de-DE" sz="900" dirty="0" smtClean="0">
                <a:solidFill>
                  <a:srgbClr val="000000"/>
                </a:solidFill>
                <a:latin typeface="Tahoma" panose="02020603050405020304" pitchFamily="2"/>
              </a:rPr>
              <a:t>ca. 230 Arbeitsplätze (bei 25m</a:t>
            </a:r>
            <a:r>
              <a:rPr lang="de-DE" sz="900" baseline="30000" dirty="0" smtClean="0">
                <a:solidFill>
                  <a:srgbClr val="000000"/>
                </a:solidFill>
                <a:latin typeface="Tahoma" panose="02020603050405020304" pitchFamily="2"/>
              </a:rPr>
              <a:t>2</a:t>
            </a:r>
            <a:r>
              <a:rPr lang="de-DE" sz="900" dirty="0" smtClean="0">
                <a:solidFill>
                  <a:srgbClr val="000000"/>
                </a:solidFill>
                <a:latin typeface="Tahoma" panose="02020603050405020304" pitchFamily="2"/>
              </a:rPr>
              <a:t> NGF/APL) </a:t>
            </a:r>
            <a:endParaRPr lang="de-DE" sz="900" dirty="0">
              <a:solidFill>
                <a:srgbClr val="000000"/>
              </a:solidFill>
              <a:latin typeface="Tahoma" panose="02020603050405020304" pitchFamily="2"/>
            </a:endParaRPr>
          </a:p>
        </p:txBody>
      </p:sp>
      <p:sp>
        <p:nvSpPr>
          <p:cNvPr id="10" name="Textplatzhalter 110"/>
          <p:cNvSpPr txBox="1">
            <a:spLocks/>
          </p:cNvSpPr>
          <p:nvPr/>
        </p:nvSpPr>
        <p:spPr>
          <a:xfrm>
            <a:off x="4483482" y="4437112"/>
            <a:ext cx="4625022" cy="1036954"/>
          </a:xfrm>
          <a:prstGeom prst="rect">
            <a:avLst/>
          </a:prstGeom>
          <a:noFill/>
          <a:ln w="0" cmpd="sng">
            <a:noFill/>
            <a:prstDash val="solid"/>
          </a:ln>
        </p:spPr>
        <p:txBody>
          <a:bodyPr vert="horz" lIns="0" tIns="0" rIns="0" bIns="0" rtlCol="0" anchor="t"/>
          <a:lstStyle>
            <a:defPPr>
              <a:defRPr lang="de-DE"/>
            </a:defPPr>
            <a:lvl1pPr algn="l"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a:lnSpc>
                <a:spcPts val="900"/>
              </a:lnSpc>
              <a:tabLst>
                <a:tab pos="1143000" algn="l"/>
              </a:tabLst>
            </a:pPr>
            <a:r>
              <a:rPr lang="de-DE" sz="900" b="1" spc="5" dirty="0" smtClean="0">
                <a:solidFill>
                  <a:srgbClr val="000000"/>
                </a:solidFill>
                <a:latin typeface="Tahoma" panose="02020603050405020304" pitchFamily="2"/>
              </a:rPr>
              <a:t>Varianten: </a:t>
            </a:r>
            <a:r>
              <a:rPr lang="de-DE" sz="900" spc="5" dirty="0" smtClean="0">
                <a:solidFill>
                  <a:srgbClr val="000000"/>
                </a:solidFill>
                <a:latin typeface="Tahoma" panose="02020603050405020304" pitchFamily="2"/>
              </a:rPr>
              <a:t>Varianten mit Ganzglasfassade oder Doppelfassade möglich, </a:t>
            </a:r>
          </a:p>
          <a:p>
            <a:pPr marL="1143000">
              <a:lnSpc>
                <a:spcPts val="1100"/>
              </a:lnSpc>
              <a:spcBef>
                <a:spcPts val="80"/>
              </a:spcBef>
            </a:pPr>
            <a:r>
              <a:rPr lang="de-DE" sz="900" spc="10" dirty="0" smtClean="0">
                <a:solidFill>
                  <a:srgbClr val="000000"/>
                </a:solidFill>
                <a:latin typeface="Tahoma" panose="02020603050405020304" pitchFamily="2"/>
              </a:rPr>
              <a:t>Baukörpervariationen (Veränderung der Kompaktheit) möglich </a:t>
            </a:r>
          </a:p>
          <a:p>
            <a:pPr marL="320040" algn="ctr">
              <a:lnSpc>
                <a:spcPts val="1400"/>
              </a:lnSpc>
              <a:spcBef>
                <a:spcPts val="195"/>
              </a:spcBef>
              <a:spcAft>
                <a:spcPts val="3210"/>
              </a:spcAft>
            </a:pPr>
            <a:r>
              <a:rPr lang="de-DE" sz="900" dirty="0" err="1" smtClean="0">
                <a:solidFill>
                  <a:srgbClr val="000000"/>
                </a:solidFill>
                <a:latin typeface="Tahoma" panose="02020603050405020304" pitchFamily="2"/>
              </a:rPr>
              <a:t>BÜRO_ow:Ost-West</a:t>
            </a:r>
            <a:r>
              <a:rPr lang="de-DE" sz="900" dirty="0" smtClean="0">
                <a:solidFill>
                  <a:srgbClr val="000000"/>
                </a:solidFill>
                <a:latin typeface="Tahoma" panose="02020603050405020304" pitchFamily="2"/>
              </a:rPr>
              <a:t> orientiert (Längsachse verläuft von Norden nach Süden) </a:t>
            </a:r>
            <a:r>
              <a:rPr lang="de-DE" dirty="0" smtClean="0"/>
              <a:t/>
            </a:r>
            <a:br>
              <a:rPr lang="de-DE" dirty="0" smtClean="0"/>
            </a:br>
            <a:r>
              <a:rPr lang="de-DE" sz="900" dirty="0" err="1" smtClean="0">
                <a:solidFill>
                  <a:srgbClr val="000000"/>
                </a:solidFill>
                <a:latin typeface="Tahoma" panose="02020603050405020304" pitchFamily="2"/>
              </a:rPr>
              <a:t>BÜRO_ns:Nord-Süd</a:t>
            </a:r>
            <a:r>
              <a:rPr lang="de-DE" sz="900" dirty="0" smtClean="0">
                <a:solidFill>
                  <a:srgbClr val="000000"/>
                </a:solidFill>
                <a:latin typeface="Tahoma" panose="02020603050405020304" pitchFamily="2"/>
              </a:rPr>
              <a:t> orientiert (Längsachse verläuft von Osten nach Westen) </a:t>
            </a:r>
            <a:endParaRPr lang="de-DE" sz="900" dirty="0">
              <a:solidFill>
                <a:srgbClr val="000000"/>
              </a:solidFill>
              <a:latin typeface="Tahoma" panose="02020603050405020304" pitchFamily="2"/>
            </a:endParaRPr>
          </a:p>
        </p:txBody>
      </p:sp>
      <p:sp>
        <p:nvSpPr>
          <p:cNvPr id="12" name="Rechteck 11"/>
          <p:cNvSpPr/>
          <p:nvPr/>
        </p:nvSpPr>
        <p:spPr>
          <a:xfrm>
            <a:off x="8593746" y="6011996"/>
            <a:ext cx="442750" cy="369332"/>
          </a:xfrm>
          <a:prstGeom prst="rect">
            <a:avLst/>
          </a:prstGeom>
        </p:spPr>
        <p:txBody>
          <a:bodyPr wrap="none">
            <a:spAutoFit/>
          </a:bodyPr>
          <a:lstStyle/>
          <a:p>
            <a:r>
              <a:rPr lang="de-DE" dirty="0" smtClean="0"/>
              <a:t>[7]</a:t>
            </a:r>
            <a:endParaRPr lang="de-AT" dirty="0"/>
          </a:p>
        </p:txBody>
      </p:sp>
    </p:spTree>
    <p:extLst>
      <p:ext uri="{BB962C8B-B14F-4D97-AF65-F5344CB8AC3E}">
        <p14:creationId xmlns:p14="http://schemas.microsoft.com/office/powerpoint/2010/main" val="16006992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11" name="Untertitel 2"/>
          <p:cNvSpPr>
            <a:spLocks noGrp="1"/>
          </p:cNvSpPr>
          <p:nvPr>
            <p:ph type="subTitle" idx="1"/>
          </p:nvPr>
        </p:nvSpPr>
        <p:spPr>
          <a:xfrm>
            <a:off x="2050851" y="260648"/>
            <a:ext cx="7705725" cy="3744416"/>
          </a:xfrm>
        </p:spPr>
        <p:txBody>
          <a:bodyPr rtlCol="0">
            <a:noAutofit/>
          </a:bodyPr>
          <a:lstStyle/>
          <a:p>
            <a:pPr algn="l" eaLnBrk="1" fontAlgn="auto" hangingPunct="1">
              <a:spcAft>
                <a:spcPts val="0"/>
              </a:spcAft>
              <a:defRPr/>
            </a:pPr>
            <a:r>
              <a:rPr lang="de-AT" sz="4400" dirty="0">
                <a:solidFill>
                  <a:schemeClr val="tx1"/>
                </a:solidFill>
              </a:rPr>
              <a:t>Beispiel </a:t>
            </a:r>
            <a:r>
              <a:rPr lang="de-AT" sz="4400" dirty="0" smtClean="0">
                <a:solidFill>
                  <a:schemeClr val="tx1"/>
                </a:solidFill>
              </a:rPr>
              <a:t>Werkshalle</a:t>
            </a:r>
            <a:endParaRPr lang="de-AT" sz="4400" dirty="0">
              <a:solidFill>
                <a:schemeClr val="tx1"/>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8990" y="1209856"/>
            <a:ext cx="3761482" cy="5243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179512" y="1772816"/>
            <a:ext cx="4572000" cy="4401205"/>
          </a:xfrm>
          <a:prstGeom prst="rect">
            <a:avLst/>
          </a:prstGeom>
          <a:solidFill>
            <a:schemeClr val="bg1"/>
          </a:solidFill>
        </p:spPr>
        <p:txBody>
          <a:bodyPr>
            <a:spAutoFit/>
          </a:bodyPr>
          <a:lstStyle/>
          <a:p>
            <a:r>
              <a:rPr lang="de-AT" sz="1400" b="1" dirty="0"/>
              <a:t>Typ: Werkshalle IFT</a:t>
            </a:r>
          </a:p>
          <a:p>
            <a:r>
              <a:rPr lang="de-AT" sz="1400" b="1" dirty="0"/>
              <a:t>Kürzel: </a:t>
            </a:r>
            <a:r>
              <a:rPr lang="de-AT" sz="1400" dirty="0"/>
              <a:t>WIFT</a:t>
            </a:r>
          </a:p>
          <a:p>
            <a:r>
              <a:rPr lang="de-AT" sz="1400" b="1" dirty="0"/>
              <a:t>Beschreibung: </a:t>
            </a:r>
            <a:r>
              <a:rPr lang="de-AT" sz="1400" dirty="0"/>
              <a:t>dreischiffige, freistehende Werkhalle (ohne angebauten Büro-,</a:t>
            </a:r>
          </a:p>
          <a:p>
            <a:r>
              <a:rPr lang="de-AT" sz="1400" dirty="0"/>
              <a:t>Verwaltungstrakt), in Anlehnung an die neue </a:t>
            </a:r>
            <a:endParaRPr lang="de-AT" sz="1400" dirty="0" smtClean="0"/>
          </a:p>
          <a:p>
            <a:r>
              <a:rPr lang="de-AT" sz="1400" dirty="0" smtClean="0"/>
              <a:t>Werkhalle </a:t>
            </a:r>
            <a:r>
              <a:rPr lang="de-AT" sz="1400" dirty="0"/>
              <a:t>des IFT</a:t>
            </a:r>
          </a:p>
          <a:p>
            <a:r>
              <a:rPr lang="de-AT" sz="1400" dirty="0"/>
              <a:t>(Nettogrundfläche ca. 3000 m² ohne Büroflächen), Flach- bzw. Pultdach,</a:t>
            </a:r>
          </a:p>
          <a:p>
            <a:r>
              <a:rPr lang="de-AT" sz="1400" dirty="0"/>
              <a:t>überhöhtes Mittelschiff für seitliche Belichtung der Mittelhalle</a:t>
            </a:r>
          </a:p>
          <a:p>
            <a:r>
              <a:rPr lang="de-AT" sz="1400" b="1" dirty="0"/>
              <a:t>Baukörper: </a:t>
            </a:r>
            <a:r>
              <a:rPr lang="de-AT" sz="1400" dirty="0"/>
              <a:t>kompakter Baukörper mit Flach- bzw. Pultdach und überhöhtem Mittelschiff</a:t>
            </a:r>
          </a:p>
          <a:p>
            <a:r>
              <a:rPr lang="de-AT" sz="1400" b="1" dirty="0"/>
              <a:t>BGF: </a:t>
            </a:r>
            <a:r>
              <a:rPr lang="de-AT" sz="1400" dirty="0"/>
              <a:t>3144,69 m²</a:t>
            </a:r>
          </a:p>
          <a:p>
            <a:r>
              <a:rPr lang="de-AT" sz="1400" b="1" dirty="0"/>
              <a:t>NGF: </a:t>
            </a:r>
            <a:r>
              <a:rPr lang="de-AT" sz="1400" dirty="0"/>
              <a:t>3048,25 m²</a:t>
            </a:r>
          </a:p>
          <a:p>
            <a:r>
              <a:rPr lang="de-AT" sz="1400" b="1" dirty="0"/>
              <a:t>Volumen: </a:t>
            </a:r>
            <a:r>
              <a:rPr lang="de-AT" sz="1400" dirty="0"/>
              <a:t>35945,09 m³</a:t>
            </a:r>
          </a:p>
          <a:p>
            <a:r>
              <a:rPr lang="de-AT" sz="1400" b="1" dirty="0"/>
              <a:t>Hüllfläche: </a:t>
            </a:r>
            <a:r>
              <a:rPr lang="de-AT" sz="1400" dirty="0"/>
              <a:t>9006,90 m²</a:t>
            </a:r>
          </a:p>
          <a:p>
            <a:r>
              <a:rPr lang="de-AT" sz="1400" b="1" dirty="0"/>
              <a:t>AV-Verhältnis: </a:t>
            </a:r>
            <a:r>
              <a:rPr lang="de-AT" sz="1400" dirty="0"/>
              <a:t>0,25</a:t>
            </a:r>
          </a:p>
          <a:p>
            <a:r>
              <a:rPr lang="de-AT" sz="1400" b="1" dirty="0"/>
              <a:t>Personenbelegung: </a:t>
            </a:r>
            <a:r>
              <a:rPr lang="de-AT" sz="1400" dirty="0"/>
              <a:t>lt. Raumbuch IFT</a:t>
            </a:r>
          </a:p>
          <a:p>
            <a:r>
              <a:rPr lang="de-AT" sz="1400" b="1" dirty="0"/>
              <a:t>Veränderliche</a:t>
            </a:r>
          </a:p>
          <a:p>
            <a:r>
              <a:rPr lang="de-AT" sz="1400" b="1" dirty="0"/>
              <a:t>Parameter: </a:t>
            </a:r>
            <a:r>
              <a:rPr lang="de-AT" sz="1400" dirty="0"/>
              <a:t>Ost-West-verlaufender </a:t>
            </a:r>
            <a:r>
              <a:rPr lang="de-AT" sz="1400" dirty="0" err="1"/>
              <a:t>Sheddachkonstruktion</a:t>
            </a:r>
            <a:endParaRPr lang="de-AT" sz="1400" dirty="0"/>
          </a:p>
        </p:txBody>
      </p:sp>
      <p:sp>
        <p:nvSpPr>
          <p:cNvPr id="7" name="Rechteck 6"/>
          <p:cNvSpPr/>
          <p:nvPr/>
        </p:nvSpPr>
        <p:spPr>
          <a:xfrm>
            <a:off x="35496" y="6093296"/>
            <a:ext cx="442750" cy="369332"/>
          </a:xfrm>
          <a:prstGeom prst="rect">
            <a:avLst/>
          </a:prstGeom>
        </p:spPr>
        <p:txBody>
          <a:bodyPr wrap="none">
            <a:spAutoFit/>
          </a:bodyPr>
          <a:lstStyle/>
          <a:p>
            <a:r>
              <a:rPr lang="de-DE" dirty="0" smtClean="0"/>
              <a:t>[7]</a:t>
            </a:r>
            <a:endParaRPr lang="de-AT" dirty="0"/>
          </a:p>
        </p:txBody>
      </p:sp>
    </p:spTree>
    <p:extLst>
      <p:ext uri="{BB962C8B-B14F-4D97-AF65-F5344CB8AC3E}">
        <p14:creationId xmlns:p14="http://schemas.microsoft.com/office/powerpoint/2010/main" val="42538347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11" name="Untertitel 2"/>
          <p:cNvSpPr>
            <a:spLocks noGrp="1"/>
          </p:cNvSpPr>
          <p:nvPr>
            <p:ph type="subTitle" idx="1"/>
          </p:nvPr>
        </p:nvSpPr>
        <p:spPr>
          <a:xfrm>
            <a:off x="2195736" y="188640"/>
            <a:ext cx="7128792" cy="3816424"/>
          </a:xfrm>
        </p:spPr>
        <p:txBody>
          <a:bodyPr rtlCol="0">
            <a:noAutofit/>
          </a:bodyPr>
          <a:lstStyle/>
          <a:p>
            <a:pPr algn="l" eaLnBrk="1" fontAlgn="auto" hangingPunct="1">
              <a:spcAft>
                <a:spcPts val="0"/>
              </a:spcAft>
              <a:defRPr/>
            </a:pPr>
            <a:r>
              <a:rPr lang="de-AT" sz="4400" dirty="0" smtClean="0">
                <a:solidFill>
                  <a:schemeClr val="tx1"/>
                </a:solidFill>
              </a:rPr>
              <a:t>Parameter für Simulationsreihen</a:t>
            </a:r>
            <a:endParaRPr lang="de-AT" sz="4400" dirty="0">
              <a:solidFill>
                <a:schemeClr val="tx1"/>
              </a:solidFill>
            </a:endParaRPr>
          </a:p>
        </p:txBody>
      </p:sp>
      <p:pic>
        <p:nvPicPr>
          <p:cNvPr id="12" name="Image.jpg"/>
          <p:cNvPicPr/>
          <p:nvPr/>
        </p:nvPicPr>
        <p:blipFill>
          <a:blip r:embed="rId4"/>
          <a:stretch>
            <a:fillRect/>
          </a:stretch>
        </p:blipFill>
        <p:spPr>
          <a:xfrm>
            <a:off x="4932040" y="1787842"/>
            <a:ext cx="3959344" cy="2283778"/>
          </a:xfrm>
          <a:prstGeom prst="rect">
            <a:avLst/>
          </a:prstGeom>
        </p:spPr>
      </p:pic>
      <p:pic>
        <p:nvPicPr>
          <p:cNvPr id="13" name="Image.jpg"/>
          <p:cNvPicPr/>
          <p:nvPr/>
        </p:nvPicPr>
        <p:blipFill rotWithShape="1">
          <a:blip r:embed="rId5"/>
          <a:srcRect l="2614" t="1815" b="10787"/>
          <a:stretch/>
        </p:blipFill>
        <p:spPr>
          <a:xfrm>
            <a:off x="1979712" y="4257674"/>
            <a:ext cx="6912768" cy="2051646"/>
          </a:xfrm>
          <a:prstGeom prst="rect">
            <a:avLst/>
          </a:prstGeom>
        </p:spPr>
      </p:pic>
      <p:sp>
        <p:nvSpPr>
          <p:cNvPr id="15" name="Textplatzhalter 139"/>
          <p:cNvSpPr txBox="1">
            <a:spLocks/>
          </p:cNvSpPr>
          <p:nvPr/>
        </p:nvSpPr>
        <p:spPr>
          <a:xfrm>
            <a:off x="449262" y="1926590"/>
            <a:ext cx="4032885" cy="2145030"/>
          </a:xfrm>
          <a:prstGeom prst="rect">
            <a:avLst/>
          </a:prstGeom>
          <a:solidFill>
            <a:schemeClr val="bg1"/>
          </a:solidFill>
          <a:ln w="0" cmpd="sng">
            <a:noFill/>
            <a:prstDash val="solid"/>
          </a:ln>
        </p:spPr>
        <p:txBody>
          <a:bodyPr vert="horz" lIns="0" tIns="0" rIns="0" bIns="0" rtlCol="0" anchor="t"/>
          <a:lstStyle>
            <a:defPPr>
              <a:defRPr lang="de-DE"/>
            </a:defPPr>
            <a:lvl1pPr algn="l"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indent="365760" algn="just">
              <a:lnSpc>
                <a:spcPts val="2100"/>
              </a:lnSpc>
              <a:buFont typeface="Symbol"/>
              <a:buChar char="·"/>
            </a:pPr>
            <a:r>
              <a:rPr lang="de-DE" sz="1700" spc="5" dirty="0" smtClean="0">
                <a:solidFill>
                  <a:srgbClr val="000000"/>
                </a:solidFill>
                <a:latin typeface="Tahoma" panose="02020603050405020304" pitchFamily="2"/>
              </a:rPr>
              <a:t>Standort </a:t>
            </a:r>
          </a:p>
          <a:p>
            <a:pPr indent="365760" algn="just">
              <a:lnSpc>
                <a:spcPts val="2100"/>
              </a:lnSpc>
              <a:spcBef>
                <a:spcPts val="750"/>
              </a:spcBef>
              <a:buFont typeface="Symbol"/>
              <a:buChar char="·"/>
            </a:pPr>
            <a:r>
              <a:rPr lang="de-DE" sz="1700" spc="-15" dirty="0" smtClean="0">
                <a:solidFill>
                  <a:srgbClr val="000000"/>
                </a:solidFill>
                <a:latin typeface="Tahoma" panose="02020603050405020304" pitchFamily="2"/>
              </a:rPr>
              <a:t>Orientierung </a:t>
            </a:r>
          </a:p>
          <a:p>
            <a:pPr indent="365760" algn="just">
              <a:lnSpc>
                <a:spcPts val="2100"/>
              </a:lnSpc>
              <a:spcBef>
                <a:spcPts val="735"/>
              </a:spcBef>
              <a:buFont typeface="Symbol"/>
              <a:buChar char="·"/>
            </a:pPr>
            <a:r>
              <a:rPr lang="de-DE" sz="1700" dirty="0" smtClean="0">
                <a:solidFill>
                  <a:srgbClr val="000000"/>
                </a:solidFill>
                <a:latin typeface="Tahoma" panose="02020603050405020304" pitchFamily="2"/>
              </a:rPr>
              <a:t>Bauweise </a:t>
            </a:r>
          </a:p>
          <a:p>
            <a:pPr indent="365760" algn="just">
              <a:lnSpc>
                <a:spcPts val="2100"/>
              </a:lnSpc>
              <a:spcBef>
                <a:spcPts val="750"/>
              </a:spcBef>
              <a:buFont typeface="Symbol"/>
              <a:buChar char="·"/>
            </a:pPr>
            <a:r>
              <a:rPr lang="de-DE" sz="1700" spc="15" dirty="0" smtClean="0">
                <a:solidFill>
                  <a:srgbClr val="000000"/>
                </a:solidFill>
                <a:latin typeface="Tahoma" panose="02020603050405020304" pitchFamily="2"/>
              </a:rPr>
              <a:t>Baukörper </a:t>
            </a:r>
            <a:endParaRPr lang="de-DE" sz="1700" spc="15" dirty="0">
              <a:solidFill>
                <a:srgbClr val="000000"/>
              </a:solidFill>
              <a:latin typeface="Tahoma" panose="02020603050405020304" pitchFamily="2"/>
            </a:endParaRPr>
          </a:p>
        </p:txBody>
      </p:sp>
      <p:sp>
        <p:nvSpPr>
          <p:cNvPr id="16" name="Textplatzhalter 140"/>
          <p:cNvSpPr txBox="1">
            <a:spLocks/>
          </p:cNvSpPr>
          <p:nvPr/>
        </p:nvSpPr>
        <p:spPr>
          <a:xfrm>
            <a:off x="449262" y="3429000"/>
            <a:ext cx="4032885" cy="642620"/>
          </a:xfrm>
          <a:prstGeom prst="rect">
            <a:avLst/>
          </a:prstGeom>
          <a:noFill/>
          <a:ln w="0" cmpd="sng">
            <a:noFill/>
            <a:prstDash val="solid"/>
          </a:ln>
        </p:spPr>
        <p:txBody>
          <a:bodyPr vert="horz" lIns="0" tIns="0" rIns="0" bIns="0" rtlCol="0" anchor="t"/>
          <a:lstStyle>
            <a:defPPr>
              <a:defRPr lang="de-DE"/>
            </a:defPPr>
            <a:lvl1pPr algn="l"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indent="365760" algn="just">
              <a:lnSpc>
                <a:spcPts val="2100"/>
              </a:lnSpc>
              <a:buFont typeface="Symbol"/>
              <a:buChar char="·"/>
            </a:pPr>
            <a:r>
              <a:rPr lang="de-DE" sz="1700" smtClean="0">
                <a:solidFill>
                  <a:srgbClr val="000000"/>
                </a:solidFill>
                <a:latin typeface="Tahoma" panose="02020603050405020304" pitchFamily="2"/>
              </a:rPr>
              <a:t>Verglasungsanteil in der Südfassade </a:t>
            </a:r>
          </a:p>
          <a:p>
            <a:pPr indent="365760" algn="just">
              <a:lnSpc>
                <a:spcPts val="2100"/>
              </a:lnSpc>
              <a:spcBef>
                <a:spcPts val="725"/>
              </a:spcBef>
              <a:spcAft>
                <a:spcPts val="380"/>
              </a:spcAft>
              <a:buFont typeface="Symbol"/>
              <a:buChar char="·"/>
            </a:pPr>
            <a:r>
              <a:rPr lang="de-DE" sz="1700" spc="25" smtClean="0">
                <a:solidFill>
                  <a:srgbClr val="000000"/>
                </a:solidFill>
                <a:latin typeface="Tahoma" panose="02020603050405020304" pitchFamily="2"/>
              </a:rPr>
              <a:t>Verschattungssituation </a:t>
            </a:r>
            <a:endParaRPr lang="de-DE" sz="1700" spc="25">
              <a:solidFill>
                <a:srgbClr val="000000"/>
              </a:solidFill>
              <a:latin typeface="Tahoma" panose="02020603050405020304" pitchFamily="2"/>
            </a:endParaRPr>
          </a:p>
        </p:txBody>
      </p:sp>
      <p:sp>
        <p:nvSpPr>
          <p:cNvPr id="9" name="Rechteck 8"/>
          <p:cNvSpPr/>
          <p:nvPr/>
        </p:nvSpPr>
        <p:spPr>
          <a:xfrm>
            <a:off x="35496" y="6093296"/>
            <a:ext cx="442750" cy="369332"/>
          </a:xfrm>
          <a:prstGeom prst="rect">
            <a:avLst/>
          </a:prstGeom>
        </p:spPr>
        <p:txBody>
          <a:bodyPr wrap="none">
            <a:spAutoFit/>
          </a:bodyPr>
          <a:lstStyle/>
          <a:p>
            <a:r>
              <a:rPr lang="de-DE" dirty="0" smtClean="0"/>
              <a:t>[7]</a:t>
            </a:r>
            <a:endParaRPr lang="de-AT" dirty="0"/>
          </a:p>
        </p:txBody>
      </p:sp>
    </p:spTree>
    <p:extLst>
      <p:ext uri="{BB962C8B-B14F-4D97-AF65-F5344CB8AC3E}">
        <p14:creationId xmlns:p14="http://schemas.microsoft.com/office/powerpoint/2010/main" val="18352547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11" name="Untertitel 2"/>
          <p:cNvSpPr>
            <a:spLocks noGrp="1"/>
          </p:cNvSpPr>
          <p:nvPr>
            <p:ph type="subTitle" idx="1"/>
          </p:nvPr>
        </p:nvSpPr>
        <p:spPr>
          <a:xfrm>
            <a:off x="2051720" y="0"/>
            <a:ext cx="7344816" cy="4509120"/>
          </a:xfrm>
        </p:spPr>
        <p:txBody>
          <a:bodyPr rtlCol="0">
            <a:noAutofit/>
          </a:bodyPr>
          <a:lstStyle/>
          <a:p>
            <a:pPr algn="l" eaLnBrk="1" fontAlgn="auto" hangingPunct="1">
              <a:spcAft>
                <a:spcPts val="0"/>
              </a:spcAft>
              <a:defRPr/>
            </a:pPr>
            <a:r>
              <a:rPr lang="de-DE" sz="4400" dirty="0" smtClean="0">
                <a:solidFill>
                  <a:schemeClr val="tx1"/>
                </a:solidFill>
              </a:rPr>
              <a:t>Energetische Entwurfsoptimierung </a:t>
            </a:r>
          </a:p>
          <a:p>
            <a:pPr algn="l" eaLnBrk="1" fontAlgn="auto" hangingPunct="1">
              <a:spcAft>
                <a:spcPts val="0"/>
              </a:spcAft>
              <a:defRPr/>
            </a:pPr>
            <a:endParaRPr lang="de-DE" sz="1200" b="1" dirty="0" smtClean="0">
              <a:solidFill>
                <a:schemeClr val="tx1"/>
              </a:solidFill>
            </a:endParaRPr>
          </a:p>
          <a:p>
            <a:pPr marL="342900" indent="-342900" algn="l" eaLnBrk="1" fontAlgn="auto" hangingPunct="1">
              <a:spcAft>
                <a:spcPts val="0"/>
              </a:spcAft>
              <a:buFont typeface="Arial" pitchFamily="34" charset="0"/>
              <a:buChar char="•"/>
              <a:defRPr/>
            </a:pPr>
            <a:r>
              <a:rPr lang="de-DE" sz="2000" b="1" dirty="0" smtClean="0">
                <a:solidFill>
                  <a:schemeClr val="tx1"/>
                </a:solidFill>
              </a:rPr>
              <a:t>Standortklima</a:t>
            </a:r>
          </a:p>
          <a:p>
            <a:pPr marL="342900" indent="-342900" algn="l" eaLnBrk="1" fontAlgn="auto" hangingPunct="1">
              <a:spcAft>
                <a:spcPts val="0"/>
              </a:spcAft>
              <a:buFont typeface="Arial" pitchFamily="34" charset="0"/>
              <a:buChar char="•"/>
              <a:defRPr/>
            </a:pPr>
            <a:endParaRPr lang="de-AT" sz="2000" dirty="0">
              <a:solidFill>
                <a:schemeClr val="tx1"/>
              </a:solidFill>
            </a:endParaRPr>
          </a:p>
        </p:txBody>
      </p:sp>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780" y="2276872"/>
            <a:ext cx="5552348" cy="3855144"/>
          </a:xfrm>
          <a:prstGeom prst="rect">
            <a:avLst/>
          </a:prstGeom>
        </p:spPr>
      </p:pic>
      <p:sp>
        <p:nvSpPr>
          <p:cNvPr id="5" name="Untertitel 2"/>
          <p:cNvSpPr txBox="1">
            <a:spLocks/>
          </p:cNvSpPr>
          <p:nvPr/>
        </p:nvSpPr>
        <p:spPr bwMode="auto">
          <a:xfrm>
            <a:off x="5724128" y="2276872"/>
            <a:ext cx="3168352" cy="4005064"/>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85750" indent="-285750" algn="l" eaLnBrk="1" fontAlgn="auto" hangingPunct="1">
              <a:spcAft>
                <a:spcPts val="0"/>
              </a:spcAft>
              <a:buFont typeface="Arial" panose="020B0604020202020204" pitchFamily="34" charset="0"/>
              <a:buChar char="•"/>
              <a:defRPr/>
            </a:pPr>
            <a:r>
              <a:rPr lang="de-AT" sz="1600" dirty="0">
                <a:solidFill>
                  <a:schemeClr val="tx1"/>
                </a:solidFill>
              </a:rPr>
              <a:t>Gegenüberstellung des </a:t>
            </a:r>
            <a:r>
              <a:rPr lang="de-AT" sz="1600" dirty="0" smtClean="0">
                <a:solidFill>
                  <a:schemeClr val="tx1"/>
                </a:solidFill>
              </a:rPr>
              <a:t>Heizwärmebedarfs </a:t>
            </a:r>
            <a:r>
              <a:rPr lang="de-AT" sz="1600" dirty="0">
                <a:solidFill>
                  <a:schemeClr val="tx1"/>
                </a:solidFill>
              </a:rPr>
              <a:t>unterschiedlicher Modellgebäudetypen in Abhängigkeit des </a:t>
            </a:r>
            <a:r>
              <a:rPr lang="de-AT" sz="1600" dirty="0" smtClean="0">
                <a:solidFill>
                  <a:schemeClr val="tx1"/>
                </a:solidFill>
              </a:rPr>
              <a:t>Gebäude-standorts</a:t>
            </a:r>
            <a:r>
              <a:rPr lang="de-AT" sz="1600" dirty="0">
                <a:solidFill>
                  <a:schemeClr val="tx1"/>
                </a:solidFill>
              </a:rPr>
              <a:t>. </a:t>
            </a:r>
            <a:endParaRPr lang="de-AT" sz="1600" dirty="0" smtClean="0">
              <a:solidFill>
                <a:schemeClr val="tx1"/>
              </a:solidFill>
            </a:endParaRPr>
          </a:p>
          <a:p>
            <a:pPr marL="285750" indent="-285750" algn="l" eaLnBrk="1" fontAlgn="auto" hangingPunct="1">
              <a:spcAft>
                <a:spcPts val="0"/>
              </a:spcAft>
              <a:buFont typeface="Arial" panose="020B0604020202020204" pitchFamily="34" charset="0"/>
              <a:buChar char="•"/>
              <a:defRPr/>
            </a:pPr>
            <a:r>
              <a:rPr lang="de-AT" sz="1600" dirty="0" smtClean="0">
                <a:solidFill>
                  <a:schemeClr val="tx1"/>
                </a:solidFill>
              </a:rPr>
              <a:t>Es </a:t>
            </a:r>
            <a:r>
              <a:rPr lang="de-AT" sz="1600" dirty="0">
                <a:solidFill>
                  <a:schemeClr val="tx1"/>
                </a:solidFill>
              </a:rPr>
              <a:t>werden hier die nach Süden ausgerichteten Gebäude mit eher kleiner südseitiger Verglasung dargestellt. </a:t>
            </a:r>
            <a:endParaRPr lang="de-AT" sz="1600" dirty="0" smtClean="0">
              <a:solidFill>
                <a:schemeClr val="tx1"/>
              </a:solidFill>
            </a:endParaRPr>
          </a:p>
          <a:p>
            <a:pPr marL="285750" indent="-285750" algn="l" eaLnBrk="1" fontAlgn="auto" hangingPunct="1">
              <a:spcAft>
                <a:spcPts val="0"/>
              </a:spcAft>
              <a:buFont typeface="Arial" panose="020B0604020202020204" pitchFamily="34" charset="0"/>
              <a:buChar char="•"/>
              <a:defRPr/>
            </a:pPr>
            <a:r>
              <a:rPr lang="de-AT" sz="1600" dirty="0" smtClean="0">
                <a:solidFill>
                  <a:schemeClr val="tx1"/>
                </a:solidFill>
              </a:rPr>
              <a:t>Deutlich erkennbar</a:t>
            </a:r>
            <a:r>
              <a:rPr lang="de-AT" sz="1600" dirty="0">
                <a:solidFill>
                  <a:schemeClr val="tx1"/>
                </a:solidFill>
              </a:rPr>
              <a:t>, dass der Heizwärmebedarf gleicher Modellgebäude an </a:t>
            </a:r>
            <a:r>
              <a:rPr lang="de-AT" sz="1600" dirty="0" smtClean="0">
                <a:solidFill>
                  <a:schemeClr val="tx1"/>
                </a:solidFill>
              </a:rPr>
              <a:t>unter-schiedlichen </a:t>
            </a:r>
            <a:r>
              <a:rPr lang="de-AT" sz="1600" dirty="0">
                <a:solidFill>
                  <a:schemeClr val="tx1"/>
                </a:solidFill>
              </a:rPr>
              <a:t>Standorten je nach Klima stark schwanken kann.</a:t>
            </a:r>
          </a:p>
        </p:txBody>
      </p:sp>
      <p:sp>
        <p:nvSpPr>
          <p:cNvPr id="6" name="Rechteck 5"/>
          <p:cNvSpPr/>
          <p:nvPr/>
        </p:nvSpPr>
        <p:spPr>
          <a:xfrm>
            <a:off x="8593746" y="6011996"/>
            <a:ext cx="442750" cy="369332"/>
          </a:xfrm>
          <a:prstGeom prst="rect">
            <a:avLst/>
          </a:prstGeom>
        </p:spPr>
        <p:txBody>
          <a:bodyPr wrap="none">
            <a:spAutoFit/>
          </a:bodyPr>
          <a:lstStyle/>
          <a:p>
            <a:r>
              <a:rPr lang="de-DE" dirty="0" smtClean="0"/>
              <a:t>[7]</a:t>
            </a:r>
            <a:endParaRPr lang="de-AT" dirty="0"/>
          </a:p>
        </p:txBody>
      </p:sp>
    </p:spTree>
    <p:extLst>
      <p:ext uri="{BB962C8B-B14F-4D97-AF65-F5344CB8AC3E}">
        <p14:creationId xmlns:p14="http://schemas.microsoft.com/office/powerpoint/2010/main" val="35015575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11" name="Untertitel 2"/>
          <p:cNvSpPr>
            <a:spLocks noGrp="1"/>
          </p:cNvSpPr>
          <p:nvPr>
            <p:ph type="subTitle" idx="1"/>
          </p:nvPr>
        </p:nvSpPr>
        <p:spPr>
          <a:xfrm>
            <a:off x="2195736" y="116632"/>
            <a:ext cx="7200800" cy="4392488"/>
          </a:xfrm>
        </p:spPr>
        <p:txBody>
          <a:bodyPr rtlCol="0">
            <a:noAutofit/>
          </a:bodyPr>
          <a:lstStyle/>
          <a:p>
            <a:pPr algn="l" eaLnBrk="1" fontAlgn="auto" hangingPunct="1">
              <a:spcAft>
                <a:spcPts val="0"/>
              </a:spcAft>
              <a:defRPr/>
            </a:pPr>
            <a:r>
              <a:rPr lang="de-DE" sz="4400" dirty="0" smtClean="0">
                <a:solidFill>
                  <a:schemeClr val="tx1"/>
                </a:solidFill>
              </a:rPr>
              <a:t>Energetische Entwurfsoptimierung </a:t>
            </a:r>
          </a:p>
          <a:p>
            <a:pPr algn="l" eaLnBrk="1" fontAlgn="auto" hangingPunct="1">
              <a:spcAft>
                <a:spcPts val="0"/>
              </a:spcAft>
              <a:defRPr/>
            </a:pPr>
            <a:endParaRPr lang="de-DE" sz="1200" b="1" dirty="0" smtClean="0">
              <a:solidFill>
                <a:schemeClr val="tx1"/>
              </a:solidFill>
            </a:endParaRPr>
          </a:p>
          <a:p>
            <a:pPr marL="342900" indent="-342900" algn="l" eaLnBrk="1" fontAlgn="auto" hangingPunct="1">
              <a:spcAft>
                <a:spcPts val="0"/>
              </a:spcAft>
              <a:buFont typeface="Arial" pitchFamily="34" charset="0"/>
              <a:buChar char="•"/>
              <a:defRPr/>
            </a:pPr>
            <a:r>
              <a:rPr lang="de-DE" sz="2000" b="1" dirty="0" smtClean="0">
                <a:solidFill>
                  <a:schemeClr val="tx1"/>
                </a:solidFill>
              </a:rPr>
              <a:t>Standortklima</a:t>
            </a:r>
          </a:p>
          <a:p>
            <a:pPr marL="342900" indent="-342900" algn="l" eaLnBrk="1" fontAlgn="auto" hangingPunct="1">
              <a:spcAft>
                <a:spcPts val="0"/>
              </a:spcAft>
              <a:buFont typeface="Arial" pitchFamily="34" charset="0"/>
              <a:buChar char="•"/>
              <a:defRPr/>
            </a:pPr>
            <a:endParaRPr lang="de-AT" sz="2000" dirty="0">
              <a:solidFill>
                <a:schemeClr val="tx1"/>
              </a:solidFill>
            </a:endParaRPr>
          </a:p>
        </p:txBody>
      </p:sp>
      <p:sp>
        <p:nvSpPr>
          <p:cNvPr id="5" name="Untertitel 2"/>
          <p:cNvSpPr txBox="1">
            <a:spLocks/>
          </p:cNvSpPr>
          <p:nvPr/>
        </p:nvSpPr>
        <p:spPr bwMode="auto">
          <a:xfrm>
            <a:off x="5724128" y="2276872"/>
            <a:ext cx="3168352" cy="4005064"/>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85750" indent="-285750" algn="l" eaLnBrk="1" fontAlgn="auto" hangingPunct="1">
              <a:spcAft>
                <a:spcPts val="0"/>
              </a:spcAft>
              <a:buFont typeface="Arial" panose="020B0604020202020204" pitchFamily="34" charset="0"/>
              <a:buChar char="•"/>
              <a:defRPr/>
            </a:pPr>
            <a:r>
              <a:rPr lang="de-AT" sz="1600" dirty="0">
                <a:solidFill>
                  <a:schemeClr val="tx1"/>
                </a:solidFill>
              </a:rPr>
              <a:t>Temperaturverhalten eines Test-raums mit großer südorientierter Glasfläche in der Sommertauglichkeitssimulation an fünf Standorten mit unterschiedlicher Klimalage und Seehöhe. </a:t>
            </a:r>
            <a:endParaRPr lang="de-AT" sz="1600" dirty="0" smtClean="0">
              <a:solidFill>
                <a:schemeClr val="tx1"/>
              </a:solidFill>
            </a:endParaRPr>
          </a:p>
          <a:p>
            <a:pPr marL="285750" indent="-285750" algn="l" eaLnBrk="1" fontAlgn="auto" hangingPunct="1">
              <a:spcAft>
                <a:spcPts val="0"/>
              </a:spcAft>
              <a:buFont typeface="Arial" panose="020B0604020202020204" pitchFamily="34" charset="0"/>
              <a:buChar char="•"/>
              <a:defRPr/>
            </a:pPr>
            <a:r>
              <a:rPr lang="de-AT" sz="1600" dirty="0" smtClean="0">
                <a:solidFill>
                  <a:schemeClr val="tx1"/>
                </a:solidFill>
              </a:rPr>
              <a:t>die </a:t>
            </a:r>
            <a:r>
              <a:rPr lang="de-AT" sz="1600" dirty="0">
                <a:solidFill>
                  <a:schemeClr val="tx1"/>
                </a:solidFill>
              </a:rPr>
              <a:t>auftretenden Raumtemperaturen </a:t>
            </a:r>
            <a:r>
              <a:rPr lang="de-AT" sz="1600" dirty="0" smtClean="0">
                <a:solidFill>
                  <a:schemeClr val="tx1"/>
                </a:solidFill>
              </a:rPr>
              <a:t>nehmen mit zunehmender </a:t>
            </a:r>
            <a:r>
              <a:rPr lang="de-AT" sz="1600" dirty="0">
                <a:solidFill>
                  <a:schemeClr val="tx1"/>
                </a:solidFill>
              </a:rPr>
              <a:t>Höhenlage tendenziell </a:t>
            </a:r>
            <a:r>
              <a:rPr lang="de-AT" sz="1600" dirty="0" smtClean="0">
                <a:solidFill>
                  <a:schemeClr val="tx1"/>
                </a:solidFill>
              </a:rPr>
              <a:t>ab. </a:t>
            </a:r>
          </a:p>
          <a:p>
            <a:pPr marL="285750" indent="-285750" algn="l" eaLnBrk="1" fontAlgn="auto" hangingPunct="1">
              <a:spcAft>
                <a:spcPts val="0"/>
              </a:spcAft>
              <a:buFont typeface="Arial" panose="020B0604020202020204" pitchFamily="34" charset="0"/>
              <a:buChar char="•"/>
              <a:defRPr/>
            </a:pPr>
            <a:r>
              <a:rPr lang="de-AT" sz="1600" dirty="0" smtClean="0">
                <a:solidFill>
                  <a:schemeClr val="tx1"/>
                </a:solidFill>
              </a:rPr>
              <a:t>Eine </a:t>
            </a:r>
            <a:r>
              <a:rPr lang="de-AT" sz="1600" dirty="0">
                <a:solidFill>
                  <a:schemeClr val="tx1"/>
                </a:solidFill>
              </a:rPr>
              <a:t>Ausnahme bilden dabei die Standorte Klagenfurt und Innsbruck da die solaren Wärmeeinträge in Innsbruck etwas größer sind als jene in Klagenfurt.</a:t>
            </a:r>
          </a:p>
        </p:txBody>
      </p:sp>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94" y="2276872"/>
            <a:ext cx="5428217" cy="3831336"/>
          </a:xfrm>
          <a:prstGeom prst="rect">
            <a:avLst/>
          </a:prstGeom>
        </p:spPr>
      </p:pic>
      <p:sp>
        <p:nvSpPr>
          <p:cNvPr id="6" name="Rechteck 5"/>
          <p:cNvSpPr/>
          <p:nvPr/>
        </p:nvSpPr>
        <p:spPr>
          <a:xfrm>
            <a:off x="8593746" y="6011996"/>
            <a:ext cx="442750" cy="369332"/>
          </a:xfrm>
          <a:prstGeom prst="rect">
            <a:avLst/>
          </a:prstGeom>
        </p:spPr>
        <p:txBody>
          <a:bodyPr wrap="none">
            <a:spAutoFit/>
          </a:bodyPr>
          <a:lstStyle/>
          <a:p>
            <a:r>
              <a:rPr lang="de-DE" dirty="0" smtClean="0"/>
              <a:t>[7]</a:t>
            </a:r>
            <a:endParaRPr lang="de-AT" dirty="0"/>
          </a:p>
        </p:txBody>
      </p:sp>
    </p:spTree>
    <p:extLst>
      <p:ext uri="{BB962C8B-B14F-4D97-AF65-F5344CB8AC3E}">
        <p14:creationId xmlns:p14="http://schemas.microsoft.com/office/powerpoint/2010/main" val="312937347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11" name="Untertitel 2"/>
          <p:cNvSpPr>
            <a:spLocks noGrp="1"/>
          </p:cNvSpPr>
          <p:nvPr>
            <p:ph type="subTitle" idx="1"/>
          </p:nvPr>
        </p:nvSpPr>
        <p:spPr>
          <a:xfrm>
            <a:off x="2195736" y="332656"/>
            <a:ext cx="7128792" cy="4176464"/>
          </a:xfrm>
        </p:spPr>
        <p:txBody>
          <a:bodyPr rtlCol="0">
            <a:noAutofit/>
          </a:bodyPr>
          <a:lstStyle/>
          <a:p>
            <a:pPr algn="l" eaLnBrk="1" fontAlgn="auto" hangingPunct="1">
              <a:spcAft>
                <a:spcPts val="0"/>
              </a:spcAft>
              <a:defRPr/>
            </a:pPr>
            <a:r>
              <a:rPr lang="de-DE" sz="4400" dirty="0" smtClean="0">
                <a:solidFill>
                  <a:schemeClr val="tx1"/>
                </a:solidFill>
              </a:rPr>
              <a:t>Energetische Entwurfsoptimierung </a:t>
            </a:r>
          </a:p>
          <a:p>
            <a:pPr algn="l" eaLnBrk="1" fontAlgn="auto" hangingPunct="1">
              <a:spcAft>
                <a:spcPts val="0"/>
              </a:spcAft>
              <a:defRPr/>
            </a:pPr>
            <a:endParaRPr lang="de-DE" sz="1200" b="1" dirty="0" smtClean="0">
              <a:solidFill>
                <a:schemeClr val="tx1"/>
              </a:solidFill>
            </a:endParaRPr>
          </a:p>
        </p:txBody>
      </p:sp>
      <p:pic>
        <p:nvPicPr>
          <p:cNvPr id="2" name="Grafik 1"/>
          <p:cNvPicPr>
            <a:picLocks noChangeAspect="1"/>
          </p:cNvPicPr>
          <p:nvPr/>
        </p:nvPicPr>
        <p:blipFill rotWithShape="1">
          <a:blip r:embed="rId4">
            <a:extLst>
              <a:ext uri="{28A0092B-C50C-407E-A947-70E740481C1C}">
                <a14:useLocalDpi xmlns:a14="http://schemas.microsoft.com/office/drawing/2010/main" val="0"/>
              </a:ext>
            </a:extLst>
          </a:blip>
          <a:srcRect r="15911"/>
          <a:stretch/>
        </p:blipFill>
        <p:spPr>
          <a:xfrm>
            <a:off x="179512" y="4209628"/>
            <a:ext cx="3342621" cy="2171700"/>
          </a:xfrm>
          <a:prstGeom prst="rect">
            <a:avLst/>
          </a:prstGeom>
        </p:spPr>
      </p:pic>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7904" y="2022202"/>
            <a:ext cx="5296787" cy="4359126"/>
          </a:xfrm>
          <a:prstGeom prst="rect">
            <a:avLst/>
          </a:prstGeom>
        </p:spPr>
      </p:pic>
      <p:sp>
        <p:nvSpPr>
          <p:cNvPr id="6" name="Untertitel 2"/>
          <p:cNvSpPr txBox="1">
            <a:spLocks/>
          </p:cNvSpPr>
          <p:nvPr/>
        </p:nvSpPr>
        <p:spPr bwMode="auto">
          <a:xfrm>
            <a:off x="172262" y="2022202"/>
            <a:ext cx="3504893" cy="2002532"/>
          </a:xfrm>
          <a:prstGeom prst="rect">
            <a:avLst/>
          </a:prstGeom>
          <a:solidFill>
            <a:srgbClr val="FFFFFF"/>
          </a:solid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eaLnBrk="1" fontAlgn="auto" hangingPunct="1">
              <a:spcAft>
                <a:spcPts val="0"/>
              </a:spcAft>
              <a:buFont typeface="Arial" pitchFamily="34" charset="0"/>
              <a:buChar char="•"/>
              <a:defRPr/>
            </a:pPr>
            <a:r>
              <a:rPr lang="de-AT" sz="2000" b="1" dirty="0">
                <a:solidFill>
                  <a:schemeClr val="tx1"/>
                </a:solidFill>
              </a:rPr>
              <a:t>Verschattung</a:t>
            </a:r>
          </a:p>
          <a:p>
            <a:pPr algn="l" eaLnBrk="1" fontAlgn="auto" hangingPunct="1">
              <a:spcAft>
                <a:spcPts val="0"/>
              </a:spcAft>
              <a:defRPr/>
            </a:pPr>
            <a:r>
              <a:rPr lang="de-AT" sz="1600" dirty="0" smtClean="0">
                <a:solidFill>
                  <a:schemeClr val="tx1"/>
                </a:solidFill>
              </a:rPr>
              <a:t>Einfluss </a:t>
            </a:r>
            <a:r>
              <a:rPr lang="de-AT" sz="1600" dirty="0">
                <a:solidFill>
                  <a:schemeClr val="tx1"/>
                </a:solidFill>
              </a:rPr>
              <a:t>der Verschattung auf den </a:t>
            </a:r>
            <a:r>
              <a:rPr lang="de-AT" sz="1600" dirty="0" smtClean="0">
                <a:solidFill>
                  <a:schemeClr val="tx1"/>
                </a:solidFill>
              </a:rPr>
              <a:t>Heizwärmebedarf </a:t>
            </a:r>
            <a:r>
              <a:rPr lang="de-AT" sz="1600" dirty="0">
                <a:solidFill>
                  <a:schemeClr val="tx1"/>
                </a:solidFill>
              </a:rPr>
              <a:t>beim  ost-west- und nord-südorientierten Mehrfamilienhaus (</a:t>
            </a:r>
            <a:r>
              <a:rPr lang="de-AT" sz="1600" dirty="0" err="1">
                <a:solidFill>
                  <a:schemeClr val="tx1"/>
                </a:solidFill>
              </a:rPr>
              <a:t>MFHow</a:t>
            </a:r>
            <a:r>
              <a:rPr lang="de-AT" sz="1600" dirty="0">
                <a:solidFill>
                  <a:schemeClr val="tx1"/>
                </a:solidFill>
              </a:rPr>
              <a:t> bzw. </a:t>
            </a:r>
            <a:r>
              <a:rPr lang="de-AT" sz="1600" dirty="0" err="1">
                <a:solidFill>
                  <a:schemeClr val="tx1"/>
                </a:solidFill>
              </a:rPr>
              <a:t>MFHns</a:t>
            </a:r>
            <a:r>
              <a:rPr lang="de-AT" sz="1600" dirty="0">
                <a:solidFill>
                  <a:schemeClr val="tx1"/>
                </a:solidFill>
              </a:rPr>
              <a:t>) mit kleinstem Verglasungsanteil (V1) an unterschiedlichen Standorten.</a:t>
            </a:r>
            <a:endParaRPr lang="de-AT" sz="1600" dirty="0" smtClean="0">
              <a:solidFill>
                <a:schemeClr val="tx1"/>
              </a:solidFill>
            </a:endParaRPr>
          </a:p>
        </p:txBody>
      </p:sp>
      <p:sp>
        <p:nvSpPr>
          <p:cNvPr id="7" name="Rechteck 6"/>
          <p:cNvSpPr/>
          <p:nvPr/>
        </p:nvSpPr>
        <p:spPr>
          <a:xfrm>
            <a:off x="8593746" y="6011996"/>
            <a:ext cx="442750" cy="369332"/>
          </a:xfrm>
          <a:prstGeom prst="rect">
            <a:avLst/>
          </a:prstGeom>
        </p:spPr>
        <p:txBody>
          <a:bodyPr wrap="none">
            <a:spAutoFit/>
          </a:bodyPr>
          <a:lstStyle/>
          <a:p>
            <a:r>
              <a:rPr lang="de-DE" dirty="0" smtClean="0"/>
              <a:t>[7]</a:t>
            </a:r>
            <a:endParaRPr lang="de-AT" dirty="0"/>
          </a:p>
        </p:txBody>
      </p:sp>
    </p:spTree>
    <p:extLst>
      <p:ext uri="{BB962C8B-B14F-4D97-AF65-F5344CB8AC3E}">
        <p14:creationId xmlns:p14="http://schemas.microsoft.com/office/powerpoint/2010/main" val="9852717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11" name="Untertitel 2"/>
          <p:cNvSpPr>
            <a:spLocks noGrp="1"/>
          </p:cNvSpPr>
          <p:nvPr>
            <p:ph type="subTitle" idx="1"/>
          </p:nvPr>
        </p:nvSpPr>
        <p:spPr>
          <a:xfrm>
            <a:off x="2267744" y="116632"/>
            <a:ext cx="7200800" cy="4320480"/>
          </a:xfrm>
        </p:spPr>
        <p:txBody>
          <a:bodyPr rtlCol="0">
            <a:noAutofit/>
          </a:bodyPr>
          <a:lstStyle/>
          <a:p>
            <a:pPr algn="l" eaLnBrk="1" fontAlgn="auto" hangingPunct="1">
              <a:spcAft>
                <a:spcPts val="0"/>
              </a:spcAft>
              <a:defRPr/>
            </a:pPr>
            <a:r>
              <a:rPr lang="de-DE" sz="4400" dirty="0" smtClean="0">
                <a:solidFill>
                  <a:schemeClr val="tx1"/>
                </a:solidFill>
              </a:rPr>
              <a:t>Energetische Entwurfsoptimierung </a:t>
            </a:r>
          </a:p>
          <a:p>
            <a:pPr algn="l" eaLnBrk="1" fontAlgn="auto" hangingPunct="1">
              <a:spcAft>
                <a:spcPts val="0"/>
              </a:spcAft>
              <a:defRPr/>
            </a:pPr>
            <a:endParaRPr lang="de-DE" sz="1200" b="1" dirty="0" smtClean="0">
              <a:solidFill>
                <a:schemeClr val="tx1"/>
              </a:solidFill>
            </a:endParaRPr>
          </a:p>
          <a:p>
            <a:pPr marL="342900" indent="-342900" algn="l" eaLnBrk="1" fontAlgn="auto" hangingPunct="1">
              <a:spcAft>
                <a:spcPts val="0"/>
              </a:spcAft>
              <a:buFont typeface="Arial" pitchFamily="34" charset="0"/>
              <a:buChar char="•"/>
              <a:defRPr/>
            </a:pPr>
            <a:r>
              <a:rPr lang="de-DE" sz="2000" dirty="0" smtClean="0">
                <a:solidFill>
                  <a:schemeClr val="tx1"/>
                </a:solidFill>
              </a:rPr>
              <a:t>Südorientierte Verglasungsflächen</a:t>
            </a:r>
          </a:p>
        </p:txBody>
      </p:sp>
      <p:sp>
        <p:nvSpPr>
          <p:cNvPr id="4" name="Untertitel 2"/>
          <p:cNvSpPr txBox="1">
            <a:spLocks/>
          </p:cNvSpPr>
          <p:nvPr/>
        </p:nvSpPr>
        <p:spPr bwMode="auto">
          <a:xfrm>
            <a:off x="6228184" y="2204863"/>
            <a:ext cx="2808312" cy="4163597"/>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85750" indent="-285750" algn="l" eaLnBrk="1" fontAlgn="auto" hangingPunct="1">
              <a:spcAft>
                <a:spcPts val="0"/>
              </a:spcAft>
              <a:buFont typeface="Arial" panose="020B0604020202020204" pitchFamily="34" charset="0"/>
              <a:buChar char="•"/>
              <a:defRPr/>
            </a:pPr>
            <a:r>
              <a:rPr lang="de-AT" sz="1600" dirty="0">
                <a:solidFill>
                  <a:schemeClr val="tx1"/>
                </a:solidFill>
              </a:rPr>
              <a:t>Flächenbezogener Heizwärmebedarf eines </a:t>
            </a:r>
            <a:r>
              <a:rPr lang="de-AT" sz="1600" dirty="0" smtClean="0">
                <a:solidFill>
                  <a:schemeClr val="tx1"/>
                </a:solidFill>
              </a:rPr>
              <a:t> nord-südorientierten Reihenhaus-Modellgebäudes </a:t>
            </a:r>
            <a:r>
              <a:rPr lang="de-AT" sz="1600" dirty="0">
                <a:solidFill>
                  <a:schemeClr val="tx1"/>
                </a:solidFill>
              </a:rPr>
              <a:t>bei unterschiedlich großer südorientierter Verglasungsfläche an verschiedenen Standorten. </a:t>
            </a:r>
            <a:endParaRPr lang="de-AT" sz="1600" dirty="0" smtClean="0">
              <a:solidFill>
                <a:schemeClr val="tx1"/>
              </a:solidFill>
            </a:endParaRPr>
          </a:p>
          <a:p>
            <a:pPr marL="285750" indent="-285750" algn="l" eaLnBrk="1" fontAlgn="auto" hangingPunct="1">
              <a:spcAft>
                <a:spcPts val="0"/>
              </a:spcAft>
              <a:buFont typeface="Arial" panose="020B0604020202020204" pitchFamily="34" charset="0"/>
              <a:buChar char="•"/>
              <a:defRPr/>
            </a:pPr>
            <a:r>
              <a:rPr lang="de-AT" sz="1600" dirty="0" smtClean="0">
                <a:solidFill>
                  <a:schemeClr val="tx1"/>
                </a:solidFill>
              </a:rPr>
              <a:t>Je </a:t>
            </a:r>
            <a:r>
              <a:rPr lang="de-AT" sz="1600" dirty="0">
                <a:solidFill>
                  <a:schemeClr val="tx1"/>
                </a:solidFill>
              </a:rPr>
              <a:t>höher die </a:t>
            </a:r>
            <a:r>
              <a:rPr lang="de-AT" sz="1600" dirty="0" smtClean="0">
                <a:solidFill>
                  <a:schemeClr val="tx1"/>
                </a:solidFill>
              </a:rPr>
              <a:t>Strahlungs-gewinne </a:t>
            </a:r>
            <a:r>
              <a:rPr lang="de-AT" sz="1600" dirty="0">
                <a:solidFill>
                  <a:schemeClr val="tx1"/>
                </a:solidFill>
              </a:rPr>
              <a:t>an einem Standort sind, desto stärker wirken sich passive Solarenergiegewinne auf die Wärmebilanz des Gebäudes aus</a:t>
            </a:r>
            <a:endParaRPr lang="de-AT" sz="1600" dirty="0" smtClean="0">
              <a:solidFill>
                <a:schemeClr val="tx1"/>
              </a:solidFill>
            </a:endParaRPr>
          </a:p>
        </p:txBody>
      </p:sp>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2204864"/>
            <a:ext cx="6120680" cy="4163597"/>
          </a:xfrm>
          <a:prstGeom prst="rect">
            <a:avLst/>
          </a:prstGeom>
        </p:spPr>
      </p:pic>
    </p:spTree>
    <p:extLst>
      <p:ext uri="{BB962C8B-B14F-4D97-AF65-F5344CB8AC3E}">
        <p14:creationId xmlns:p14="http://schemas.microsoft.com/office/powerpoint/2010/main" val="22175187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11" name="Untertitel 2"/>
          <p:cNvSpPr>
            <a:spLocks noGrp="1"/>
          </p:cNvSpPr>
          <p:nvPr>
            <p:ph type="subTitle" idx="1"/>
          </p:nvPr>
        </p:nvSpPr>
        <p:spPr>
          <a:xfrm>
            <a:off x="2195736" y="188640"/>
            <a:ext cx="7129661" cy="4248472"/>
          </a:xfrm>
        </p:spPr>
        <p:txBody>
          <a:bodyPr rtlCol="0">
            <a:noAutofit/>
          </a:bodyPr>
          <a:lstStyle/>
          <a:p>
            <a:pPr algn="l" eaLnBrk="1" fontAlgn="auto" hangingPunct="1">
              <a:spcAft>
                <a:spcPts val="0"/>
              </a:spcAft>
              <a:defRPr/>
            </a:pPr>
            <a:r>
              <a:rPr lang="de-DE" sz="4400" dirty="0" smtClean="0">
                <a:solidFill>
                  <a:schemeClr val="tx1"/>
                </a:solidFill>
              </a:rPr>
              <a:t>Energetische Entwurfsoptimierung </a:t>
            </a:r>
          </a:p>
          <a:p>
            <a:pPr algn="l" eaLnBrk="1" fontAlgn="auto" hangingPunct="1">
              <a:spcAft>
                <a:spcPts val="0"/>
              </a:spcAft>
              <a:defRPr/>
            </a:pPr>
            <a:endParaRPr lang="de-DE" sz="1200" b="1" dirty="0" smtClean="0">
              <a:solidFill>
                <a:schemeClr val="tx1"/>
              </a:solidFill>
            </a:endParaRPr>
          </a:p>
          <a:p>
            <a:pPr marL="342900" indent="-342900" algn="l" eaLnBrk="1" fontAlgn="auto" hangingPunct="1">
              <a:spcAft>
                <a:spcPts val="0"/>
              </a:spcAft>
              <a:buFont typeface="Arial" pitchFamily="34" charset="0"/>
              <a:buChar char="•"/>
              <a:defRPr/>
            </a:pPr>
            <a:r>
              <a:rPr lang="de-DE" sz="2000" dirty="0" smtClean="0">
                <a:solidFill>
                  <a:schemeClr val="tx1"/>
                </a:solidFill>
              </a:rPr>
              <a:t>Dachgeschoßräume mit Schrägverglasung</a:t>
            </a:r>
          </a:p>
        </p:txBody>
      </p:sp>
      <p:pic>
        <p:nvPicPr>
          <p:cNvPr id="2" name="Grafik 1"/>
          <p:cNvPicPr>
            <a:picLocks noChangeAspect="1"/>
          </p:cNvPicPr>
          <p:nvPr/>
        </p:nvPicPr>
        <p:blipFill rotWithShape="1">
          <a:blip r:embed="rId4">
            <a:extLst>
              <a:ext uri="{28A0092B-C50C-407E-A947-70E740481C1C}">
                <a14:useLocalDpi xmlns:a14="http://schemas.microsoft.com/office/drawing/2010/main" val="0"/>
              </a:ext>
            </a:extLst>
          </a:blip>
          <a:srcRect r="54769"/>
          <a:stretch/>
        </p:blipFill>
        <p:spPr>
          <a:xfrm>
            <a:off x="186556" y="2248396"/>
            <a:ext cx="2211587" cy="2044700"/>
          </a:xfrm>
          <a:prstGeom prst="rect">
            <a:avLst/>
          </a:prstGeom>
        </p:spPr>
      </p:pic>
      <p:sp>
        <p:nvSpPr>
          <p:cNvPr id="6" name="Untertitel 2"/>
          <p:cNvSpPr txBox="1">
            <a:spLocks/>
          </p:cNvSpPr>
          <p:nvPr/>
        </p:nvSpPr>
        <p:spPr bwMode="auto">
          <a:xfrm>
            <a:off x="179512" y="4341872"/>
            <a:ext cx="2218631" cy="1607408"/>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fontAlgn="auto" hangingPunct="1">
              <a:spcAft>
                <a:spcPts val="0"/>
              </a:spcAft>
              <a:defRPr/>
            </a:pPr>
            <a:r>
              <a:rPr lang="de-AT" sz="1600" dirty="0">
                <a:solidFill>
                  <a:schemeClr val="tx1"/>
                </a:solidFill>
              </a:rPr>
              <a:t>Schnitt und Grundriss des Testraums im nord-südorientierten Mehrfamilienhaus </a:t>
            </a:r>
            <a:r>
              <a:rPr lang="de-AT" sz="1600" dirty="0" smtClean="0">
                <a:solidFill>
                  <a:schemeClr val="tx1"/>
                </a:solidFill>
              </a:rPr>
              <a:t> (</a:t>
            </a:r>
            <a:r>
              <a:rPr lang="de-AT" sz="1600" dirty="0">
                <a:solidFill>
                  <a:schemeClr val="tx1"/>
                </a:solidFill>
              </a:rPr>
              <a:t>Variante M0 </a:t>
            </a:r>
            <a:r>
              <a:rPr lang="de-AT" sz="1600" dirty="0" smtClean="0">
                <a:solidFill>
                  <a:schemeClr val="tx1"/>
                </a:solidFill>
              </a:rPr>
              <a:t>mit </a:t>
            </a:r>
            <a:r>
              <a:rPr lang="de-AT" sz="1600" dirty="0">
                <a:solidFill>
                  <a:schemeClr val="tx1"/>
                </a:solidFill>
              </a:rPr>
              <a:t>einer Lüftungsebene).</a:t>
            </a:r>
            <a:endParaRPr lang="de-AT" sz="1600" dirty="0" smtClean="0">
              <a:solidFill>
                <a:schemeClr val="tx1"/>
              </a:solidFill>
            </a:endParaRPr>
          </a:p>
        </p:txBody>
      </p:sp>
      <p:pic>
        <p:nvPicPr>
          <p:cNvPr id="7" name="Grafik 6"/>
          <p:cNvPicPr/>
          <p:nvPr/>
        </p:nvPicPr>
        <p:blipFill>
          <a:blip r:embed="rId5">
            <a:extLst>
              <a:ext uri="{28A0092B-C50C-407E-A947-70E740481C1C}">
                <a14:useLocalDpi xmlns:a14="http://schemas.microsoft.com/office/drawing/2010/main" val="0"/>
              </a:ext>
            </a:extLst>
          </a:blip>
          <a:stretch>
            <a:fillRect/>
          </a:stretch>
        </p:blipFill>
        <p:spPr>
          <a:xfrm>
            <a:off x="2627784" y="2248396"/>
            <a:ext cx="5544616" cy="3484860"/>
          </a:xfrm>
          <a:prstGeom prst="rect">
            <a:avLst/>
          </a:prstGeom>
        </p:spPr>
      </p:pic>
      <p:sp>
        <p:nvSpPr>
          <p:cNvPr id="9" name="Untertitel 2"/>
          <p:cNvSpPr txBox="1">
            <a:spLocks/>
          </p:cNvSpPr>
          <p:nvPr/>
        </p:nvSpPr>
        <p:spPr bwMode="auto">
          <a:xfrm>
            <a:off x="2555776" y="5710024"/>
            <a:ext cx="6408712" cy="1607408"/>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fontAlgn="auto" hangingPunct="1">
              <a:spcAft>
                <a:spcPts val="0"/>
              </a:spcAft>
              <a:defRPr/>
            </a:pPr>
            <a:r>
              <a:rPr lang="de-AT" sz="1600" dirty="0">
                <a:solidFill>
                  <a:schemeClr val="tx1"/>
                </a:solidFill>
              </a:rPr>
              <a:t>Wirksamkeit verschiedener Maßnahmen zur Verbesserung der </a:t>
            </a:r>
            <a:r>
              <a:rPr lang="de-AT" sz="1600" dirty="0" smtClean="0">
                <a:solidFill>
                  <a:schemeClr val="tx1"/>
                </a:solidFill>
              </a:rPr>
              <a:t>Sommertauglichkeit </a:t>
            </a:r>
            <a:r>
              <a:rPr lang="de-AT" sz="1600" dirty="0">
                <a:solidFill>
                  <a:schemeClr val="tx1"/>
                </a:solidFill>
              </a:rPr>
              <a:t>des Testraums im nord-südorientierten Mehrfamilienhaus am Standort Innsbruck.</a:t>
            </a:r>
            <a:endParaRPr lang="de-AT" sz="1600" dirty="0" smtClean="0">
              <a:solidFill>
                <a:schemeClr val="tx1"/>
              </a:solidFill>
            </a:endParaRPr>
          </a:p>
        </p:txBody>
      </p:sp>
    </p:spTree>
    <p:extLst>
      <p:ext uri="{BB962C8B-B14F-4D97-AF65-F5344CB8AC3E}">
        <p14:creationId xmlns:p14="http://schemas.microsoft.com/office/powerpoint/2010/main" val="83128560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11" name="Untertitel 2"/>
          <p:cNvSpPr>
            <a:spLocks noGrp="1"/>
          </p:cNvSpPr>
          <p:nvPr>
            <p:ph type="subTitle" idx="1"/>
          </p:nvPr>
        </p:nvSpPr>
        <p:spPr>
          <a:xfrm>
            <a:off x="2123728" y="188640"/>
            <a:ext cx="7129661" cy="4320480"/>
          </a:xfrm>
        </p:spPr>
        <p:txBody>
          <a:bodyPr rtlCol="0">
            <a:noAutofit/>
          </a:bodyPr>
          <a:lstStyle/>
          <a:p>
            <a:pPr algn="l" eaLnBrk="1" fontAlgn="auto" hangingPunct="1">
              <a:spcAft>
                <a:spcPts val="0"/>
              </a:spcAft>
              <a:defRPr/>
            </a:pPr>
            <a:r>
              <a:rPr lang="de-DE" sz="4400" dirty="0" smtClean="0">
                <a:solidFill>
                  <a:schemeClr val="tx1"/>
                </a:solidFill>
              </a:rPr>
              <a:t>Energetische Entwurfsoptimierung </a:t>
            </a:r>
          </a:p>
          <a:p>
            <a:pPr algn="l" eaLnBrk="1" fontAlgn="auto" hangingPunct="1">
              <a:spcAft>
                <a:spcPts val="0"/>
              </a:spcAft>
              <a:defRPr/>
            </a:pPr>
            <a:endParaRPr lang="de-DE" sz="1200" b="1" dirty="0" smtClean="0">
              <a:solidFill>
                <a:schemeClr val="tx1"/>
              </a:solidFill>
            </a:endParaRPr>
          </a:p>
          <a:p>
            <a:pPr marL="342900" indent="-342900" algn="l" eaLnBrk="1" fontAlgn="auto" hangingPunct="1">
              <a:spcAft>
                <a:spcPts val="0"/>
              </a:spcAft>
              <a:buFont typeface="Arial" pitchFamily="34" charset="0"/>
              <a:buChar char="•"/>
              <a:defRPr/>
            </a:pPr>
            <a:r>
              <a:rPr lang="de-DE" sz="2000" dirty="0" smtClean="0">
                <a:solidFill>
                  <a:schemeClr val="tx1"/>
                </a:solidFill>
              </a:rPr>
              <a:t>Orientierung großer Glasflächen</a:t>
            </a:r>
            <a:endParaRPr lang="de-AT" sz="2000" dirty="0">
              <a:solidFill>
                <a:schemeClr val="tx1"/>
              </a:solidFill>
            </a:endParaRPr>
          </a:p>
        </p:txBody>
      </p:sp>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2276872"/>
            <a:ext cx="8676456" cy="4046629"/>
          </a:xfrm>
          <a:prstGeom prst="rect">
            <a:avLst/>
          </a:prstGeom>
        </p:spPr>
      </p:pic>
      <p:sp>
        <p:nvSpPr>
          <p:cNvPr id="5" name="Rechteck 4"/>
          <p:cNvSpPr/>
          <p:nvPr/>
        </p:nvSpPr>
        <p:spPr>
          <a:xfrm>
            <a:off x="8532440" y="5949280"/>
            <a:ext cx="442750" cy="369332"/>
          </a:xfrm>
          <a:prstGeom prst="rect">
            <a:avLst/>
          </a:prstGeom>
        </p:spPr>
        <p:txBody>
          <a:bodyPr wrap="none">
            <a:spAutoFit/>
          </a:bodyPr>
          <a:lstStyle/>
          <a:p>
            <a:r>
              <a:rPr lang="de-DE" dirty="0" smtClean="0"/>
              <a:t>[7]</a:t>
            </a:r>
            <a:endParaRPr lang="de-AT" dirty="0"/>
          </a:p>
        </p:txBody>
      </p:sp>
    </p:spTree>
    <p:extLst>
      <p:ext uri="{BB962C8B-B14F-4D97-AF65-F5344CB8AC3E}">
        <p14:creationId xmlns:p14="http://schemas.microsoft.com/office/powerpoint/2010/main" val="16544306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Tobi\Desktop\bmgb\x0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5078" y="620688"/>
            <a:ext cx="7188922" cy="6264696"/>
          </a:xfrm>
          <a:prstGeom prst="rect">
            <a:avLst/>
          </a:prstGeom>
          <a:noFill/>
          <a:extLst>
            <a:ext uri="{909E8E84-426E-40DD-AFC4-6F175D3DCCD1}">
              <a14:hiddenFill xmlns:a14="http://schemas.microsoft.com/office/drawing/2010/main">
                <a:solidFill>
                  <a:srgbClr val="FFFFFF"/>
                </a:solidFill>
              </a14:hiddenFill>
            </a:ext>
          </a:extLst>
        </p:spPr>
      </p:pic>
      <p:sp>
        <p:nvSpPr>
          <p:cNvPr id="4" name="Untertitel 2"/>
          <p:cNvSpPr txBox="1">
            <a:spLocks/>
          </p:cNvSpPr>
          <p:nvPr/>
        </p:nvSpPr>
        <p:spPr bwMode="auto">
          <a:xfrm>
            <a:off x="1979339" y="188640"/>
            <a:ext cx="7993261" cy="8640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500" b="1" dirty="0" smtClean="0"/>
              <a:t>Haus Rauch</a:t>
            </a:r>
          </a:p>
          <a:p>
            <a:pPr marL="0" indent="0" eaLnBrk="1" hangingPunct="1">
              <a:spcBef>
                <a:spcPct val="0"/>
              </a:spcBef>
              <a:buNone/>
              <a:defRPr/>
            </a:pPr>
            <a:r>
              <a:rPr lang="de-DE" sz="1800" dirty="0" smtClean="0">
                <a:latin typeface="Calibri" pitchFamily="34" charset="0"/>
              </a:rPr>
              <a:t>Martin Rauch und Roger </a:t>
            </a:r>
            <a:r>
              <a:rPr lang="de-DE" sz="1800" dirty="0" err="1" smtClean="0">
                <a:latin typeface="Calibri" pitchFamily="34" charset="0"/>
              </a:rPr>
              <a:t>Botshauser</a:t>
            </a:r>
            <a:endParaRPr lang="de-DE" sz="1800" dirty="0">
              <a:latin typeface="Calibri" pitchFamily="34" charset="0"/>
            </a:endParaRPr>
          </a:p>
        </p:txBody>
      </p:sp>
    </p:spTree>
    <p:extLst>
      <p:ext uri="{BB962C8B-B14F-4D97-AF65-F5344CB8AC3E}">
        <p14:creationId xmlns:p14="http://schemas.microsoft.com/office/powerpoint/2010/main" val="28677621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11" name="Untertitel 2"/>
          <p:cNvSpPr>
            <a:spLocks noGrp="1"/>
          </p:cNvSpPr>
          <p:nvPr>
            <p:ph type="subTitle" idx="1"/>
          </p:nvPr>
        </p:nvSpPr>
        <p:spPr>
          <a:xfrm>
            <a:off x="2123728" y="188640"/>
            <a:ext cx="7129661" cy="4320480"/>
          </a:xfrm>
        </p:spPr>
        <p:txBody>
          <a:bodyPr rtlCol="0">
            <a:noAutofit/>
          </a:bodyPr>
          <a:lstStyle/>
          <a:p>
            <a:pPr algn="l" eaLnBrk="1" fontAlgn="auto" hangingPunct="1">
              <a:spcAft>
                <a:spcPts val="0"/>
              </a:spcAft>
              <a:defRPr/>
            </a:pPr>
            <a:r>
              <a:rPr lang="de-DE" sz="4400" dirty="0" smtClean="0">
                <a:solidFill>
                  <a:schemeClr val="tx1"/>
                </a:solidFill>
              </a:rPr>
              <a:t>Energetische Entwurfsoptimierung </a:t>
            </a:r>
          </a:p>
          <a:p>
            <a:pPr algn="l" eaLnBrk="1" fontAlgn="auto" hangingPunct="1">
              <a:spcAft>
                <a:spcPts val="0"/>
              </a:spcAft>
              <a:defRPr/>
            </a:pPr>
            <a:endParaRPr lang="de-DE" sz="1200" b="1" dirty="0" smtClean="0">
              <a:solidFill>
                <a:schemeClr val="tx1"/>
              </a:solidFill>
            </a:endParaRPr>
          </a:p>
          <a:p>
            <a:pPr marL="342900" indent="-342900" algn="l" eaLnBrk="1" fontAlgn="auto" hangingPunct="1">
              <a:spcAft>
                <a:spcPts val="0"/>
              </a:spcAft>
              <a:buFont typeface="Arial" pitchFamily="34" charset="0"/>
              <a:buChar char="•"/>
              <a:defRPr/>
            </a:pPr>
            <a:r>
              <a:rPr lang="de-DE" sz="2000" dirty="0" smtClean="0">
                <a:solidFill>
                  <a:schemeClr val="tx1"/>
                </a:solidFill>
              </a:rPr>
              <a:t>Orientierung großer Glasflächen</a:t>
            </a:r>
            <a:endParaRPr lang="de-AT" sz="2000" dirty="0">
              <a:solidFill>
                <a:schemeClr val="tx1"/>
              </a:solidFill>
            </a:endParaRPr>
          </a:p>
        </p:txBody>
      </p:sp>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1" y="2276872"/>
            <a:ext cx="8676455" cy="4020409"/>
          </a:xfrm>
          <a:prstGeom prst="rect">
            <a:avLst/>
          </a:prstGeom>
        </p:spPr>
      </p:pic>
    </p:spTree>
    <p:extLst>
      <p:ext uri="{BB962C8B-B14F-4D97-AF65-F5344CB8AC3E}">
        <p14:creationId xmlns:p14="http://schemas.microsoft.com/office/powerpoint/2010/main" val="302693005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11" name="Untertitel 2"/>
          <p:cNvSpPr>
            <a:spLocks noGrp="1"/>
          </p:cNvSpPr>
          <p:nvPr>
            <p:ph type="subTitle" idx="1"/>
          </p:nvPr>
        </p:nvSpPr>
        <p:spPr>
          <a:xfrm>
            <a:off x="2339752" y="260648"/>
            <a:ext cx="6193061" cy="6048672"/>
          </a:xfrm>
        </p:spPr>
        <p:txBody>
          <a:bodyPr rtlCol="0">
            <a:noAutofit/>
          </a:bodyPr>
          <a:lstStyle/>
          <a:p>
            <a:pPr algn="l" eaLnBrk="1" fontAlgn="auto" hangingPunct="1">
              <a:spcAft>
                <a:spcPts val="0"/>
              </a:spcAft>
              <a:defRPr/>
            </a:pPr>
            <a:r>
              <a:rPr lang="de-DE" sz="2800" dirty="0" smtClean="0">
                <a:solidFill>
                  <a:schemeClr val="tx1"/>
                </a:solidFill>
              </a:rPr>
              <a:t>Gebäudeintegrierte Energieträgertechnologien</a:t>
            </a:r>
          </a:p>
          <a:p>
            <a:pPr algn="l" eaLnBrk="1" fontAlgn="auto" hangingPunct="1">
              <a:spcAft>
                <a:spcPts val="0"/>
              </a:spcAft>
              <a:defRPr/>
            </a:pPr>
            <a:endParaRPr lang="de-DE" sz="1200" b="1" dirty="0" smtClean="0">
              <a:solidFill>
                <a:schemeClr val="tx1"/>
              </a:solidFill>
            </a:endParaRPr>
          </a:p>
          <a:p>
            <a:pPr marL="342900" indent="-342900" algn="l" eaLnBrk="1" fontAlgn="auto" hangingPunct="1">
              <a:spcAft>
                <a:spcPts val="0"/>
              </a:spcAft>
              <a:buFont typeface="Arial" pitchFamily="34" charset="0"/>
              <a:buChar char="•"/>
              <a:defRPr/>
            </a:pPr>
            <a:r>
              <a:rPr lang="de-AT" sz="2000" dirty="0" smtClean="0">
                <a:solidFill>
                  <a:schemeClr val="tx1"/>
                </a:solidFill>
              </a:rPr>
              <a:t>Nutzung verschiedener </a:t>
            </a:r>
            <a:r>
              <a:rPr lang="de-AT" sz="2000" dirty="0">
                <a:solidFill>
                  <a:schemeClr val="tx1"/>
                </a:solidFill>
              </a:rPr>
              <a:t>regenerativer Energieträgertechnologien </a:t>
            </a:r>
            <a:endParaRPr lang="de-AT" sz="2000" dirty="0" smtClean="0">
              <a:solidFill>
                <a:schemeClr val="tx1"/>
              </a:solidFill>
            </a:endParaRPr>
          </a:p>
          <a:p>
            <a:pPr marL="342900" indent="-342900" algn="l" eaLnBrk="1" fontAlgn="auto" hangingPunct="1">
              <a:spcAft>
                <a:spcPts val="0"/>
              </a:spcAft>
              <a:buFont typeface="Arial" pitchFamily="34" charset="0"/>
              <a:buChar char="•"/>
              <a:defRPr/>
            </a:pPr>
            <a:r>
              <a:rPr lang="de-AT" sz="2000" dirty="0" smtClean="0">
                <a:solidFill>
                  <a:schemeClr val="tx1"/>
                </a:solidFill>
              </a:rPr>
              <a:t>intelligenter Energiemix </a:t>
            </a:r>
          </a:p>
          <a:p>
            <a:pPr marL="342900" indent="-342900" algn="l" eaLnBrk="1" fontAlgn="auto" hangingPunct="1">
              <a:spcAft>
                <a:spcPts val="0"/>
              </a:spcAft>
              <a:buFont typeface="Arial" pitchFamily="34" charset="0"/>
              <a:buChar char="•"/>
              <a:defRPr/>
            </a:pPr>
            <a:r>
              <a:rPr lang="de-AT" sz="2000" dirty="0" smtClean="0">
                <a:solidFill>
                  <a:schemeClr val="tx1"/>
                </a:solidFill>
              </a:rPr>
              <a:t>räumliche </a:t>
            </a:r>
            <a:r>
              <a:rPr lang="de-AT" sz="2000" dirty="0">
                <a:solidFill>
                  <a:schemeClr val="tx1"/>
                </a:solidFill>
              </a:rPr>
              <a:t>und zeitliche Schwankungen </a:t>
            </a:r>
            <a:r>
              <a:rPr lang="de-AT" sz="2000" dirty="0" smtClean="0">
                <a:solidFill>
                  <a:schemeClr val="tx1"/>
                </a:solidFill>
              </a:rPr>
              <a:t>ausgleichen</a:t>
            </a:r>
          </a:p>
          <a:p>
            <a:pPr marL="342900" indent="-342900" algn="l" eaLnBrk="1" fontAlgn="auto" hangingPunct="1">
              <a:spcAft>
                <a:spcPts val="0"/>
              </a:spcAft>
              <a:buFont typeface="Arial" pitchFamily="34" charset="0"/>
              <a:buChar char="•"/>
              <a:defRPr/>
            </a:pPr>
            <a:r>
              <a:rPr lang="de-AT" sz="2000" dirty="0" smtClean="0">
                <a:solidFill>
                  <a:schemeClr val="tx1"/>
                </a:solidFill>
              </a:rPr>
              <a:t>Flächenbedarf </a:t>
            </a:r>
            <a:r>
              <a:rPr lang="de-AT" sz="2000" dirty="0">
                <a:solidFill>
                  <a:schemeClr val="tx1"/>
                </a:solidFill>
              </a:rPr>
              <a:t>durch </a:t>
            </a:r>
            <a:r>
              <a:rPr lang="de-AT" sz="2000" dirty="0" smtClean="0">
                <a:solidFill>
                  <a:schemeClr val="tx1"/>
                </a:solidFill>
              </a:rPr>
              <a:t>Nutzung  vorhandener </a:t>
            </a:r>
            <a:r>
              <a:rPr lang="de-AT" sz="2000" dirty="0">
                <a:solidFill>
                  <a:schemeClr val="tx1"/>
                </a:solidFill>
              </a:rPr>
              <a:t>Flächen </a:t>
            </a:r>
            <a:r>
              <a:rPr lang="de-AT" sz="2000" dirty="0" smtClean="0">
                <a:solidFill>
                  <a:schemeClr val="tx1"/>
                </a:solidFill>
              </a:rPr>
              <a:t>ausgleichen </a:t>
            </a:r>
            <a:endParaRPr lang="de-AT" sz="2000" dirty="0">
              <a:solidFill>
                <a:schemeClr val="tx1"/>
              </a:solidFill>
            </a:endParaRPr>
          </a:p>
          <a:p>
            <a:pPr marL="342900" indent="-342900" algn="l" eaLnBrk="1" fontAlgn="auto" hangingPunct="1">
              <a:spcAft>
                <a:spcPts val="0"/>
              </a:spcAft>
              <a:buFont typeface="Arial" pitchFamily="34" charset="0"/>
              <a:buChar char="•"/>
              <a:defRPr/>
            </a:pPr>
            <a:r>
              <a:rPr lang="de-AT" sz="2000" dirty="0">
                <a:solidFill>
                  <a:schemeClr val="tx1"/>
                </a:solidFill>
              </a:rPr>
              <a:t>Anwendungsmöglichkeiten, Auswahlkriterien, typische Kennzahlen, bautechnische Besonderheiten und rechtliche </a:t>
            </a:r>
            <a:r>
              <a:rPr lang="de-AT" sz="2000" dirty="0" smtClean="0">
                <a:solidFill>
                  <a:schemeClr val="tx1"/>
                </a:solidFill>
              </a:rPr>
              <a:t>Rahmenbedingungen und Nutzung gebäudeintegrierter </a:t>
            </a:r>
            <a:r>
              <a:rPr lang="de-AT" sz="2000" dirty="0">
                <a:solidFill>
                  <a:schemeClr val="tx1"/>
                </a:solidFill>
              </a:rPr>
              <a:t>Photovoltaik, Kraft-Wärme-Kopplung, Biomasse, Umgebungswärme, Kleinwindkraft, Kleinwasserkraft und Solarthermie werden im sechsteiligen „Planungsleitfaden Plusenergie“ [4-6] </a:t>
            </a:r>
            <a:r>
              <a:rPr lang="de-AT" sz="2000" dirty="0" smtClean="0">
                <a:solidFill>
                  <a:schemeClr val="tx1"/>
                </a:solidFill>
              </a:rPr>
              <a:t>diskutiert</a:t>
            </a:r>
            <a:r>
              <a:rPr lang="de-AT" sz="2000" dirty="0">
                <a:solidFill>
                  <a:schemeClr val="tx1"/>
                </a:solidFill>
              </a:rPr>
              <a:t>.</a:t>
            </a:r>
          </a:p>
        </p:txBody>
      </p:sp>
      <p:sp>
        <p:nvSpPr>
          <p:cNvPr id="4" name="Rechteck 3"/>
          <p:cNvSpPr/>
          <p:nvPr/>
        </p:nvSpPr>
        <p:spPr>
          <a:xfrm>
            <a:off x="8593746" y="6011996"/>
            <a:ext cx="442750" cy="369332"/>
          </a:xfrm>
          <a:prstGeom prst="rect">
            <a:avLst/>
          </a:prstGeom>
        </p:spPr>
        <p:txBody>
          <a:bodyPr wrap="none">
            <a:spAutoFit/>
          </a:bodyPr>
          <a:lstStyle/>
          <a:p>
            <a:r>
              <a:rPr lang="de-DE" dirty="0" smtClean="0"/>
              <a:t>[7]</a:t>
            </a:r>
            <a:endParaRPr lang="de-AT" dirty="0"/>
          </a:p>
        </p:txBody>
      </p:sp>
    </p:spTree>
    <p:extLst>
      <p:ext uri="{BB962C8B-B14F-4D97-AF65-F5344CB8AC3E}">
        <p14:creationId xmlns:p14="http://schemas.microsoft.com/office/powerpoint/2010/main" val="27598595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11" name="Untertitel 2"/>
          <p:cNvSpPr>
            <a:spLocks noGrp="1"/>
          </p:cNvSpPr>
          <p:nvPr>
            <p:ph type="subTitle" idx="1"/>
          </p:nvPr>
        </p:nvSpPr>
        <p:spPr>
          <a:xfrm>
            <a:off x="2123728" y="1196752"/>
            <a:ext cx="7344816" cy="3384376"/>
          </a:xfrm>
        </p:spPr>
        <p:txBody>
          <a:bodyPr rtlCol="0">
            <a:noAutofit/>
          </a:bodyPr>
          <a:lstStyle/>
          <a:p>
            <a:pPr algn="l" eaLnBrk="1" fontAlgn="auto" hangingPunct="1">
              <a:spcAft>
                <a:spcPts val="0"/>
              </a:spcAft>
              <a:defRPr/>
            </a:pPr>
            <a:r>
              <a:rPr lang="de-DE" sz="4400" dirty="0" smtClean="0">
                <a:solidFill>
                  <a:schemeClr val="tx1"/>
                </a:solidFill>
              </a:rPr>
              <a:t>Einsatz im Gebäudebereich</a:t>
            </a:r>
          </a:p>
          <a:p>
            <a:pPr algn="l" eaLnBrk="1" fontAlgn="auto" hangingPunct="1">
              <a:spcAft>
                <a:spcPts val="0"/>
              </a:spcAft>
              <a:defRPr/>
            </a:pPr>
            <a:endParaRPr lang="de-DE" sz="1200" b="1" dirty="0" smtClean="0">
              <a:solidFill>
                <a:schemeClr val="tx1"/>
              </a:solidFill>
            </a:endParaRPr>
          </a:p>
        </p:txBody>
      </p:sp>
      <p:sp>
        <p:nvSpPr>
          <p:cNvPr id="4" name="Untertitel 2"/>
          <p:cNvSpPr txBox="1">
            <a:spLocks/>
          </p:cNvSpPr>
          <p:nvPr/>
        </p:nvSpPr>
        <p:spPr bwMode="auto">
          <a:xfrm>
            <a:off x="179512" y="5373216"/>
            <a:ext cx="8784976" cy="1872208"/>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fontAlgn="auto" hangingPunct="1">
              <a:spcAft>
                <a:spcPts val="0"/>
              </a:spcAft>
              <a:defRPr/>
            </a:pPr>
            <a:r>
              <a:rPr lang="de-AT" sz="1600" dirty="0">
                <a:solidFill>
                  <a:schemeClr val="tx1"/>
                </a:solidFill>
              </a:rPr>
              <a:t>Vergleichende Bewertung der Technologien  </a:t>
            </a:r>
            <a:r>
              <a:rPr lang="de-AT" sz="1600" dirty="0" smtClean="0">
                <a:solidFill>
                  <a:schemeClr val="tx1"/>
                </a:solidFill>
              </a:rPr>
              <a:t>Wärmepumpe/Geothermie und Photovoltaik. </a:t>
            </a:r>
            <a:r>
              <a:rPr lang="de-AT" sz="1600" dirty="0">
                <a:solidFill>
                  <a:schemeClr val="tx1"/>
                </a:solidFill>
              </a:rPr>
              <a:t>Positive Werte drücken eine positive Einschätzung des jeweiligen Parameters aus, während negative Werte Defizite in den jeweiligen Bereichen symbolisieren. Der Wert Null beschreibt eine durchschnittliche Einstufung der Technologie in dieser Kategorie.</a:t>
            </a:r>
            <a:endParaRPr lang="de-AT" sz="1600" dirty="0" smtClean="0">
              <a:solidFill>
                <a:schemeClr val="tx1"/>
              </a:solidFill>
            </a:endParaRPr>
          </a:p>
        </p:txBody>
      </p:sp>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566" y="2132856"/>
            <a:ext cx="4113050" cy="3084787"/>
          </a:xfrm>
          <a:prstGeom prst="rect">
            <a:avLst/>
          </a:prstGeom>
        </p:spPr>
      </p:pic>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5053" y="2136692"/>
            <a:ext cx="4135419" cy="3101564"/>
          </a:xfrm>
          <a:prstGeom prst="rect">
            <a:avLst/>
          </a:prstGeom>
        </p:spPr>
      </p:pic>
      <p:sp>
        <p:nvSpPr>
          <p:cNvPr id="7" name="Rechteck 6"/>
          <p:cNvSpPr/>
          <p:nvPr/>
        </p:nvSpPr>
        <p:spPr>
          <a:xfrm>
            <a:off x="8593746" y="6011996"/>
            <a:ext cx="442750" cy="369332"/>
          </a:xfrm>
          <a:prstGeom prst="rect">
            <a:avLst/>
          </a:prstGeom>
        </p:spPr>
        <p:txBody>
          <a:bodyPr wrap="none">
            <a:spAutoFit/>
          </a:bodyPr>
          <a:lstStyle/>
          <a:p>
            <a:r>
              <a:rPr lang="de-DE" dirty="0" smtClean="0"/>
              <a:t>[8]</a:t>
            </a:r>
            <a:endParaRPr lang="de-AT" dirty="0"/>
          </a:p>
        </p:txBody>
      </p:sp>
    </p:spTree>
    <p:extLst>
      <p:ext uri="{BB962C8B-B14F-4D97-AF65-F5344CB8AC3E}">
        <p14:creationId xmlns:p14="http://schemas.microsoft.com/office/powerpoint/2010/main" val="270239397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11" name="Untertitel 2"/>
          <p:cNvSpPr>
            <a:spLocks noGrp="1"/>
          </p:cNvSpPr>
          <p:nvPr>
            <p:ph type="subTitle" idx="1"/>
          </p:nvPr>
        </p:nvSpPr>
        <p:spPr>
          <a:xfrm>
            <a:off x="2123728" y="1196752"/>
            <a:ext cx="7344816" cy="3384376"/>
          </a:xfrm>
        </p:spPr>
        <p:txBody>
          <a:bodyPr rtlCol="0">
            <a:noAutofit/>
          </a:bodyPr>
          <a:lstStyle/>
          <a:p>
            <a:pPr algn="l" eaLnBrk="1" fontAlgn="auto" hangingPunct="1">
              <a:spcAft>
                <a:spcPts val="0"/>
              </a:spcAft>
              <a:defRPr/>
            </a:pPr>
            <a:r>
              <a:rPr lang="de-DE" sz="4400" dirty="0" smtClean="0">
                <a:solidFill>
                  <a:schemeClr val="tx1"/>
                </a:solidFill>
              </a:rPr>
              <a:t>Einsatz im Gebäudebereich</a:t>
            </a:r>
          </a:p>
          <a:p>
            <a:pPr algn="l" eaLnBrk="1" fontAlgn="auto" hangingPunct="1">
              <a:spcAft>
                <a:spcPts val="0"/>
              </a:spcAft>
              <a:defRPr/>
            </a:pPr>
            <a:endParaRPr lang="de-DE" sz="1200" b="1" dirty="0" smtClean="0">
              <a:solidFill>
                <a:schemeClr val="tx1"/>
              </a:solidFill>
            </a:endParaRPr>
          </a:p>
        </p:txBody>
      </p:sp>
      <p:sp>
        <p:nvSpPr>
          <p:cNvPr id="4" name="Untertitel 2"/>
          <p:cNvSpPr txBox="1">
            <a:spLocks/>
          </p:cNvSpPr>
          <p:nvPr/>
        </p:nvSpPr>
        <p:spPr bwMode="auto">
          <a:xfrm>
            <a:off x="179512" y="5373216"/>
            <a:ext cx="8784976" cy="1872208"/>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fontAlgn="auto" hangingPunct="1">
              <a:spcAft>
                <a:spcPts val="0"/>
              </a:spcAft>
              <a:defRPr/>
            </a:pPr>
            <a:r>
              <a:rPr lang="de-AT" sz="1600" dirty="0">
                <a:solidFill>
                  <a:schemeClr val="tx1"/>
                </a:solidFill>
              </a:rPr>
              <a:t>Vergleichende Bewertung der Technologien  </a:t>
            </a:r>
            <a:r>
              <a:rPr lang="de-AT" sz="1600" dirty="0" smtClean="0">
                <a:solidFill>
                  <a:schemeClr val="tx1"/>
                </a:solidFill>
              </a:rPr>
              <a:t>Flachkollektor </a:t>
            </a:r>
            <a:r>
              <a:rPr lang="de-AT" sz="1600" dirty="0">
                <a:solidFill>
                  <a:schemeClr val="tx1"/>
                </a:solidFill>
              </a:rPr>
              <a:t>und </a:t>
            </a:r>
            <a:r>
              <a:rPr lang="de-AT" sz="1600" dirty="0" smtClean="0">
                <a:solidFill>
                  <a:schemeClr val="tx1"/>
                </a:solidFill>
              </a:rPr>
              <a:t>Röhrenkollektor. </a:t>
            </a:r>
            <a:r>
              <a:rPr lang="de-AT" sz="1600" dirty="0">
                <a:solidFill>
                  <a:schemeClr val="tx1"/>
                </a:solidFill>
              </a:rPr>
              <a:t>Positive Werte drücken eine positive Einschätzung des jeweiligen Parameters aus, während negative Werte Defizite in den jeweiligen Bereichen symbolisieren. Der Wert Null beschreibt eine durchschnittliche Einstufung der Technologie in dieser Kategorie.</a:t>
            </a:r>
            <a:endParaRPr lang="de-AT" sz="1600" dirty="0" smtClean="0">
              <a:solidFill>
                <a:schemeClr val="tx1"/>
              </a:solidFill>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1404"/>
          <a:stretch/>
        </p:blipFill>
        <p:spPr bwMode="auto">
          <a:xfrm>
            <a:off x="314700" y="2196828"/>
            <a:ext cx="4133475" cy="3104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1170"/>
          <a:stretch/>
        </p:blipFill>
        <p:spPr bwMode="auto">
          <a:xfrm>
            <a:off x="4716016" y="2176747"/>
            <a:ext cx="4153380" cy="3104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8593746" y="6011996"/>
            <a:ext cx="442750" cy="369332"/>
          </a:xfrm>
          <a:prstGeom prst="rect">
            <a:avLst/>
          </a:prstGeom>
        </p:spPr>
        <p:txBody>
          <a:bodyPr wrap="none">
            <a:spAutoFit/>
          </a:bodyPr>
          <a:lstStyle/>
          <a:p>
            <a:r>
              <a:rPr lang="de-DE" dirty="0" smtClean="0"/>
              <a:t>[8]</a:t>
            </a:r>
            <a:endParaRPr lang="de-AT" dirty="0"/>
          </a:p>
        </p:txBody>
      </p:sp>
    </p:spTree>
    <p:extLst>
      <p:ext uri="{BB962C8B-B14F-4D97-AF65-F5344CB8AC3E}">
        <p14:creationId xmlns:p14="http://schemas.microsoft.com/office/powerpoint/2010/main" val="827675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1302"/>
          <a:stretch/>
        </p:blipFill>
        <p:spPr bwMode="auto">
          <a:xfrm>
            <a:off x="251520" y="116632"/>
            <a:ext cx="4250713" cy="3185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1302"/>
          <a:stretch/>
        </p:blipFill>
        <p:spPr bwMode="auto">
          <a:xfrm>
            <a:off x="4572000" y="116632"/>
            <a:ext cx="4250713" cy="3185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51437"/>
          <a:stretch/>
        </p:blipFill>
        <p:spPr bwMode="auto">
          <a:xfrm>
            <a:off x="251520" y="3351996"/>
            <a:ext cx="4250712" cy="3173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1223" r="1"/>
          <a:stretch/>
        </p:blipFill>
        <p:spPr bwMode="auto">
          <a:xfrm>
            <a:off x="4572000" y="3351996"/>
            <a:ext cx="4232264" cy="3173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8737762" y="6137322"/>
            <a:ext cx="442750" cy="369332"/>
          </a:xfrm>
          <a:prstGeom prst="rect">
            <a:avLst/>
          </a:prstGeom>
        </p:spPr>
        <p:txBody>
          <a:bodyPr wrap="none">
            <a:spAutoFit/>
          </a:bodyPr>
          <a:lstStyle/>
          <a:p>
            <a:r>
              <a:rPr lang="de-DE" dirty="0" smtClean="0"/>
              <a:t>[8]</a:t>
            </a:r>
            <a:endParaRPr lang="de-AT" dirty="0"/>
          </a:p>
        </p:txBody>
      </p:sp>
    </p:spTree>
    <p:extLst>
      <p:ext uri="{BB962C8B-B14F-4D97-AF65-F5344CB8AC3E}">
        <p14:creationId xmlns:p14="http://schemas.microsoft.com/office/powerpoint/2010/main" val="202014312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11" name="Untertitel 2"/>
          <p:cNvSpPr>
            <a:spLocks noGrp="1"/>
          </p:cNvSpPr>
          <p:nvPr>
            <p:ph type="subTitle" idx="1"/>
          </p:nvPr>
        </p:nvSpPr>
        <p:spPr>
          <a:xfrm>
            <a:off x="2195736" y="1196752"/>
            <a:ext cx="7272808" cy="3384376"/>
          </a:xfrm>
        </p:spPr>
        <p:txBody>
          <a:bodyPr rtlCol="0">
            <a:noAutofit/>
          </a:bodyPr>
          <a:lstStyle/>
          <a:p>
            <a:pPr algn="l" eaLnBrk="1" fontAlgn="auto" hangingPunct="1">
              <a:spcAft>
                <a:spcPts val="0"/>
              </a:spcAft>
              <a:defRPr/>
            </a:pPr>
            <a:r>
              <a:rPr lang="de-DE" sz="4400" dirty="0" smtClean="0">
                <a:solidFill>
                  <a:schemeClr val="tx1"/>
                </a:solidFill>
              </a:rPr>
              <a:t>Einsatz im Gebäudebereich</a:t>
            </a:r>
          </a:p>
          <a:p>
            <a:pPr algn="l" eaLnBrk="1" fontAlgn="auto" hangingPunct="1">
              <a:spcAft>
                <a:spcPts val="0"/>
              </a:spcAft>
              <a:defRPr/>
            </a:pPr>
            <a:endParaRPr lang="de-DE" sz="1200" b="1" dirty="0" smtClean="0">
              <a:solidFill>
                <a:schemeClr val="tx1"/>
              </a:solidFill>
            </a:endParaRPr>
          </a:p>
        </p:txBody>
      </p:sp>
      <p:sp>
        <p:nvSpPr>
          <p:cNvPr id="4" name="Untertitel 2"/>
          <p:cNvSpPr txBox="1">
            <a:spLocks/>
          </p:cNvSpPr>
          <p:nvPr/>
        </p:nvSpPr>
        <p:spPr bwMode="auto">
          <a:xfrm>
            <a:off x="179512" y="5373216"/>
            <a:ext cx="8784976" cy="1872208"/>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fontAlgn="auto" hangingPunct="1">
              <a:spcAft>
                <a:spcPts val="0"/>
              </a:spcAft>
              <a:defRPr/>
            </a:pPr>
            <a:r>
              <a:rPr lang="de-AT" sz="1600" dirty="0">
                <a:solidFill>
                  <a:schemeClr val="tx1"/>
                </a:solidFill>
              </a:rPr>
              <a:t>Vergleichende Bewertung der Technologien  </a:t>
            </a:r>
            <a:r>
              <a:rPr lang="de-AT" sz="1600" dirty="0" smtClean="0">
                <a:solidFill>
                  <a:schemeClr val="tx1"/>
                </a:solidFill>
              </a:rPr>
              <a:t>Flachkollektor </a:t>
            </a:r>
            <a:r>
              <a:rPr lang="de-AT" sz="1600" dirty="0">
                <a:solidFill>
                  <a:schemeClr val="tx1"/>
                </a:solidFill>
              </a:rPr>
              <a:t>und </a:t>
            </a:r>
            <a:r>
              <a:rPr lang="de-AT" sz="1600" dirty="0" smtClean="0">
                <a:solidFill>
                  <a:schemeClr val="tx1"/>
                </a:solidFill>
              </a:rPr>
              <a:t>Röhrenkollektor. </a:t>
            </a:r>
            <a:r>
              <a:rPr lang="de-AT" sz="1600" dirty="0">
                <a:solidFill>
                  <a:schemeClr val="tx1"/>
                </a:solidFill>
              </a:rPr>
              <a:t>Positive Werte drücken eine positive Einschätzung des jeweiligen Parameters aus, während negative Werte Defizite in den jeweiligen Bereichen symbolisieren. Der Wert Null beschreibt eine durchschnittliche Einstufung der Technologie in dieser Kategorie</a:t>
            </a:r>
            <a:r>
              <a:rPr lang="de-AT" sz="1600" dirty="0" smtClean="0">
                <a:solidFill>
                  <a:schemeClr val="tx1"/>
                </a:solidFill>
              </a:rPr>
              <a:t>. </a:t>
            </a: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1420"/>
          <a:stretch/>
        </p:blipFill>
        <p:spPr bwMode="auto">
          <a:xfrm>
            <a:off x="186935" y="1988840"/>
            <a:ext cx="4313057" cy="3240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1336" r="84"/>
          <a:stretch/>
        </p:blipFill>
        <p:spPr bwMode="auto">
          <a:xfrm>
            <a:off x="4644008" y="1988840"/>
            <a:ext cx="4313057" cy="3240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8593746" y="6011996"/>
            <a:ext cx="442750" cy="369332"/>
          </a:xfrm>
          <a:prstGeom prst="rect">
            <a:avLst/>
          </a:prstGeom>
        </p:spPr>
        <p:txBody>
          <a:bodyPr wrap="none">
            <a:spAutoFit/>
          </a:bodyPr>
          <a:lstStyle/>
          <a:p>
            <a:r>
              <a:rPr lang="de-DE" dirty="0" smtClean="0"/>
              <a:t>[8]</a:t>
            </a:r>
            <a:endParaRPr lang="de-AT" dirty="0"/>
          </a:p>
        </p:txBody>
      </p:sp>
    </p:spTree>
    <p:extLst>
      <p:ext uri="{BB962C8B-B14F-4D97-AF65-F5344CB8AC3E}">
        <p14:creationId xmlns:p14="http://schemas.microsoft.com/office/powerpoint/2010/main" val="48079791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12" name="Untertitel 2"/>
          <p:cNvSpPr>
            <a:spLocks noGrp="1"/>
          </p:cNvSpPr>
          <p:nvPr>
            <p:ph type="subTitle" idx="1"/>
          </p:nvPr>
        </p:nvSpPr>
        <p:spPr>
          <a:xfrm>
            <a:off x="2195736" y="1124744"/>
            <a:ext cx="7200800" cy="3384376"/>
          </a:xfrm>
        </p:spPr>
        <p:txBody>
          <a:bodyPr rtlCol="0">
            <a:noAutofit/>
          </a:bodyPr>
          <a:lstStyle/>
          <a:p>
            <a:pPr algn="l" eaLnBrk="1" fontAlgn="auto" hangingPunct="1">
              <a:spcAft>
                <a:spcPts val="0"/>
              </a:spcAft>
              <a:defRPr/>
            </a:pPr>
            <a:r>
              <a:rPr lang="de-DE" sz="2500" b="1" dirty="0" smtClean="0">
                <a:solidFill>
                  <a:schemeClr val="tx1"/>
                </a:solidFill>
              </a:rPr>
              <a:t>Architektur und Gestaltung</a:t>
            </a:r>
          </a:p>
        </p:txBody>
      </p:sp>
      <p:pic>
        <p:nvPicPr>
          <p:cNvPr id="3" name="Grafik 2"/>
          <p:cNvPicPr>
            <a:picLocks noChangeAspect="1"/>
          </p:cNvPicPr>
          <p:nvPr/>
        </p:nvPicPr>
        <p:blipFill rotWithShape="1">
          <a:blip r:embed="rId4" cstate="print">
            <a:extLst>
              <a:ext uri="{28A0092B-C50C-407E-A947-70E740481C1C}">
                <a14:useLocalDpi xmlns:a14="http://schemas.microsoft.com/office/drawing/2010/main" val="0"/>
              </a:ext>
            </a:extLst>
          </a:blip>
          <a:srcRect l="12745"/>
          <a:stretch/>
        </p:blipFill>
        <p:spPr>
          <a:xfrm>
            <a:off x="159131" y="1844824"/>
            <a:ext cx="3311586" cy="3312368"/>
          </a:xfrm>
          <a:prstGeom prst="rect">
            <a:avLst/>
          </a:prstGeom>
        </p:spPr>
      </p:pic>
      <p:sp>
        <p:nvSpPr>
          <p:cNvPr id="6" name="Untertitel 2"/>
          <p:cNvSpPr txBox="1">
            <a:spLocks/>
          </p:cNvSpPr>
          <p:nvPr/>
        </p:nvSpPr>
        <p:spPr bwMode="auto">
          <a:xfrm>
            <a:off x="107504" y="5205968"/>
            <a:ext cx="3476765" cy="1607408"/>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fontAlgn="auto" hangingPunct="1">
              <a:spcAft>
                <a:spcPts val="0"/>
              </a:spcAft>
              <a:defRPr/>
            </a:pPr>
            <a:r>
              <a:rPr lang="de-AT" sz="1600" dirty="0">
                <a:solidFill>
                  <a:schemeClr val="tx1"/>
                </a:solidFill>
              </a:rPr>
              <a:t>Ansicht Variante A – Ausgangsvariante </a:t>
            </a:r>
            <a:br>
              <a:rPr lang="de-AT" sz="1600" dirty="0">
                <a:solidFill>
                  <a:schemeClr val="tx1"/>
                </a:solidFill>
              </a:rPr>
            </a:br>
            <a:r>
              <a:rPr lang="de-AT" sz="1600" dirty="0" smtClean="0">
                <a:solidFill>
                  <a:schemeClr val="tx1"/>
                </a:solidFill>
              </a:rPr>
              <a:t>[</a:t>
            </a:r>
            <a:r>
              <a:rPr lang="de-AT" sz="1600" dirty="0">
                <a:solidFill>
                  <a:schemeClr val="tx1"/>
                </a:solidFill>
              </a:rPr>
              <a:t>3] Abb.41</a:t>
            </a:r>
            <a:endParaRPr lang="de-AT" sz="1600" dirty="0" smtClean="0">
              <a:solidFill>
                <a:schemeClr val="tx1"/>
              </a:solidFill>
            </a:endParaRPr>
          </a:p>
        </p:txBody>
      </p:sp>
      <p:pic>
        <p:nvPicPr>
          <p:cNvPr id="4" name="Grafik 3"/>
          <p:cNvPicPr>
            <a:picLocks noChangeAspect="1"/>
          </p:cNvPicPr>
          <p:nvPr/>
        </p:nvPicPr>
        <p:blipFill rotWithShape="1">
          <a:blip r:embed="rId5">
            <a:extLst>
              <a:ext uri="{28A0092B-C50C-407E-A947-70E740481C1C}">
                <a14:useLocalDpi xmlns:a14="http://schemas.microsoft.com/office/drawing/2010/main" val="0"/>
              </a:ext>
            </a:extLst>
          </a:blip>
          <a:srcRect l="13059" r="6176" b="14426"/>
          <a:stretch/>
        </p:blipFill>
        <p:spPr>
          <a:xfrm>
            <a:off x="3635896" y="1836028"/>
            <a:ext cx="5254105" cy="4173644"/>
          </a:xfrm>
          <a:prstGeom prst="rect">
            <a:avLst/>
          </a:prstGeom>
        </p:spPr>
      </p:pic>
      <p:sp>
        <p:nvSpPr>
          <p:cNvPr id="8" name="Untertitel 2"/>
          <p:cNvSpPr txBox="1">
            <a:spLocks/>
          </p:cNvSpPr>
          <p:nvPr/>
        </p:nvSpPr>
        <p:spPr bwMode="auto">
          <a:xfrm>
            <a:off x="3563888" y="6070064"/>
            <a:ext cx="4680520" cy="1607408"/>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fontAlgn="auto" hangingPunct="1">
              <a:spcAft>
                <a:spcPts val="0"/>
              </a:spcAft>
              <a:defRPr/>
            </a:pPr>
            <a:r>
              <a:rPr lang="it-IT" sz="1600" dirty="0">
                <a:solidFill>
                  <a:schemeClr val="tx1"/>
                </a:solidFill>
              </a:rPr>
              <a:t> Finale Variante D .[3] Abb.38</a:t>
            </a:r>
            <a:endParaRPr lang="de-AT" sz="1600" dirty="0" smtClean="0">
              <a:solidFill>
                <a:schemeClr val="tx1"/>
              </a:solidFill>
            </a:endParaRPr>
          </a:p>
        </p:txBody>
      </p:sp>
    </p:spTree>
    <p:extLst>
      <p:ext uri="{BB962C8B-B14F-4D97-AF65-F5344CB8AC3E}">
        <p14:creationId xmlns:p14="http://schemas.microsoft.com/office/powerpoint/2010/main" val="281516124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12" name="Untertitel 2"/>
          <p:cNvSpPr txBox="1">
            <a:spLocks/>
          </p:cNvSpPr>
          <p:nvPr/>
        </p:nvSpPr>
        <p:spPr bwMode="auto">
          <a:xfrm>
            <a:off x="2339752" y="2132856"/>
            <a:ext cx="6193061" cy="432048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AT" sz="2000" b="1" dirty="0"/>
              <a:t>Der sechsteilige </a:t>
            </a:r>
            <a:r>
              <a:rPr lang="de-AT" sz="2000" b="1" dirty="0" smtClean="0"/>
              <a:t>Planungsleitfaden</a:t>
            </a:r>
            <a:br>
              <a:rPr lang="de-AT" sz="2000" b="1" dirty="0" smtClean="0"/>
            </a:br>
            <a:endParaRPr lang="de-AT" sz="2000" b="1" dirty="0" smtClean="0"/>
          </a:p>
          <a:p>
            <a:pPr eaLnBrk="1" fontAlgn="auto" hangingPunct="1">
              <a:spcAft>
                <a:spcPts val="0"/>
              </a:spcAft>
              <a:defRPr/>
            </a:pPr>
            <a:r>
              <a:rPr lang="de-AT" sz="2000" dirty="0" smtClean="0"/>
              <a:t>für Planer</a:t>
            </a:r>
            <a:r>
              <a:rPr lang="de-AT" sz="2000" dirty="0"/>
              <a:t>, Architekten und </a:t>
            </a:r>
            <a:r>
              <a:rPr lang="de-AT" sz="2000" dirty="0" smtClean="0"/>
              <a:t>Bauherren</a:t>
            </a:r>
          </a:p>
          <a:p>
            <a:pPr eaLnBrk="1" fontAlgn="auto" hangingPunct="1">
              <a:spcAft>
                <a:spcPts val="0"/>
              </a:spcAft>
              <a:defRPr/>
            </a:pPr>
            <a:r>
              <a:rPr lang="de-AT" sz="2000" dirty="0" smtClean="0"/>
              <a:t>unterstützt bei </a:t>
            </a:r>
            <a:r>
              <a:rPr lang="de-AT" sz="2000" dirty="0"/>
              <a:t>der Entwicklung und Umsetzung ambitionierter Bauprojekte mit geplantem Einsatz regenerativer Energieträger vom Grundlagenermittlungsstadium bis hin zur Vorentwurfs- und Entwurfsphase.</a:t>
            </a:r>
          </a:p>
          <a:p>
            <a:r>
              <a:rPr lang="de-AT" sz="2000" dirty="0"/>
              <a:t>liefert das erforderliche Basiswissen zum gebäudeintegrierten Einsatz erneuerbarer Energieträgertechnologien. </a:t>
            </a:r>
          </a:p>
          <a:p>
            <a:r>
              <a:rPr lang="de-AT" sz="2000" dirty="0" smtClean="0"/>
              <a:t>gibt konkrete </a:t>
            </a:r>
            <a:r>
              <a:rPr lang="de-AT" sz="2000" dirty="0"/>
              <a:t>Planungsempfehlungen zur energetischen Optimierung des </a:t>
            </a:r>
            <a:r>
              <a:rPr lang="de-AT" sz="2000" dirty="0" smtClean="0"/>
              <a:t>Gebäudeentwurfs. </a:t>
            </a:r>
          </a:p>
        </p:txBody>
      </p:sp>
      <p:sp>
        <p:nvSpPr>
          <p:cNvPr id="5" name="Untertitel 2"/>
          <p:cNvSpPr txBox="1">
            <a:spLocks/>
          </p:cNvSpPr>
          <p:nvPr/>
        </p:nvSpPr>
        <p:spPr bwMode="auto">
          <a:xfrm>
            <a:off x="2123728" y="1124744"/>
            <a:ext cx="7560840" cy="72008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800" dirty="0" smtClean="0"/>
              <a:t>Planungsleitfaden Plusenergie</a:t>
            </a:r>
          </a:p>
        </p:txBody>
      </p:sp>
    </p:spTree>
    <p:extLst>
      <p:ext uri="{BB962C8B-B14F-4D97-AF65-F5344CB8AC3E}">
        <p14:creationId xmlns:p14="http://schemas.microsoft.com/office/powerpoint/2010/main" val="93659914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5" name="Untertitel 2"/>
          <p:cNvSpPr txBox="1">
            <a:spLocks/>
          </p:cNvSpPr>
          <p:nvPr/>
        </p:nvSpPr>
        <p:spPr bwMode="auto">
          <a:xfrm>
            <a:off x="1691307" y="764704"/>
            <a:ext cx="7993261" cy="72008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de-AT" b="1" dirty="0"/>
              <a:t>Realisierte Projekte in Österreich</a:t>
            </a:r>
          </a:p>
        </p:txBody>
      </p:sp>
      <p:sp>
        <p:nvSpPr>
          <p:cNvPr id="2" name="Rechteck 1"/>
          <p:cNvSpPr/>
          <p:nvPr/>
        </p:nvSpPr>
        <p:spPr>
          <a:xfrm>
            <a:off x="2195736" y="1196752"/>
            <a:ext cx="4480009" cy="369332"/>
          </a:xfrm>
          <a:prstGeom prst="rect">
            <a:avLst/>
          </a:prstGeom>
        </p:spPr>
        <p:txBody>
          <a:bodyPr wrap="none">
            <a:spAutoFit/>
          </a:bodyPr>
          <a:lstStyle/>
          <a:p>
            <a:r>
              <a:rPr lang="de-DE" dirty="0"/>
              <a:t>Plus-Energie-Dachgeschossausbau </a:t>
            </a:r>
            <a:r>
              <a:rPr lang="de-DE" dirty="0" err="1"/>
              <a:t>Ybbsstraße</a:t>
            </a:r>
            <a:endParaRPr lang="de-AT" dirty="0"/>
          </a:p>
        </p:txBody>
      </p:sp>
      <p:pic>
        <p:nvPicPr>
          <p:cNvPr id="7" name="Bild 3" descr="Ybbsstraße_dg_ansicht"/>
          <p:cNvPicPr/>
          <p:nvPr/>
        </p:nvPicPr>
        <p:blipFill>
          <a:blip r:embed="rId4" cstate="print"/>
          <a:srcRect/>
          <a:stretch>
            <a:fillRect/>
          </a:stretch>
        </p:blipFill>
        <p:spPr bwMode="auto">
          <a:xfrm>
            <a:off x="2195736" y="1844824"/>
            <a:ext cx="5934075" cy="3667125"/>
          </a:xfrm>
          <a:prstGeom prst="rect">
            <a:avLst/>
          </a:prstGeom>
          <a:ln>
            <a:noFill/>
          </a:ln>
          <a:effectLst>
            <a:outerShdw blurRad="292100" dist="139700" dir="2700000" algn="tl" rotWithShape="0">
              <a:srgbClr val="333333">
                <a:alpha val="65000"/>
              </a:srgbClr>
            </a:outerShdw>
          </a:effectLst>
        </p:spPr>
      </p:pic>
      <p:sp>
        <p:nvSpPr>
          <p:cNvPr id="3" name="Rechteck 2"/>
          <p:cNvSpPr/>
          <p:nvPr/>
        </p:nvSpPr>
        <p:spPr>
          <a:xfrm>
            <a:off x="2195736" y="5511949"/>
            <a:ext cx="6912768" cy="738664"/>
          </a:xfrm>
          <a:prstGeom prst="rect">
            <a:avLst/>
          </a:prstGeom>
        </p:spPr>
        <p:txBody>
          <a:bodyPr wrap="square">
            <a:spAutoFit/>
          </a:bodyPr>
          <a:lstStyle/>
          <a:p>
            <a:r>
              <a:rPr lang="de-DE" sz="1400" dirty="0"/>
              <a:t>Plus-Energie-Dachgeschossausbau eines typischen Wiener Gründerzeithauses in der </a:t>
            </a:r>
            <a:r>
              <a:rPr lang="de-DE" sz="1400" dirty="0" err="1"/>
              <a:t>Ybbsstraße</a:t>
            </a:r>
            <a:r>
              <a:rPr lang="de-DE" sz="1400" dirty="0"/>
              <a:t> in Wien. Das Projekt soll die Anwendbarkeit des Plus-Energie-Konzeptes auf Dachgeschoßausbauten von Gründerzeithäusern aufzeigen. (© Schöberl und </a:t>
            </a:r>
            <a:r>
              <a:rPr lang="de-DE" sz="1400" dirty="0" err="1"/>
              <a:t>Pöll</a:t>
            </a:r>
            <a:r>
              <a:rPr lang="de-DE" sz="1400" dirty="0"/>
              <a:t> GmbH)</a:t>
            </a:r>
            <a:endParaRPr lang="de-AT" sz="1400" dirty="0"/>
          </a:p>
        </p:txBody>
      </p:sp>
      <p:sp>
        <p:nvSpPr>
          <p:cNvPr id="4" name="Rechteck 3"/>
          <p:cNvSpPr/>
          <p:nvPr/>
        </p:nvSpPr>
        <p:spPr>
          <a:xfrm>
            <a:off x="8233706" y="5143008"/>
            <a:ext cx="442750" cy="369332"/>
          </a:xfrm>
          <a:prstGeom prst="rect">
            <a:avLst/>
          </a:prstGeom>
        </p:spPr>
        <p:txBody>
          <a:bodyPr wrap="none">
            <a:spAutoFit/>
          </a:bodyPr>
          <a:lstStyle/>
          <a:p>
            <a:r>
              <a:rPr lang="de-DE" dirty="0"/>
              <a:t>[5]</a:t>
            </a:r>
            <a:endParaRPr lang="de-AT" dirty="0"/>
          </a:p>
        </p:txBody>
      </p:sp>
    </p:spTree>
    <p:extLst>
      <p:ext uri="{BB962C8B-B14F-4D97-AF65-F5344CB8AC3E}">
        <p14:creationId xmlns:p14="http://schemas.microsoft.com/office/powerpoint/2010/main" val="77313029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5" name="Untertitel 2"/>
          <p:cNvSpPr txBox="1">
            <a:spLocks/>
          </p:cNvSpPr>
          <p:nvPr/>
        </p:nvSpPr>
        <p:spPr bwMode="auto">
          <a:xfrm>
            <a:off x="1691307" y="764704"/>
            <a:ext cx="7993261" cy="72008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de-AT" b="1" dirty="0"/>
              <a:t>Realisierte Projekte in Österreich</a:t>
            </a:r>
          </a:p>
        </p:txBody>
      </p:sp>
      <p:sp>
        <p:nvSpPr>
          <p:cNvPr id="2" name="Rechteck 1"/>
          <p:cNvSpPr/>
          <p:nvPr/>
        </p:nvSpPr>
        <p:spPr>
          <a:xfrm>
            <a:off x="2195736" y="1196752"/>
            <a:ext cx="4480009" cy="369332"/>
          </a:xfrm>
          <a:prstGeom prst="rect">
            <a:avLst/>
          </a:prstGeom>
        </p:spPr>
        <p:txBody>
          <a:bodyPr wrap="none">
            <a:spAutoFit/>
          </a:bodyPr>
          <a:lstStyle/>
          <a:p>
            <a:r>
              <a:rPr lang="de-DE" dirty="0"/>
              <a:t>Plus-Energie-Dachgeschossausbau </a:t>
            </a:r>
            <a:r>
              <a:rPr lang="de-DE" dirty="0" err="1"/>
              <a:t>Ybbsstraße</a:t>
            </a:r>
            <a:endParaRPr lang="de-AT" dirty="0"/>
          </a:p>
        </p:txBody>
      </p:sp>
      <p:graphicFrame>
        <p:nvGraphicFramePr>
          <p:cNvPr id="3" name="Tabelle 2"/>
          <p:cNvGraphicFramePr>
            <a:graphicFrameLocks noGrp="1"/>
          </p:cNvGraphicFramePr>
          <p:nvPr>
            <p:extLst>
              <p:ext uri="{D42A27DB-BD31-4B8C-83A1-F6EECF244321}">
                <p14:modId xmlns:p14="http://schemas.microsoft.com/office/powerpoint/2010/main" val="1529538576"/>
              </p:ext>
            </p:extLst>
          </p:nvPr>
        </p:nvGraphicFramePr>
        <p:xfrm>
          <a:off x="467544" y="1916832"/>
          <a:ext cx="8064896" cy="4718880"/>
        </p:xfrm>
        <a:graphic>
          <a:graphicData uri="http://schemas.openxmlformats.org/drawingml/2006/table">
            <a:tbl>
              <a:tblPr firstRow="1" firstCol="1" bandRow="1">
                <a:tableStyleId>{5C22544A-7EE6-4342-B048-85BDC9FD1C3A}</a:tableStyleId>
              </a:tblPr>
              <a:tblGrid>
                <a:gridCol w="1904795"/>
                <a:gridCol w="6160101"/>
              </a:tblGrid>
              <a:tr h="175699">
                <a:tc>
                  <a:txBody>
                    <a:bodyPr/>
                    <a:lstStyle/>
                    <a:p>
                      <a:pPr algn="l">
                        <a:lnSpc>
                          <a:spcPct val="130000"/>
                        </a:lnSpc>
                        <a:spcAft>
                          <a:spcPts val="0"/>
                        </a:spcAft>
                      </a:pPr>
                      <a:r>
                        <a:rPr lang="de-DE" sz="1000" dirty="0">
                          <a:effectLst/>
                        </a:rPr>
                        <a:t>Projektbezeichnung:</a:t>
                      </a:r>
                      <a:endParaRPr lang="de-AT" sz="1000" dirty="0">
                        <a:effectLst/>
                        <a:latin typeface="Arial"/>
                        <a:ea typeface="Lucida Sans Unicode"/>
                        <a:cs typeface="Times New Roman"/>
                      </a:endParaRPr>
                    </a:p>
                  </a:txBody>
                  <a:tcPr marL="17135" marR="17135" marT="0" marB="0"/>
                </a:tc>
                <a:tc>
                  <a:txBody>
                    <a:bodyPr/>
                    <a:lstStyle/>
                    <a:p>
                      <a:pPr>
                        <a:lnSpc>
                          <a:spcPct val="130000"/>
                        </a:lnSpc>
                        <a:spcAft>
                          <a:spcPts val="0"/>
                        </a:spcAft>
                      </a:pPr>
                      <a:r>
                        <a:rPr lang="de-DE" sz="1000" dirty="0">
                          <a:effectLst/>
                        </a:rPr>
                        <a:t>Plus-Energie-Dachgeschossausbau </a:t>
                      </a:r>
                      <a:r>
                        <a:rPr lang="de-DE" sz="1000" dirty="0" err="1">
                          <a:effectLst/>
                        </a:rPr>
                        <a:t>Ybbsstraße</a:t>
                      </a:r>
                      <a:endParaRPr lang="de-AT" sz="1000" dirty="0">
                        <a:effectLst/>
                        <a:latin typeface="Arial"/>
                        <a:ea typeface="Lucida Sans Unicode"/>
                        <a:cs typeface="Times New Roman"/>
                      </a:endParaRPr>
                    </a:p>
                  </a:txBody>
                  <a:tcPr marL="17135" marR="17135" marT="0" marB="0"/>
                </a:tc>
              </a:tr>
              <a:tr h="175699">
                <a:tc>
                  <a:txBody>
                    <a:bodyPr/>
                    <a:lstStyle/>
                    <a:p>
                      <a:pPr algn="l">
                        <a:lnSpc>
                          <a:spcPct val="130000"/>
                        </a:lnSpc>
                        <a:spcAft>
                          <a:spcPts val="0"/>
                        </a:spcAft>
                      </a:pPr>
                      <a:r>
                        <a:rPr lang="de-DE" sz="1000" dirty="0">
                          <a:effectLst/>
                        </a:rPr>
                        <a:t>Standort:</a:t>
                      </a:r>
                      <a:endParaRPr lang="de-AT" sz="1000" dirty="0">
                        <a:effectLst/>
                        <a:latin typeface="Arial"/>
                        <a:ea typeface="Lucida Sans Unicode"/>
                        <a:cs typeface="Times New Roman"/>
                      </a:endParaRPr>
                    </a:p>
                  </a:txBody>
                  <a:tcPr marL="17135" marR="17135" marT="0" marB="0"/>
                </a:tc>
                <a:tc>
                  <a:txBody>
                    <a:bodyPr/>
                    <a:lstStyle/>
                    <a:p>
                      <a:pPr>
                        <a:lnSpc>
                          <a:spcPct val="130000"/>
                        </a:lnSpc>
                        <a:spcAft>
                          <a:spcPts val="0"/>
                        </a:spcAft>
                      </a:pPr>
                      <a:r>
                        <a:rPr lang="de-DE" sz="1000">
                          <a:effectLst/>
                        </a:rPr>
                        <a:t>Wien</a:t>
                      </a:r>
                      <a:endParaRPr lang="de-AT" sz="1000">
                        <a:effectLst/>
                        <a:latin typeface="Arial"/>
                        <a:ea typeface="Lucida Sans Unicode"/>
                        <a:cs typeface="Times New Roman"/>
                      </a:endParaRPr>
                    </a:p>
                  </a:txBody>
                  <a:tcPr marL="17135" marR="17135" marT="0" marB="0"/>
                </a:tc>
              </a:tr>
              <a:tr h="351400">
                <a:tc>
                  <a:txBody>
                    <a:bodyPr/>
                    <a:lstStyle/>
                    <a:p>
                      <a:pPr algn="l">
                        <a:lnSpc>
                          <a:spcPct val="130000"/>
                        </a:lnSpc>
                        <a:spcAft>
                          <a:spcPts val="0"/>
                        </a:spcAft>
                      </a:pPr>
                      <a:r>
                        <a:rPr lang="de-DE" sz="1000" dirty="0">
                          <a:effectLst/>
                        </a:rPr>
                        <a:t>Anspruch/Bezeichnung:</a:t>
                      </a:r>
                      <a:endParaRPr lang="de-AT" sz="1000" dirty="0">
                        <a:effectLst/>
                        <a:latin typeface="Arial"/>
                        <a:ea typeface="Lucida Sans Unicode"/>
                        <a:cs typeface="Times New Roman"/>
                      </a:endParaRPr>
                    </a:p>
                  </a:txBody>
                  <a:tcPr marL="17135" marR="17135" marT="0" marB="0"/>
                </a:tc>
                <a:tc>
                  <a:txBody>
                    <a:bodyPr/>
                    <a:lstStyle/>
                    <a:p>
                      <a:pPr>
                        <a:lnSpc>
                          <a:spcPct val="130000"/>
                        </a:lnSpc>
                        <a:spcAft>
                          <a:spcPts val="0"/>
                        </a:spcAft>
                      </a:pPr>
                      <a:r>
                        <a:rPr lang="de-DE" sz="1000" dirty="0">
                          <a:effectLst/>
                        </a:rPr>
                        <a:t>Plusenergie*</a:t>
                      </a:r>
                      <a:endParaRPr lang="de-AT" sz="1000" dirty="0">
                        <a:effectLst/>
                        <a:latin typeface="Arial"/>
                        <a:ea typeface="Lucida Sans Unicode"/>
                        <a:cs typeface="Times New Roman"/>
                      </a:endParaRPr>
                    </a:p>
                  </a:txBody>
                  <a:tcPr marL="17135" marR="17135" marT="0" marB="0"/>
                </a:tc>
              </a:tr>
              <a:tr h="175699">
                <a:tc>
                  <a:txBody>
                    <a:bodyPr/>
                    <a:lstStyle/>
                    <a:p>
                      <a:pPr algn="l">
                        <a:lnSpc>
                          <a:spcPct val="130000"/>
                        </a:lnSpc>
                        <a:spcAft>
                          <a:spcPts val="0"/>
                        </a:spcAft>
                      </a:pPr>
                      <a:r>
                        <a:rPr lang="de-DE" sz="1000" dirty="0">
                          <a:effectLst/>
                        </a:rPr>
                        <a:t>Objektart:</a:t>
                      </a:r>
                      <a:endParaRPr lang="de-AT" sz="1000" dirty="0">
                        <a:effectLst/>
                        <a:latin typeface="Arial"/>
                        <a:ea typeface="Lucida Sans Unicode"/>
                        <a:cs typeface="Times New Roman"/>
                      </a:endParaRPr>
                    </a:p>
                  </a:txBody>
                  <a:tcPr marL="17135" marR="17135" marT="0" marB="0"/>
                </a:tc>
                <a:tc>
                  <a:txBody>
                    <a:bodyPr/>
                    <a:lstStyle/>
                    <a:p>
                      <a:pPr>
                        <a:lnSpc>
                          <a:spcPct val="130000"/>
                        </a:lnSpc>
                        <a:spcAft>
                          <a:spcPts val="0"/>
                        </a:spcAft>
                      </a:pPr>
                      <a:r>
                        <a:rPr lang="de-DE" sz="1000">
                          <a:effectLst/>
                        </a:rPr>
                        <a:t>Dachgeschoßausbau in Passivhausqualität, 5 Wohneinheiten, 308 m² NFL</a:t>
                      </a:r>
                      <a:endParaRPr lang="de-AT" sz="1000">
                        <a:effectLst/>
                        <a:latin typeface="Arial"/>
                        <a:ea typeface="Lucida Sans Unicode"/>
                        <a:cs typeface="Times New Roman"/>
                      </a:endParaRPr>
                    </a:p>
                  </a:txBody>
                  <a:tcPr marL="17135" marR="17135" marT="0" marB="0"/>
                </a:tc>
              </a:tr>
              <a:tr h="175699">
                <a:tc>
                  <a:txBody>
                    <a:bodyPr/>
                    <a:lstStyle/>
                    <a:p>
                      <a:pPr algn="l">
                        <a:lnSpc>
                          <a:spcPct val="130000"/>
                        </a:lnSpc>
                        <a:spcAft>
                          <a:spcPts val="0"/>
                        </a:spcAft>
                      </a:pPr>
                      <a:r>
                        <a:rPr lang="de-DE" sz="1000" dirty="0">
                          <a:effectLst/>
                        </a:rPr>
                        <a:t>Fertigstellung:</a:t>
                      </a:r>
                      <a:endParaRPr lang="de-AT" sz="1000" dirty="0">
                        <a:effectLst/>
                        <a:latin typeface="Arial"/>
                        <a:ea typeface="Lucida Sans Unicode"/>
                        <a:cs typeface="Times New Roman"/>
                      </a:endParaRPr>
                    </a:p>
                  </a:txBody>
                  <a:tcPr marL="17135" marR="17135" marT="0" marB="0"/>
                </a:tc>
                <a:tc>
                  <a:txBody>
                    <a:bodyPr/>
                    <a:lstStyle/>
                    <a:p>
                      <a:pPr>
                        <a:lnSpc>
                          <a:spcPct val="130000"/>
                        </a:lnSpc>
                        <a:spcAft>
                          <a:spcPts val="0"/>
                        </a:spcAft>
                      </a:pPr>
                      <a:r>
                        <a:rPr lang="de-DE" sz="1000">
                          <a:effectLst/>
                        </a:rPr>
                        <a:t>2012</a:t>
                      </a:r>
                      <a:endParaRPr lang="de-AT" sz="1000">
                        <a:effectLst/>
                        <a:latin typeface="Arial"/>
                        <a:ea typeface="Lucida Sans Unicode"/>
                        <a:cs typeface="Times New Roman"/>
                      </a:endParaRPr>
                    </a:p>
                  </a:txBody>
                  <a:tcPr marL="17135" marR="17135" marT="0" marB="0"/>
                </a:tc>
              </a:tr>
              <a:tr h="175699">
                <a:tc>
                  <a:txBody>
                    <a:bodyPr/>
                    <a:lstStyle/>
                    <a:p>
                      <a:pPr algn="l">
                        <a:lnSpc>
                          <a:spcPct val="130000"/>
                        </a:lnSpc>
                        <a:spcAft>
                          <a:spcPts val="0"/>
                        </a:spcAft>
                      </a:pPr>
                      <a:r>
                        <a:rPr lang="de-DE" sz="1000" dirty="0">
                          <a:effectLst/>
                        </a:rPr>
                        <a:t>Förderungen:</a:t>
                      </a:r>
                      <a:endParaRPr lang="de-AT" sz="1000" dirty="0">
                        <a:effectLst/>
                        <a:latin typeface="Arial"/>
                        <a:ea typeface="Lucida Sans Unicode"/>
                        <a:cs typeface="Times New Roman"/>
                      </a:endParaRPr>
                    </a:p>
                  </a:txBody>
                  <a:tcPr marL="17135" marR="17135" marT="0" marB="0"/>
                </a:tc>
                <a:tc>
                  <a:txBody>
                    <a:bodyPr/>
                    <a:lstStyle/>
                    <a:p>
                      <a:pPr>
                        <a:lnSpc>
                          <a:spcPct val="130000"/>
                        </a:lnSpc>
                        <a:spcAft>
                          <a:spcPts val="0"/>
                        </a:spcAft>
                      </a:pPr>
                      <a:r>
                        <a:rPr lang="de-DE" sz="1000">
                          <a:effectLst/>
                        </a:rPr>
                        <a:t>Klimafond PV-Förderung, Haus der Zukunft (BMVIT)</a:t>
                      </a:r>
                      <a:endParaRPr lang="de-AT" sz="1000">
                        <a:effectLst/>
                        <a:latin typeface="Arial"/>
                        <a:ea typeface="Lucida Sans Unicode"/>
                        <a:cs typeface="Times New Roman"/>
                      </a:endParaRPr>
                    </a:p>
                  </a:txBody>
                  <a:tcPr marL="17135" marR="17135" marT="0" marB="0"/>
                </a:tc>
              </a:tr>
              <a:tr h="351400">
                <a:tc>
                  <a:txBody>
                    <a:bodyPr/>
                    <a:lstStyle/>
                    <a:p>
                      <a:pPr algn="l">
                        <a:lnSpc>
                          <a:spcPct val="130000"/>
                        </a:lnSpc>
                        <a:spcAft>
                          <a:spcPts val="0"/>
                        </a:spcAft>
                      </a:pPr>
                      <a:r>
                        <a:rPr lang="de-DE" sz="1000" dirty="0">
                          <a:effectLst/>
                        </a:rPr>
                        <a:t>Architektur:</a:t>
                      </a:r>
                      <a:endParaRPr lang="de-AT" sz="1000" dirty="0">
                        <a:effectLst/>
                        <a:latin typeface="Arial"/>
                        <a:ea typeface="Lucida Sans Unicode"/>
                        <a:cs typeface="Times New Roman"/>
                      </a:endParaRPr>
                    </a:p>
                  </a:txBody>
                  <a:tcPr marL="17135" marR="17135" marT="0" marB="0"/>
                </a:tc>
                <a:tc>
                  <a:txBody>
                    <a:bodyPr/>
                    <a:lstStyle/>
                    <a:p>
                      <a:pPr>
                        <a:lnSpc>
                          <a:spcPct val="130000"/>
                        </a:lnSpc>
                        <a:spcAft>
                          <a:spcPts val="0"/>
                        </a:spcAft>
                      </a:pPr>
                      <a:r>
                        <a:rPr lang="de-DE" sz="1000">
                          <a:effectLst/>
                        </a:rPr>
                        <a:t>Schöberl &amp; Pöll GmbH unter Beratung Arch. Klaus Brandstätter und </a:t>
                      </a:r>
                      <a:br>
                        <a:rPr lang="de-DE" sz="1000">
                          <a:effectLst/>
                        </a:rPr>
                      </a:br>
                      <a:r>
                        <a:rPr lang="de-DE" sz="1000">
                          <a:effectLst/>
                        </a:rPr>
                        <a:t>Arch. Adolf Krischanitz</a:t>
                      </a:r>
                      <a:endParaRPr lang="de-AT" sz="1000">
                        <a:effectLst/>
                        <a:latin typeface="Arial"/>
                        <a:ea typeface="Lucida Sans Unicode"/>
                        <a:cs typeface="Times New Roman"/>
                      </a:endParaRPr>
                    </a:p>
                  </a:txBody>
                  <a:tcPr marL="17135" marR="17135" marT="0" marB="0"/>
                </a:tc>
              </a:tr>
              <a:tr h="175699">
                <a:tc>
                  <a:txBody>
                    <a:bodyPr/>
                    <a:lstStyle/>
                    <a:p>
                      <a:pPr algn="l">
                        <a:lnSpc>
                          <a:spcPct val="130000"/>
                        </a:lnSpc>
                        <a:spcAft>
                          <a:spcPts val="0"/>
                        </a:spcAft>
                      </a:pPr>
                      <a:r>
                        <a:rPr lang="de-DE" sz="1000" dirty="0">
                          <a:effectLst/>
                        </a:rPr>
                        <a:t>Bauphysik:</a:t>
                      </a:r>
                      <a:endParaRPr lang="de-AT" sz="1000" dirty="0">
                        <a:effectLst/>
                        <a:latin typeface="Arial"/>
                        <a:ea typeface="Lucida Sans Unicode"/>
                        <a:cs typeface="Times New Roman"/>
                      </a:endParaRPr>
                    </a:p>
                  </a:txBody>
                  <a:tcPr marL="17135" marR="17135" marT="0" marB="0"/>
                </a:tc>
                <a:tc>
                  <a:txBody>
                    <a:bodyPr/>
                    <a:lstStyle/>
                    <a:p>
                      <a:pPr>
                        <a:lnSpc>
                          <a:spcPct val="130000"/>
                        </a:lnSpc>
                        <a:spcAft>
                          <a:spcPts val="0"/>
                        </a:spcAft>
                      </a:pPr>
                      <a:r>
                        <a:rPr lang="de-DE" sz="1000">
                          <a:effectLst/>
                        </a:rPr>
                        <a:t>Schöberl &amp; Pöll GmbH</a:t>
                      </a:r>
                      <a:endParaRPr lang="de-AT" sz="1000">
                        <a:effectLst/>
                        <a:latin typeface="Arial"/>
                        <a:ea typeface="Lucida Sans Unicode"/>
                        <a:cs typeface="Times New Roman"/>
                      </a:endParaRPr>
                    </a:p>
                  </a:txBody>
                  <a:tcPr marL="17135" marR="17135" marT="0" marB="0"/>
                </a:tc>
              </a:tr>
              <a:tr h="175699">
                <a:tc>
                  <a:txBody>
                    <a:bodyPr/>
                    <a:lstStyle/>
                    <a:p>
                      <a:pPr algn="l">
                        <a:lnSpc>
                          <a:spcPct val="130000"/>
                        </a:lnSpc>
                        <a:spcAft>
                          <a:spcPts val="0"/>
                        </a:spcAft>
                      </a:pPr>
                      <a:r>
                        <a:rPr lang="de-DE" sz="1000" dirty="0">
                          <a:effectLst/>
                        </a:rPr>
                        <a:t>Bauherr:</a:t>
                      </a:r>
                      <a:endParaRPr lang="de-AT" sz="1000" dirty="0">
                        <a:effectLst/>
                        <a:latin typeface="Arial"/>
                        <a:ea typeface="Lucida Sans Unicode"/>
                        <a:cs typeface="Times New Roman"/>
                      </a:endParaRPr>
                    </a:p>
                  </a:txBody>
                  <a:tcPr marL="17135" marR="17135" marT="0" marB="0"/>
                </a:tc>
                <a:tc>
                  <a:txBody>
                    <a:bodyPr/>
                    <a:lstStyle/>
                    <a:p>
                      <a:pPr>
                        <a:lnSpc>
                          <a:spcPct val="130000"/>
                        </a:lnSpc>
                        <a:spcAft>
                          <a:spcPts val="0"/>
                        </a:spcAft>
                      </a:pPr>
                      <a:r>
                        <a:rPr lang="de-DE" sz="1000">
                          <a:effectLst/>
                        </a:rPr>
                        <a:t>DI Helmut Schöberl und Mag. Michael Pöll</a:t>
                      </a:r>
                      <a:endParaRPr lang="de-AT" sz="1000">
                        <a:effectLst/>
                        <a:latin typeface="Arial"/>
                        <a:ea typeface="Lucida Sans Unicode"/>
                        <a:cs typeface="Times New Roman"/>
                      </a:endParaRPr>
                    </a:p>
                  </a:txBody>
                  <a:tcPr marL="17135" marR="17135" marT="0" marB="0"/>
                </a:tc>
              </a:tr>
              <a:tr h="175699">
                <a:tc>
                  <a:txBody>
                    <a:bodyPr/>
                    <a:lstStyle/>
                    <a:p>
                      <a:pPr algn="l">
                        <a:lnSpc>
                          <a:spcPct val="130000"/>
                        </a:lnSpc>
                        <a:spcAft>
                          <a:spcPts val="0"/>
                        </a:spcAft>
                      </a:pPr>
                      <a:r>
                        <a:rPr lang="de-DE" sz="1000" dirty="0">
                          <a:effectLst/>
                        </a:rPr>
                        <a:t>Heizwärmebedarf:</a:t>
                      </a:r>
                      <a:endParaRPr lang="de-AT" sz="1000" dirty="0">
                        <a:effectLst/>
                        <a:latin typeface="Arial"/>
                        <a:ea typeface="Lucida Sans Unicode"/>
                        <a:cs typeface="Times New Roman"/>
                      </a:endParaRPr>
                    </a:p>
                  </a:txBody>
                  <a:tcPr marL="17135" marR="17135" marT="0" marB="0"/>
                </a:tc>
                <a:tc>
                  <a:txBody>
                    <a:bodyPr/>
                    <a:lstStyle/>
                    <a:p>
                      <a:pPr>
                        <a:lnSpc>
                          <a:spcPct val="130000"/>
                        </a:lnSpc>
                        <a:spcAft>
                          <a:spcPts val="0"/>
                        </a:spcAft>
                      </a:pPr>
                      <a:r>
                        <a:rPr lang="de-DE" sz="1000" dirty="0">
                          <a:effectLst/>
                        </a:rPr>
                        <a:t>14,0 kWh/m²a (PHPP)</a:t>
                      </a:r>
                      <a:endParaRPr lang="de-AT" sz="1000" dirty="0">
                        <a:effectLst/>
                        <a:latin typeface="Arial"/>
                        <a:ea typeface="Lucida Sans Unicode"/>
                        <a:cs typeface="Times New Roman"/>
                      </a:endParaRPr>
                    </a:p>
                  </a:txBody>
                  <a:tcPr marL="17135" marR="17135" marT="0" marB="0"/>
                </a:tc>
              </a:tr>
              <a:tr h="175699">
                <a:tc>
                  <a:txBody>
                    <a:bodyPr/>
                    <a:lstStyle/>
                    <a:p>
                      <a:pPr algn="l">
                        <a:lnSpc>
                          <a:spcPct val="130000"/>
                        </a:lnSpc>
                        <a:spcAft>
                          <a:spcPts val="0"/>
                        </a:spcAft>
                      </a:pPr>
                      <a:r>
                        <a:rPr lang="de-DE" sz="1000" dirty="0">
                          <a:effectLst/>
                        </a:rPr>
                        <a:t>PV:</a:t>
                      </a:r>
                      <a:endParaRPr lang="de-AT" sz="1000" dirty="0">
                        <a:effectLst/>
                        <a:latin typeface="Arial"/>
                        <a:ea typeface="Lucida Sans Unicode"/>
                        <a:cs typeface="Times New Roman"/>
                      </a:endParaRPr>
                    </a:p>
                  </a:txBody>
                  <a:tcPr marL="17135" marR="17135" marT="0" marB="0"/>
                </a:tc>
                <a:tc>
                  <a:txBody>
                    <a:bodyPr/>
                    <a:lstStyle/>
                    <a:p>
                      <a:pPr>
                        <a:lnSpc>
                          <a:spcPct val="130000"/>
                        </a:lnSpc>
                        <a:spcAft>
                          <a:spcPts val="0"/>
                        </a:spcAft>
                      </a:pPr>
                      <a:r>
                        <a:rPr lang="de-DE" sz="1000">
                          <a:effectLst/>
                        </a:rPr>
                        <a:t>13 kWp</a:t>
                      </a:r>
                      <a:endParaRPr lang="de-AT" sz="1000">
                        <a:effectLst/>
                        <a:latin typeface="Arial"/>
                        <a:ea typeface="Lucida Sans Unicode"/>
                        <a:cs typeface="Times New Roman"/>
                      </a:endParaRPr>
                    </a:p>
                  </a:txBody>
                  <a:tcPr marL="17135" marR="17135" marT="0" marB="0"/>
                </a:tc>
              </a:tr>
              <a:tr h="351400">
                <a:tc>
                  <a:txBody>
                    <a:bodyPr/>
                    <a:lstStyle/>
                    <a:p>
                      <a:pPr algn="l">
                        <a:lnSpc>
                          <a:spcPct val="130000"/>
                        </a:lnSpc>
                        <a:spcAft>
                          <a:spcPts val="0"/>
                        </a:spcAft>
                      </a:pPr>
                      <a:r>
                        <a:rPr lang="de-DE" sz="1000" dirty="0">
                          <a:effectLst/>
                        </a:rPr>
                        <a:t>Art der Anbringung:</a:t>
                      </a:r>
                      <a:endParaRPr lang="de-AT" sz="1000" dirty="0">
                        <a:effectLst/>
                        <a:latin typeface="Arial"/>
                        <a:ea typeface="Lucida Sans Unicode"/>
                        <a:cs typeface="Times New Roman"/>
                      </a:endParaRPr>
                    </a:p>
                  </a:txBody>
                  <a:tcPr marL="17135" marR="17135" marT="0" marB="0"/>
                </a:tc>
                <a:tc>
                  <a:txBody>
                    <a:bodyPr/>
                    <a:lstStyle/>
                    <a:p>
                      <a:pPr>
                        <a:lnSpc>
                          <a:spcPct val="130000"/>
                        </a:lnSpc>
                        <a:spcAft>
                          <a:spcPts val="0"/>
                        </a:spcAft>
                      </a:pPr>
                      <a:r>
                        <a:rPr lang="de-DE" sz="1000">
                          <a:effectLst/>
                        </a:rPr>
                        <a:t>50%  klassisch aufgeständert (großteils 30° und kleiner Teil flacher), 50% gebäudeintegriert (Terrassen und Dachüberdachung)</a:t>
                      </a:r>
                      <a:endParaRPr lang="de-AT" sz="1000">
                        <a:effectLst/>
                        <a:latin typeface="Arial"/>
                        <a:ea typeface="Lucida Sans Unicode"/>
                        <a:cs typeface="Times New Roman"/>
                      </a:endParaRPr>
                    </a:p>
                  </a:txBody>
                  <a:tcPr marL="17135" marR="17135" marT="0" marB="0"/>
                </a:tc>
              </a:tr>
              <a:tr h="175699">
                <a:tc>
                  <a:txBody>
                    <a:bodyPr/>
                    <a:lstStyle/>
                    <a:p>
                      <a:pPr algn="l">
                        <a:lnSpc>
                          <a:spcPct val="130000"/>
                        </a:lnSpc>
                        <a:spcAft>
                          <a:spcPts val="0"/>
                        </a:spcAft>
                      </a:pPr>
                      <a:r>
                        <a:rPr lang="de-DE" sz="1000" dirty="0">
                          <a:effectLst/>
                        </a:rPr>
                        <a:t>Wind:</a:t>
                      </a:r>
                      <a:endParaRPr lang="de-AT" sz="1000" dirty="0">
                        <a:effectLst/>
                        <a:latin typeface="Arial"/>
                        <a:ea typeface="Lucida Sans Unicode"/>
                        <a:cs typeface="Times New Roman"/>
                      </a:endParaRPr>
                    </a:p>
                  </a:txBody>
                  <a:tcPr marL="17135" marR="17135" marT="0" marB="0"/>
                </a:tc>
                <a:tc>
                  <a:txBody>
                    <a:bodyPr/>
                    <a:lstStyle/>
                    <a:p>
                      <a:pPr>
                        <a:lnSpc>
                          <a:spcPct val="130000"/>
                        </a:lnSpc>
                        <a:spcAft>
                          <a:spcPts val="0"/>
                        </a:spcAft>
                      </a:pPr>
                      <a:r>
                        <a:rPr lang="de-DE" sz="1000">
                          <a:effectLst/>
                        </a:rPr>
                        <a:t>nein</a:t>
                      </a:r>
                      <a:endParaRPr lang="de-AT" sz="1000">
                        <a:effectLst/>
                        <a:latin typeface="Arial"/>
                        <a:ea typeface="Lucida Sans Unicode"/>
                        <a:cs typeface="Times New Roman"/>
                      </a:endParaRPr>
                    </a:p>
                  </a:txBody>
                  <a:tcPr marL="17135" marR="17135" marT="0" marB="0"/>
                </a:tc>
              </a:tr>
              <a:tr h="175699">
                <a:tc>
                  <a:txBody>
                    <a:bodyPr/>
                    <a:lstStyle/>
                    <a:p>
                      <a:pPr algn="l">
                        <a:lnSpc>
                          <a:spcPct val="130000"/>
                        </a:lnSpc>
                        <a:spcAft>
                          <a:spcPts val="0"/>
                        </a:spcAft>
                      </a:pPr>
                      <a:r>
                        <a:rPr lang="de-DE" sz="1000" dirty="0">
                          <a:effectLst/>
                        </a:rPr>
                        <a:t>Solarthermie:</a:t>
                      </a:r>
                      <a:endParaRPr lang="de-AT" sz="1000" dirty="0">
                        <a:effectLst/>
                        <a:latin typeface="Arial"/>
                        <a:ea typeface="Lucida Sans Unicode"/>
                        <a:cs typeface="Times New Roman"/>
                      </a:endParaRPr>
                    </a:p>
                  </a:txBody>
                  <a:tcPr marL="17135" marR="17135" marT="0" marB="0"/>
                </a:tc>
                <a:tc>
                  <a:txBody>
                    <a:bodyPr/>
                    <a:lstStyle/>
                    <a:p>
                      <a:pPr>
                        <a:lnSpc>
                          <a:spcPct val="130000"/>
                        </a:lnSpc>
                        <a:spcAft>
                          <a:spcPts val="0"/>
                        </a:spcAft>
                      </a:pPr>
                      <a:r>
                        <a:rPr lang="de-DE" sz="1000">
                          <a:effectLst/>
                        </a:rPr>
                        <a:t>16 m²</a:t>
                      </a:r>
                      <a:endParaRPr lang="de-AT" sz="1000">
                        <a:effectLst/>
                        <a:latin typeface="Arial"/>
                        <a:ea typeface="Lucida Sans Unicode"/>
                        <a:cs typeface="Times New Roman"/>
                      </a:endParaRPr>
                    </a:p>
                  </a:txBody>
                  <a:tcPr marL="17135" marR="17135" marT="0" marB="0"/>
                </a:tc>
              </a:tr>
              <a:tr h="351400">
                <a:tc>
                  <a:txBody>
                    <a:bodyPr/>
                    <a:lstStyle/>
                    <a:p>
                      <a:pPr algn="l">
                        <a:lnSpc>
                          <a:spcPct val="130000"/>
                        </a:lnSpc>
                        <a:spcAft>
                          <a:spcPts val="0"/>
                        </a:spcAft>
                      </a:pPr>
                      <a:r>
                        <a:rPr lang="de-DE" sz="1000" dirty="0">
                          <a:effectLst/>
                        </a:rPr>
                        <a:t>Heizungsunterstützung:</a:t>
                      </a:r>
                      <a:endParaRPr lang="de-AT" sz="1000" dirty="0">
                        <a:effectLst/>
                        <a:latin typeface="Arial"/>
                        <a:ea typeface="Lucida Sans Unicode"/>
                        <a:cs typeface="Times New Roman"/>
                      </a:endParaRPr>
                    </a:p>
                  </a:txBody>
                  <a:tcPr marL="17135" marR="17135" marT="0" marB="0"/>
                </a:tc>
                <a:tc>
                  <a:txBody>
                    <a:bodyPr/>
                    <a:lstStyle/>
                    <a:p>
                      <a:pPr>
                        <a:lnSpc>
                          <a:spcPct val="130000"/>
                        </a:lnSpc>
                        <a:spcAft>
                          <a:spcPts val="0"/>
                        </a:spcAft>
                      </a:pPr>
                      <a:r>
                        <a:rPr lang="de-DE" sz="1000">
                          <a:effectLst/>
                        </a:rPr>
                        <a:t>ca. 25%</a:t>
                      </a:r>
                      <a:endParaRPr lang="de-AT" sz="1000">
                        <a:effectLst/>
                        <a:latin typeface="Arial"/>
                        <a:ea typeface="Lucida Sans Unicode"/>
                        <a:cs typeface="Times New Roman"/>
                      </a:endParaRPr>
                    </a:p>
                  </a:txBody>
                  <a:tcPr marL="17135" marR="17135" marT="0" marB="0"/>
                </a:tc>
              </a:tr>
              <a:tr h="175699">
                <a:tc>
                  <a:txBody>
                    <a:bodyPr/>
                    <a:lstStyle/>
                    <a:p>
                      <a:pPr algn="l">
                        <a:lnSpc>
                          <a:spcPct val="130000"/>
                        </a:lnSpc>
                        <a:spcAft>
                          <a:spcPts val="0"/>
                        </a:spcAft>
                      </a:pPr>
                      <a:r>
                        <a:rPr lang="de-DE" sz="1000" dirty="0">
                          <a:effectLst/>
                        </a:rPr>
                        <a:t>Art der Anbringung:</a:t>
                      </a:r>
                      <a:endParaRPr lang="de-AT" sz="1000" dirty="0">
                        <a:effectLst/>
                        <a:latin typeface="Arial"/>
                        <a:ea typeface="Lucida Sans Unicode"/>
                        <a:cs typeface="Times New Roman"/>
                      </a:endParaRPr>
                    </a:p>
                  </a:txBody>
                  <a:tcPr marL="17135" marR="17135" marT="0" marB="0"/>
                </a:tc>
                <a:tc>
                  <a:txBody>
                    <a:bodyPr/>
                    <a:lstStyle/>
                    <a:p>
                      <a:pPr>
                        <a:lnSpc>
                          <a:spcPct val="130000"/>
                        </a:lnSpc>
                        <a:spcAft>
                          <a:spcPts val="0"/>
                        </a:spcAft>
                      </a:pPr>
                      <a:r>
                        <a:rPr lang="de-DE" sz="1000">
                          <a:effectLst/>
                        </a:rPr>
                        <a:t>klassisch aufgeständert mit 30° Neigung</a:t>
                      </a:r>
                      <a:endParaRPr lang="de-AT" sz="1000">
                        <a:effectLst/>
                        <a:latin typeface="Arial"/>
                        <a:ea typeface="Lucida Sans Unicode"/>
                        <a:cs typeface="Times New Roman"/>
                      </a:endParaRPr>
                    </a:p>
                  </a:txBody>
                  <a:tcPr marL="17135" marR="17135" marT="0" marB="0"/>
                </a:tc>
              </a:tr>
              <a:tr h="175699">
                <a:tc>
                  <a:txBody>
                    <a:bodyPr/>
                    <a:lstStyle/>
                    <a:p>
                      <a:pPr algn="l">
                        <a:lnSpc>
                          <a:spcPct val="130000"/>
                        </a:lnSpc>
                        <a:spcAft>
                          <a:spcPts val="0"/>
                        </a:spcAft>
                      </a:pPr>
                      <a:r>
                        <a:rPr lang="de-DE" sz="1000" dirty="0">
                          <a:effectLst/>
                        </a:rPr>
                        <a:t>Wärmepumpe:</a:t>
                      </a:r>
                      <a:endParaRPr lang="de-AT" sz="1000" dirty="0">
                        <a:effectLst/>
                        <a:latin typeface="Arial"/>
                        <a:ea typeface="Lucida Sans Unicode"/>
                        <a:cs typeface="Times New Roman"/>
                      </a:endParaRPr>
                    </a:p>
                  </a:txBody>
                  <a:tcPr marL="17135" marR="17135" marT="0" marB="0"/>
                </a:tc>
                <a:tc>
                  <a:txBody>
                    <a:bodyPr/>
                    <a:lstStyle/>
                    <a:p>
                      <a:pPr>
                        <a:lnSpc>
                          <a:spcPct val="130000"/>
                        </a:lnSpc>
                        <a:spcAft>
                          <a:spcPts val="0"/>
                        </a:spcAft>
                      </a:pPr>
                      <a:r>
                        <a:rPr lang="de-DE" sz="1000">
                          <a:effectLst/>
                        </a:rPr>
                        <a:t>Luft-Wasser</a:t>
                      </a:r>
                      <a:endParaRPr lang="de-AT" sz="1000">
                        <a:effectLst/>
                        <a:latin typeface="Arial"/>
                        <a:ea typeface="Lucida Sans Unicode"/>
                        <a:cs typeface="Times New Roman"/>
                      </a:endParaRPr>
                    </a:p>
                  </a:txBody>
                  <a:tcPr marL="17135" marR="17135" marT="0" marB="0"/>
                </a:tc>
              </a:tr>
              <a:tr h="175699">
                <a:tc>
                  <a:txBody>
                    <a:bodyPr/>
                    <a:lstStyle/>
                    <a:p>
                      <a:pPr algn="l">
                        <a:lnSpc>
                          <a:spcPct val="130000"/>
                        </a:lnSpc>
                        <a:spcAft>
                          <a:spcPts val="0"/>
                        </a:spcAft>
                      </a:pPr>
                      <a:r>
                        <a:rPr lang="de-DE" sz="1000" dirty="0">
                          <a:effectLst/>
                        </a:rPr>
                        <a:t>Raumheizung:</a:t>
                      </a:r>
                      <a:endParaRPr lang="de-AT" sz="1000" dirty="0">
                        <a:effectLst/>
                        <a:latin typeface="Arial"/>
                        <a:ea typeface="Lucida Sans Unicode"/>
                        <a:cs typeface="Times New Roman"/>
                      </a:endParaRPr>
                    </a:p>
                  </a:txBody>
                  <a:tcPr marL="17135" marR="17135" marT="0" marB="0"/>
                </a:tc>
                <a:tc>
                  <a:txBody>
                    <a:bodyPr/>
                    <a:lstStyle/>
                    <a:p>
                      <a:pPr>
                        <a:lnSpc>
                          <a:spcPct val="130000"/>
                        </a:lnSpc>
                        <a:spcAft>
                          <a:spcPts val="0"/>
                        </a:spcAft>
                      </a:pPr>
                      <a:r>
                        <a:rPr lang="de-DE" sz="1000">
                          <a:effectLst/>
                        </a:rPr>
                        <a:t>Solarthermie, Wärmepumpe</a:t>
                      </a:r>
                      <a:endParaRPr lang="de-AT" sz="1000">
                        <a:effectLst/>
                        <a:latin typeface="Arial"/>
                        <a:ea typeface="Lucida Sans Unicode"/>
                        <a:cs typeface="Times New Roman"/>
                      </a:endParaRPr>
                    </a:p>
                  </a:txBody>
                  <a:tcPr marL="17135" marR="17135" marT="0" marB="0"/>
                </a:tc>
              </a:tr>
              <a:tr h="251800">
                <a:tc>
                  <a:txBody>
                    <a:bodyPr/>
                    <a:lstStyle/>
                    <a:p>
                      <a:pPr algn="l">
                        <a:lnSpc>
                          <a:spcPct val="130000"/>
                        </a:lnSpc>
                        <a:spcAft>
                          <a:spcPts val="0"/>
                        </a:spcAft>
                      </a:pPr>
                      <a:r>
                        <a:rPr lang="de-DE" sz="1000" dirty="0">
                          <a:effectLst/>
                        </a:rPr>
                        <a:t>Warmwasserbereitung:</a:t>
                      </a:r>
                      <a:endParaRPr lang="de-AT" sz="1000" dirty="0">
                        <a:effectLst/>
                        <a:latin typeface="Arial"/>
                        <a:ea typeface="Lucida Sans Unicode"/>
                        <a:cs typeface="Times New Roman"/>
                      </a:endParaRPr>
                    </a:p>
                  </a:txBody>
                  <a:tcPr marL="17135" marR="17135" marT="0" marB="0"/>
                </a:tc>
                <a:tc>
                  <a:txBody>
                    <a:bodyPr/>
                    <a:lstStyle/>
                    <a:p>
                      <a:pPr>
                        <a:lnSpc>
                          <a:spcPct val="130000"/>
                        </a:lnSpc>
                        <a:spcAft>
                          <a:spcPts val="0"/>
                        </a:spcAft>
                      </a:pPr>
                      <a:r>
                        <a:rPr lang="de-DE" sz="1000" dirty="0">
                          <a:effectLst/>
                        </a:rPr>
                        <a:t>Wärmepumpe</a:t>
                      </a:r>
                      <a:endParaRPr lang="de-AT" sz="1000" dirty="0">
                        <a:effectLst/>
                        <a:latin typeface="Arial"/>
                        <a:ea typeface="Lucida Sans Unicode"/>
                        <a:cs typeface="Times New Roman"/>
                      </a:endParaRPr>
                    </a:p>
                  </a:txBody>
                  <a:tcPr marL="17135" marR="17135" marT="0" marB="0"/>
                </a:tc>
              </a:tr>
              <a:tr h="175699">
                <a:tc>
                  <a:txBody>
                    <a:bodyPr/>
                    <a:lstStyle/>
                    <a:p>
                      <a:pPr algn="l">
                        <a:lnSpc>
                          <a:spcPct val="130000"/>
                        </a:lnSpc>
                        <a:spcAft>
                          <a:spcPts val="0"/>
                        </a:spcAft>
                      </a:pPr>
                      <a:r>
                        <a:rPr lang="de-DE" sz="1000" dirty="0">
                          <a:effectLst/>
                        </a:rPr>
                        <a:t>Zertifikate:</a:t>
                      </a:r>
                      <a:endParaRPr lang="de-AT" sz="1000" dirty="0">
                        <a:effectLst/>
                        <a:latin typeface="Arial"/>
                        <a:ea typeface="Lucida Sans Unicode"/>
                        <a:cs typeface="Times New Roman"/>
                      </a:endParaRPr>
                    </a:p>
                  </a:txBody>
                  <a:tcPr marL="17135" marR="17135" marT="0" marB="0"/>
                </a:tc>
                <a:tc>
                  <a:txBody>
                    <a:bodyPr/>
                    <a:lstStyle/>
                    <a:p>
                      <a:pPr>
                        <a:lnSpc>
                          <a:spcPct val="130000"/>
                        </a:lnSpc>
                        <a:spcAft>
                          <a:spcPts val="0"/>
                        </a:spcAft>
                      </a:pPr>
                      <a:r>
                        <a:rPr lang="de-DE" sz="1000" dirty="0" err="1">
                          <a:effectLst/>
                        </a:rPr>
                        <a:t>klima:aktiv</a:t>
                      </a:r>
                      <a:r>
                        <a:rPr lang="de-DE" sz="1000" dirty="0">
                          <a:effectLst/>
                        </a:rPr>
                        <a:t> Passivhaus</a:t>
                      </a:r>
                      <a:endParaRPr lang="de-AT" sz="1000" dirty="0">
                        <a:effectLst/>
                        <a:latin typeface="Arial"/>
                        <a:ea typeface="Lucida Sans Unicode"/>
                        <a:cs typeface="Times New Roman"/>
                      </a:endParaRPr>
                    </a:p>
                  </a:txBody>
                  <a:tcPr marL="17135" marR="17135" marT="0" marB="0"/>
                </a:tc>
              </a:tr>
            </a:tbl>
          </a:graphicData>
        </a:graphic>
      </p:graphicFrame>
      <p:sp>
        <p:nvSpPr>
          <p:cNvPr id="6" name="Rechteck 5"/>
          <p:cNvSpPr/>
          <p:nvPr/>
        </p:nvSpPr>
        <p:spPr>
          <a:xfrm>
            <a:off x="8635936" y="6021288"/>
            <a:ext cx="442750" cy="369332"/>
          </a:xfrm>
          <a:prstGeom prst="rect">
            <a:avLst/>
          </a:prstGeom>
        </p:spPr>
        <p:txBody>
          <a:bodyPr wrap="none">
            <a:spAutoFit/>
          </a:bodyPr>
          <a:lstStyle/>
          <a:p>
            <a:r>
              <a:rPr lang="de-DE" dirty="0"/>
              <a:t>[5]</a:t>
            </a:r>
            <a:endParaRPr lang="de-AT" dirty="0"/>
          </a:p>
        </p:txBody>
      </p:sp>
    </p:spTree>
    <p:extLst>
      <p:ext uri="{BB962C8B-B14F-4D97-AF65-F5344CB8AC3E}">
        <p14:creationId xmlns:p14="http://schemas.microsoft.com/office/powerpoint/2010/main" val="11217926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Tobi\Desktop\bmgb\x00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158"/>
          <a:stretch/>
        </p:blipFill>
        <p:spPr bwMode="auto">
          <a:xfrm>
            <a:off x="3041955" y="0"/>
            <a:ext cx="6138557" cy="6867519"/>
          </a:xfrm>
          <a:prstGeom prst="rect">
            <a:avLst/>
          </a:prstGeom>
          <a:noFill/>
          <a:extLst>
            <a:ext uri="{909E8E84-426E-40DD-AFC4-6F175D3DCCD1}">
              <a14:hiddenFill xmlns:a14="http://schemas.microsoft.com/office/drawing/2010/main">
                <a:solidFill>
                  <a:srgbClr val="FFFFFF"/>
                </a:solidFill>
              </a14:hiddenFill>
            </a:ext>
          </a:extLst>
        </p:spPr>
      </p:pic>
      <p:sp>
        <p:nvSpPr>
          <p:cNvPr id="4" name="Untertitel 2"/>
          <p:cNvSpPr txBox="1">
            <a:spLocks/>
          </p:cNvSpPr>
          <p:nvPr/>
        </p:nvSpPr>
        <p:spPr bwMode="auto">
          <a:xfrm rot="16200000">
            <a:off x="-1368847" y="2241055"/>
            <a:ext cx="7993261" cy="86409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500" b="1" dirty="0" smtClean="0"/>
              <a:t>Haus Rauch</a:t>
            </a:r>
          </a:p>
          <a:p>
            <a:pPr marL="0" indent="0" eaLnBrk="1" hangingPunct="1">
              <a:spcBef>
                <a:spcPct val="0"/>
              </a:spcBef>
              <a:buNone/>
              <a:defRPr/>
            </a:pPr>
            <a:r>
              <a:rPr lang="de-DE" sz="1800" dirty="0" smtClean="0">
                <a:latin typeface="Calibri" pitchFamily="34" charset="0"/>
              </a:rPr>
              <a:t>Martin Rauch und Roger </a:t>
            </a:r>
            <a:r>
              <a:rPr lang="de-DE" sz="1800" dirty="0" err="1" smtClean="0">
                <a:latin typeface="Calibri" pitchFamily="34" charset="0"/>
              </a:rPr>
              <a:t>Botshauser</a:t>
            </a:r>
            <a:endParaRPr lang="de-DE" sz="1800" dirty="0">
              <a:latin typeface="Calibri" pitchFamily="34" charset="0"/>
            </a:endParaRPr>
          </a:p>
        </p:txBody>
      </p:sp>
    </p:spTree>
    <p:extLst>
      <p:ext uri="{BB962C8B-B14F-4D97-AF65-F5344CB8AC3E}">
        <p14:creationId xmlns:p14="http://schemas.microsoft.com/office/powerpoint/2010/main" val="422130152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5" name="Untertitel 2"/>
          <p:cNvSpPr txBox="1">
            <a:spLocks/>
          </p:cNvSpPr>
          <p:nvPr/>
        </p:nvSpPr>
        <p:spPr bwMode="auto">
          <a:xfrm>
            <a:off x="1691307" y="764704"/>
            <a:ext cx="7993261" cy="72008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de-AT" b="1" dirty="0"/>
              <a:t>Realisierte Projekte in Österreich</a:t>
            </a:r>
          </a:p>
        </p:txBody>
      </p:sp>
      <p:sp>
        <p:nvSpPr>
          <p:cNvPr id="2" name="Rechteck 1"/>
          <p:cNvSpPr/>
          <p:nvPr/>
        </p:nvSpPr>
        <p:spPr>
          <a:xfrm>
            <a:off x="2195736" y="1196752"/>
            <a:ext cx="4480009" cy="369332"/>
          </a:xfrm>
          <a:prstGeom prst="rect">
            <a:avLst/>
          </a:prstGeom>
        </p:spPr>
        <p:txBody>
          <a:bodyPr wrap="none">
            <a:spAutoFit/>
          </a:bodyPr>
          <a:lstStyle/>
          <a:p>
            <a:r>
              <a:rPr lang="de-DE" dirty="0"/>
              <a:t>Plus-Energie-Dachgeschossausbau </a:t>
            </a:r>
            <a:r>
              <a:rPr lang="de-DE" dirty="0" err="1"/>
              <a:t>Ybbsstraße</a:t>
            </a:r>
            <a:endParaRPr lang="de-AT" dirty="0"/>
          </a:p>
        </p:txBody>
      </p:sp>
      <p:graphicFrame>
        <p:nvGraphicFramePr>
          <p:cNvPr id="6" name="Tabelle 5"/>
          <p:cNvGraphicFramePr>
            <a:graphicFrameLocks noGrp="1"/>
          </p:cNvGraphicFramePr>
          <p:nvPr>
            <p:extLst>
              <p:ext uri="{D42A27DB-BD31-4B8C-83A1-F6EECF244321}">
                <p14:modId xmlns:p14="http://schemas.microsoft.com/office/powerpoint/2010/main" val="2451023363"/>
              </p:ext>
            </p:extLst>
          </p:nvPr>
        </p:nvGraphicFramePr>
        <p:xfrm>
          <a:off x="467544" y="1844825"/>
          <a:ext cx="8064896" cy="4583391"/>
        </p:xfrm>
        <a:graphic>
          <a:graphicData uri="http://schemas.openxmlformats.org/drawingml/2006/table">
            <a:tbl>
              <a:tblPr firstRow="1" firstCol="1" bandRow="1">
                <a:tableStyleId>{5C22544A-7EE6-4342-B048-85BDC9FD1C3A}</a:tableStyleId>
              </a:tblPr>
              <a:tblGrid>
                <a:gridCol w="1904795"/>
                <a:gridCol w="6160101"/>
              </a:tblGrid>
              <a:tr h="618477">
                <a:tc>
                  <a:txBody>
                    <a:bodyPr/>
                    <a:lstStyle/>
                    <a:p>
                      <a:pPr>
                        <a:lnSpc>
                          <a:spcPct val="130000"/>
                        </a:lnSpc>
                        <a:spcAft>
                          <a:spcPts val="0"/>
                        </a:spcAft>
                      </a:pPr>
                      <a:r>
                        <a:rPr lang="de-DE" sz="1000" dirty="0">
                          <a:effectLst/>
                        </a:rPr>
                        <a:t>Sonstiges:</a:t>
                      </a:r>
                      <a:endParaRPr lang="de-AT" sz="1000" dirty="0">
                        <a:effectLst/>
                        <a:latin typeface="Arial"/>
                        <a:ea typeface="Lucida Sans Unicode"/>
                        <a:cs typeface="Times New Roman"/>
                      </a:endParaRPr>
                    </a:p>
                  </a:txBody>
                  <a:tcPr marL="17135" marR="17135" marT="0" marB="0"/>
                </a:tc>
                <a:tc>
                  <a:txBody>
                    <a:bodyPr/>
                    <a:lstStyle/>
                    <a:p>
                      <a:pPr>
                        <a:lnSpc>
                          <a:spcPct val="130000"/>
                        </a:lnSpc>
                        <a:spcAft>
                          <a:spcPts val="0"/>
                        </a:spcAft>
                      </a:pPr>
                      <a:r>
                        <a:rPr lang="de-DE" sz="1000" dirty="0">
                          <a:effectLst/>
                        </a:rPr>
                        <a:t>Heizung und Kühlung der Räume mittels Bauteilaktivierung, gezielte Auswahl aller verwendeten elektrischen Geräte, ökologische und wiederverwendete Baustoffe, Vermietung einzelner Apartments soll das Konzept einer breiteren Masse zugänglich machen</a:t>
                      </a:r>
                      <a:endParaRPr lang="de-AT" sz="1000" dirty="0">
                        <a:effectLst/>
                        <a:latin typeface="Arial"/>
                        <a:ea typeface="Lucida Sans Unicode"/>
                        <a:cs typeface="Times New Roman"/>
                      </a:endParaRPr>
                    </a:p>
                  </a:txBody>
                  <a:tcPr marL="17135" marR="17135" marT="0" marB="0"/>
                </a:tc>
              </a:tr>
              <a:tr h="463858">
                <a:tc>
                  <a:txBody>
                    <a:bodyPr/>
                    <a:lstStyle/>
                    <a:p>
                      <a:pPr>
                        <a:lnSpc>
                          <a:spcPct val="130000"/>
                        </a:lnSpc>
                        <a:spcAft>
                          <a:spcPts val="0"/>
                        </a:spcAft>
                      </a:pPr>
                      <a:r>
                        <a:rPr lang="de-DE" sz="1000">
                          <a:effectLst/>
                        </a:rPr>
                        <a:t>Literatur:</a:t>
                      </a:r>
                      <a:endParaRPr lang="de-AT" sz="1000">
                        <a:effectLst/>
                        <a:latin typeface="Arial"/>
                        <a:ea typeface="Lucida Sans Unicode"/>
                        <a:cs typeface="Times New Roman"/>
                      </a:endParaRPr>
                    </a:p>
                  </a:txBody>
                  <a:tcPr marL="17135" marR="17135" marT="0" marB="0"/>
                </a:tc>
                <a:tc>
                  <a:txBody>
                    <a:bodyPr/>
                    <a:lstStyle/>
                    <a:p>
                      <a:pPr>
                        <a:lnSpc>
                          <a:spcPct val="130000"/>
                        </a:lnSpc>
                        <a:spcAft>
                          <a:spcPts val="0"/>
                        </a:spcAft>
                      </a:pPr>
                      <a:r>
                        <a:rPr lang="de-DE" sz="1000">
                          <a:effectLst/>
                        </a:rPr>
                        <a:t>Schöberl Helmut, Handler Simon: Passiv-Dachgeschossausbau eines typischen Gründerzeithauses mit aktiver Energiegewinnung. Berichte aus Energie- und Umweltforschung xx/2011.</a:t>
                      </a:r>
                      <a:endParaRPr lang="de-AT" sz="1000">
                        <a:effectLst/>
                        <a:latin typeface="Arial"/>
                        <a:ea typeface="Lucida Sans Unicode"/>
                        <a:cs typeface="Times New Roman"/>
                      </a:endParaRPr>
                    </a:p>
                  </a:txBody>
                  <a:tcPr marL="17135" marR="17135" marT="0" marB="0"/>
                </a:tc>
              </a:tr>
              <a:tr h="158496">
                <a:tc>
                  <a:txBody>
                    <a:bodyPr/>
                    <a:lstStyle/>
                    <a:p>
                      <a:endParaRPr lang="de-AT" sz="1000">
                        <a:effectLst/>
                        <a:latin typeface="Calibri"/>
                      </a:endParaRPr>
                    </a:p>
                  </a:txBody>
                  <a:tcPr marL="17135" marR="17135" marT="0" marB="0"/>
                </a:tc>
                <a:tc>
                  <a:txBody>
                    <a:bodyPr/>
                    <a:lstStyle/>
                    <a:p>
                      <a:pPr>
                        <a:lnSpc>
                          <a:spcPct val="130000"/>
                        </a:lnSpc>
                        <a:spcAft>
                          <a:spcPts val="0"/>
                        </a:spcAft>
                      </a:pPr>
                      <a:r>
                        <a:rPr lang="de-DE" sz="1000" u="sng">
                          <a:effectLst/>
                          <a:hlinkClick r:id="rId4"/>
                        </a:rPr>
                        <a:t>http://www.schoeberlpoell.at/forschung/passivdachausbau.php</a:t>
                      </a:r>
                      <a:endParaRPr lang="de-AT" sz="1000">
                        <a:effectLst/>
                        <a:latin typeface="Arial"/>
                        <a:ea typeface="Lucida Sans Unicode"/>
                        <a:cs typeface="Times New Roman"/>
                      </a:endParaRPr>
                    </a:p>
                  </a:txBody>
                  <a:tcPr marL="17135" marR="17135" marT="0" marB="0"/>
                </a:tc>
              </a:tr>
              <a:tr h="158496">
                <a:tc>
                  <a:txBody>
                    <a:bodyPr/>
                    <a:lstStyle/>
                    <a:p>
                      <a:pPr>
                        <a:lnSpc>
                          <a:spcPct val="130000"/>
                        </a:lnSpc>
                        <a:spcAft>
                          <a:spcPts val="0"/>
                        </a:spcAft>
                      </a:pPr>
                      <a:r>
                        <a:rPr lang="de-DE" sz="1000">
                          <a:effectLst/>
                        </a:rPr>
                        <a:t>Informative Links:</a:t>
                      </a:r>
                      <a:endParaRPr lang="de-AT" sz="1000">
                        <a:effectLst/>
                        <a:latin typeface="Arial"/>
                        <a:ea typeface="Lucida Sans Unicode"/>
                        <a:cs typeface="Times New Roman"/>
                      </a:endParaRPr>
                    </a:p>
                  </a:txBody>
                  <a:tcPr marL="17135" marR="17135" marT="0" marB="0"/>
                </a:tc>
                <a:tc>
                  <a:txBody>
                    <a:bodyPr/>
                    <a:lstStyle/>
                    <a:p>
                      <a:pPr>
                        <a:lnSpc>
                          <a:spcPct val="130000"/>
                        </a:lnSpc>
                        <a:spcAft>
                          <a:spcPts val="0"/>
                        </a:spcAft>
                      </a:pPr>
                      <a:r>
                        <a:rPr lang="de-DE" sz="1000" u="sng">
                          <a:effectLst/>
                          <a:hlinkClick r:id="rId5"/>
                        </a:rPr>
                        <a:t>http://www.schoeberlpoell.at/projekte/ybbsstrasse_6.php </a:t>
                      </a:r>
                      <a:endParaRPr lang="de-AT" sz="1000">
                        <a:effectLst/>
                        <a:latin typeface="Arial"/>
                        <a:ea typeface="Lucida Sans Unicode"/>
                        <a:cs typeface="Times New Roman"/>
                      </a:endParaRPr>
                    </a:p>
                  </a:txBody>
                  <a:tcPr marL="17135" marR="17135" marT="0" marB="0"/>
                </a:tc>
              </a:tr>
              <a:tr h="158496">
                <a:tc>
                  <a:txBody>
                    <a:bodyPr/>
                    <a:lstStyle/>
                    <a:p>
                      <a:endParaRPr lang="de-AT" sz="1000">
                        <a:effectLst/>
                        <a:latin typeface="Calibri"/>
                      </a:endParaRPr>
                    </a:p>
                  </a:txBody>
                  <a:tcPr marL="17135" marR="17135" marT="0" marB="0"/>
                </a:tc>
                <a:tc>
                  <a:txBody>
                    <a:bodyPr/>
                    <a:lstStyle/>
                    <a:p>
                      <a:pPr>
                        <a:lnSpc>
                          <a:spcPct val="130000"/>
                        </a:lnSpc>
                        <a:spcAft>
                          <a:spcPts val="0"/>
                        </a:spcAft>
                      </a:pPr>
                      <a:r>
                        <a:rPr lang="de-DE" sz="1000" u="sng">
                          <a:effectLst/>
                          <a:hlinkClick r:id="rId6"/>
                        </a:rPr>
                        <a:t>http://www.klimaaktiv-gebaut.at/main.php?show=2</a:t>
                      </a:r>
                      <a:endParaRPr lang="de-AT" sz="1000">
                        <a:effectLst/>
                        <a:latin typeface="Arial"/>
                        <a:ea typeface="Lucida Sans Unicode"/>
                        <a:cs typeface="Times New Roman"/>
                      </a:endParaRPr>
                    </a:p>
                  </a:txBody>
                  <a:tcPr marL="17135" marR="17135" marT="0" marB="0"/>
                </a:tc>
              </a:tr>
              <a:tr h="309238">
                <a:tc>
                  <a:txBody>
                    <a:bodyPr/>
                    <a:lstStyle/>
                    <a:p>
                      <a:endParaRPr lang="de-AT" sz="1000">
                        <a:effectLst/>
                        <a:latin typeface="Calibri"/>
                      </a:endParaRPr>
                    </a:p>
                  </a:txBody>
                  <a:tcPr marL="17135" marR="17135" marT="0" marB="0"/>
                </a:tc>
                <a:tc>
                  <a:txBody>
                    <a:bodyPr/>
                    <a:lstStyle/>
                    <a:p>
                      <a:pPr>
                        <a:lnSpc>
                          <a:spcPct val="130000"/>
                        </a:lnSpc>
                        <a:spcAft>
                          <a:spcPts val="0"/>
                        </a:spcAft>
                      </a:pPr>
                      <a:r>
                        <a:rPr lang="de-AT" sz="1000" u="sng" dirty="0">
                          <a:effectLst/>
                        </a:rPr>
                        <a:t>www.passivhausapartments.com</a:t>
                      </a:r>
                      <a:r>
                        <a:rPr lang="de-AT" sz="1000" dirty="0">
                          <a:effectLst/>
                        </a:rPr>
                        <a:t> (Plus-Energieapartments erst nach Fertigstellung verfügbar)</a:t>
                      </a:r>
                      <a:endParaRPr lang="de-AT" sz="1000" dirty="0">
                        <a:effectLst/>
                        <a:latin typeface="Arial"/>
                        <a:ea typeface="Lucida Sans Unicode"/>
                        <a:cs typeface="Times New Roman"/>
                      </a:endParaRPr>
                    </a:p>
                  </a:txBody>
                  <a:tcPr marL="17135" marR="17135" marT="0" marB="0"/>
                </a:tc>
              </a:tr>
              <a:tr h="158496">
                <a:tc gridSpan="2">
                  <a:txBody>
                    <a:bodyPr/>
                    <a:lstStyle/>
                    <a:p>
                      <a:pPr>
                        <a:lnSpc>
                          <a:spcPct val="130000"/>
                        </a:lnSpc>
                        <a:spcAft>
                          <a:spcPts val="0"/>
                        </a:spcAft>
                      </a:pPr>
                      <a:r>
                        <a:rPr lang="de-DE" sz="1000">
                          <a:effectLst/>
                        </a:rPr>
                        <a:t>* Definition Plusenergie</a:t>
                      </a:r>
                      <a:endParaRPr lang="de-AT" sz="1000">
                        <a:effectLst/>
                        <a:latin typeface="Arial"/>
                        <a:ea typeface="Lucida Sans Unicode"/>
                        <a:cs typeface="Times New Roman"/>
                      </a:endParaRPr>
                    </a:p>
                  </a:txBody>
                  <a:tcPr marL="17135" marR="17135" marT="0" marB="0"/>
                </a:tc>
                <a:tc hMerge="1">
                  <a:txBody>
                    <a:bodyPr/>
                    <a:lstStyle/>
                    <a:p>
                      <a:endParaRPr lang="de-AT"/>
                    </a:p>
                  </a:txBody>
                  <a:tcPr/>
                </a:tc>
              </a:tr>
              <a:tr h="463858">
                <a:tc>
                  <a:txBody>
                    <a:bodyPr/>
                    <a:lstStyle/>
                    <a:p>
                      <a:pPr algn="l">
                        <a:lnSpc>
                          <a:spcPct val="130000"/>
                        </a:lnSpc>
                        <a:spcAft>
                          <a:spcPts val="0"/>
                        </a:spcAft>
                      </a:pPr>
                      <a:r>
                        <a:rPr lang="de-DE" sz="1000" dirty="0">
                          <a:effectLst/>
                        </a:rPr>
                        <a:t>Systemgrenze der Energiebereitstellung: </a:t>
                      </a:r>
                      <a:endParaRPr lang="de-AT" sz="1000" dirty="0">
                        <a:effectLst/>
                        <a:latin typeface="Arial"/>
                        <a:ea typeface="Lucida Sans Unicode"/>
                        <a:cs typeface="Times New Roman"/>
                      </a:endParaRPr>
                    </a:p>
                  </a:txBody>
                  <a:tcPr marL="17135" marR="17135" marT="0" marB="0"/>
                </a:tc>
                <a:tc>
                  <a:txBody>
                    <a:bodyPr/>
                    <a:lstStyle/>
                    <a:p>
                      <a:pPr>
                        <a:lnSpc>
                          <a:spcPct val="130000"/>
                        </a:lnSpc>
                        <a:spcAft>
                          <a:spcPts val="0"/>
                        </a:spcAft>
                      </a:pPr>
                      <a:r>
                        <a:rPr lang="de-DE" sz="1000">
                          <a:effectLst/>
                        </a:rPr>
                        <a:t>erneuerbare Energiequellen vor Ort am Gebäude,  Ausgleich der Abweichungen zwischen Energiedargebot und -nachfrage über das öffentliche Stromnetz</a:t>
                      </a:r>
                      <a:endParaRPr lang="de-AT" sz="1000">
                        <a:effectLst/>
                        <a:latin typeface="Arial"/>
                        <a:ea typeface="Lucida Sans Unicode"/>
                        <a:cs typeface="Times New Roman"/>
                      </a:endParaRPr>
                    </a:p>
                  </a:txBody>
                  <a:tcPr marL="17135" marR="17135" marT="0" marB="0"/>
                </a:tc>
              </a:tr>
              <a:tr h="158496">
                <a:tc>
                  <a:txBody>
                    <a:bodyPr/>
                    <a:lstStyle/>
                    <a:p>
                      <a:pPr algn="l">
                        <a:lnSpc>
                          <a:spcPct val="130000"/>
                        </a:lnSpc>
                        <a:spcAft>
                          <a:spcPts val="0"/>
                        </a:spcAft>
                      </a:pPr>
                      <a:r>
                        <a:rPr lang="de-DE" sz="1000" dirty="0">
                          <a:effectLst/>
                        </a:rPr>
                        <a:t>Bilanzierungszeitraum:</a:t>
                      </a:r>
                      <a:endParaRPr lang="de-AT" sz="1000" dirty="0">
                        <a:effectLst/>
                        <a:latin typeface="Arial"/>
                        <a:ea typeface="Lucida Sans Unicode"/>
                        <a:cs typeface="Times New Roman"/>
                      </a:endParaRPr>
                    </a:p>
                  </a:txBody>
                  <a:tcPr marL="17135" marR="17135" marT="0" marB="0"/>
                </a:tc>
                <a:tc>
                  <a:txBody>
                    <a:bodyPr/>
                    <a:lstStyle/>
                    <a:p>
                      <a:pPr>
                        <a:lnSpc>
                          <a:spcPct val="130000"/>
                        </a:lnSpc>
                        <a:spcAft>
                          <a:spcPts val="0"/>
                        </a:spcAft>
                      </a:pPr>
                      <a:r>
                        <a:rPr lang="de-DE" sz="1000">
                          <a:effectLst/>
                        </a:rPr>
                        <a:t>1 Jahr</a:t>
                      </a:r>
                      <a:endParaRPr lang="de-AT" sz="1000">
                        <a:effectLst/>
                        <a:latin typeface="Arial"/>
                        <a:ea typeface="Lucida Sans Unicode"/>
                        <a:cs typeface="Times New Roman"/>
                      </a:endParaRPr>
                    </a:p>
                  </a:txBody>
                  <a:tcPr marL="17135" marR="17135" marT="0" marB="0"/>
                </a:tc>
              </a:tr>
              <a:tr h="316992">
                <a:tc>
                  <a:txBody>
                    <a:bodyPr/>
                    <a:lstStyle/>
                    <a:p>
                      <a:pPr algn="l">
                        <a:lnSpc>
                          <a:spcPct val="130000"/>
                        </a:lnSpc>
                        <a:spcAft>
                          <a:spcPts val="0"/>
                        </a:spcAft>
                      </a:pPr>
                      <a:r>
                        <a:rPr lang="de-DE" sz="1000" dirty="0">
                          <a:effectLst/>
                        </a:rPr>
                        <a:t>Systemgrenze der Energiebilanz: </a:t>
                      </a:r>
                      <a:endParaRPr lang="de-AT" sz="1000" dirty="0">
                        <a:effectLst/>
                        <a:latin typeface="Arial"/>
                        <a:ea typeface="Lucida Sans Unicode"/>
                        <a:cs typeface="Times New Roman"/>
                      </a:endParaRPr>
                    </a:p>
                  </a:txBody>
                  <a:tcPr marL="17135" marR="17135" marT="0" marB="0"/>
                </a:tc>
                <a:tc>
                  <a:txBody>
                    <a:bodyPr/>
                    <a:lstStyle/>
                    <a:p>
                      <a:pPr>
                        <a:lnSpc>
                          <a:spcPct val="130000"/>
                        </a:lnSpc>
                        <a:spcAft>
                          <a:spcPts val="0"/>
                        </a:spcAft>
                      </a:pPr>
                      <a:r>
                        <a:rPr lang="de-DE" sz="1000">
                          <a:effectLst/>
                        </a:rPr>
                        <a:t>Energiebedarf aus Gebäudebetrieb (Heizung, Klimatisierung und </a:t>
                      </a:r>
                      <a:br>
                        <a:rPr lang="de-DE" sz="1000">
                          <a:effectLst/>
                        </a:rPr>
                      </a:br>
                      <a:r>
                        <a:rPr lang="de-DE" sz="1000">
                          <a:effectLst/>
                        </a:rPr>
                        <a:t>Hilfsenergie) und Gebäudenutzung (Warmwasser und Haushaltsstrom)</a:t>
                      </a:r>
                      <a:endParaRPr lang="de-AT" sz="1000">
                        <a:effectLst/>
                        <a:latin typeface="Arial"/>
                        <a:ea typeface="Lucida Sans Unicode"/>
                        <a:cs typeface="Times New Roman"/>
                      </a:endParaRPr>
                    </a:p>
                  </a:txBody>
                  <a:tcPr marL="17135" marR="17135" marT="0" marB="0"/>
                </a:tc>
              </a:tr>
              <a:tr h="158496">
                <a:tc>
                  <a:txBody>
                    <a:bodyPr/>
                    <a:lstStyle/>
                    <a:p>
                      <a:pPr algn="l">
                        <a:lnSpc>
                          <a:spcPct val="130000"/>
                        </a:lnSpc>
                        <a:spcAft>
                          <a:spcPts val="0"/>
                        </a:spcAft>
                      </a:pPr>
                      <a:r>
                        <a:rPr lang="de-DE" sz="1000" dirty="0">
                          <a:effectLst/>
                        </a:rPr>
                        <a:t>Art der Bilanzierung: </a:t>
                      </a:r>
                      <a:endParaRPr lang="de-AT" sz="1000" dirty="0">
                        <a:effectLst/>
                        <a:latin typeface="Arial"/>
                        <a:ea typeface="Lucida Sans Unicode"/>
                        <a:cs typeface="Times New Roman"/>
                      </a:endParaRPr>
                    </a:p>
                  </a:txBody>
                  <a:tcPr marL="17135" marR="17135" marT="0" marB="0"/>
                </a:tc>
                <a:tc>
                  <a:txBody>
                    <a:bodyPr/>
                    <a:lstStyle/>
                    <a:p>
                      <a:pPr>
                        <a:lnSpc>
                          <a:spcPct val="130000"/>
                        </a:lnSpc>
                        <a:spcAft>
                          <a:spcPts val="0"/>
                        </a:spcAft>
                      </a:pPr>
                      <a:r>
                        <a:rPr lang="de-DE" sz="1000">
                          <a:effectLst/>
                        </a:rPr>
                        <a:t>Primärenergieinhalte</a:t>
                      </a:r>
                      <a:endParaRPr lang="de-AT" sz="1000">
                        <a:effectLst/>
                        <a:latin typeface="Arial"/>
                        <a:ea typeface="Lucida Sans Unicode"/>
                        <a:cs typeface="Times New Roman"/>
                      </a:endParaRPr>
                    </a:p>
                  </a:txBody>
                  <a:tcPr marL="17135" marR="17135" marT="0" marB="0"/>
                </a:tc>
              </a:tr>
              <a:tr h="158496">
                <a:tc>
                  <a:txBody>
                    <a:bodyPr/>
                    <a:lstStyle/>
                    <a:p>
                      <a:pPr algn="l">
                        <a:lnSpc>
                          <a:spcPct val="130000"/>
                        </a:lnSpc>
                        <a:spcAft>
                          <a:spcPts val="0"/>
                        </a:spcAft>
                      </a:pPr>
                      <a:r>
                        <a:rPr lang="de-DE" sz="1000" dirty="0">
                          <a:effectLst/>
                        </a:rPr>
                        <a:t>Konversionsfaktoren:</a:t>
                      </a:r>
                      <a:endParaRPr lang="de-AT" sz="1000" dirty="0">
                        <a:effectLst/>
                        <a:latin typeface="Arial"/>
                        <a:ea typeface="Lucida Sans Unicode"/>
                        <a:cs typeface="Times New Roman"/>
                      </a:endParaRPr>
                    </a:p>
                  </a:txBody>
                  <a:tcPr marL="17135" marR="17135" marT="0" marB="0"/>
                </a:tc>
                <a:tc>
                  <a:txBody>
                    <a:bodyPr/>
                    <a:lstStyle/>
                    <a:p>
                      <a:pPr>
                        <a:lnSpc>
                          <a:spcPct val="130000"/>
                        </a:lnSpc>
                        <a:spcAft>
                          <a:spcPts val="0"/>
                        </a:spcAft>
                        <a:tabLst>
                          <a:tab pos="1428750" algn="l"/>
                        </a:tabLst>
                      </a:pPr>
                      <a:r>
                        <a:rPr lang="de-DE" sz="1000">
                          <a:effectLst/>
                        </a:rPr>
                        <a:t>gemäß PHPP bzw. OIB-Richtlinien 2011</a:t>
                      </a:r>
                      <a:endParaRPr lang="de-AT" sz="1000">
                        <a:effectLst/>
                        <a:latin typeface="Arial"/>
                        <a:ea typeface="Lucida Sans Unicode"/>
                        <a:cs typeface="Times New Roman"/>
                      </a:endParaRPr>
                    </a:p>
                  </a:txBody>
                  <a:tcPr marL="17135" marR="17135" marT="0" marB="0"/>
                </a:tc>
              </a:tr>
              <a:tr h="135156">
                <a:tc>
                  <a:txBody>
                    <a:bodyPr/>
                    <a:lstStyle/>
                    <a:p>
                      <a:pPr algn="l"/>
                      <a:endParaRPr lang="de-AT" sz="1000" dirty="0">
                        <a:effectLst/>
                        <a:latin typeface="Calibri"/>
                      </a:endParaRPr>
                    </a:p>
                  </a:txBody>
                  <a:tcPr marL="17135" marR="17135" marT="0" marB="0"/>
                </a:tc>
                <a:tc>
                  <a:txBody>
                    <a:bodyPr/>
                    <a:lstStyle/>
                    <a:p>
                      <a:endParaRPr lang="de-AT" sz="1000">
                        <a:effectLst/>
                        <a:latin typeface="Calibri"/>
                      </a:endParaRPr>
                    </a:p>
                  </a:txBody>
                  <a:tcPr marL="17135" marR="17135" marT="0" marB="0"/>
                </a:tc>
              </a:tr>
              <a:tr h="593704">
                <a:tc>
                  <a:txBody>
                    <a:bodyPr/>
                    <a:lstStyle/>
                    <a:p>
                      <a:pPr algn="l">
                        <a:lnSpc>
                          <a:spcPct val="130000"/>
                        </a:lnSpc>
                        <a:spcAft>
                          <a:spcPts val="0"/>
                        </a:spcAft>
                      </a:pPr>
                      <a:r>
                        <a:rPr lang="de-DE" sz="1000" dirty="0">
                          <a:effectLst/>
                        </a:rPr>
                        <a:t>Quelle Projektdaten:</a:t>
                      </a:r>
                      <a:endParaRPr lang="de-AT" sz="1000" dirty="0">
                        <a:effectLst/>
                        <a:latin typeface="Arial"/>
                        <a:ea typeface="Lucida Sans Unicode"/>
                        <a:cs typeface="Times New Roman"/>
                      </a:endParaRPr>
                    </a:p>
                  </a:txBody>
                  <a:tcPr marL="17135" marR="17135" marT="0" marB="0"/>
                </a:tc>
                <a:tc>
                  <a:txBody>
                    <a:bodyPr/>
                    <a:lstStyle/>
                    <a:p>
                      <a:pPr>
                        <a:lnSpc>
                          <a:spcPct val="130000"/>
                        </a:lnSpc>
                        <a:spcAft>
                          <a:spcPts val="0"/>
                        </a:spcAft>
                      </a:pPr>
                      <a:r>
                        <a:rPr lang="de-DE" sz="1000" dirty="0">
                          <a:effectLst/>
                        </a:rPr>
                        <a:t>Schöberl &amp; </a:t>
                      </a:r>
                      <a:r>
                        <a:rPr lang="de-DE" sz="1000" dirty="0" err="1">
                          <a:effectLst/>
                        </a:rPr>
                        <a:t>Pöll</a:t>
                      </a:r>
                      <a:r>
                        <a:rPr lang="de-DE" sz="1000" dirty="0">
                          <a:effectLst/>
                        </a:rPr>
                        <a:t> GmbH</a:t>
                      </a:r>
                      <a:br>
                        <a:rPr lang="de-DE" sz="1000" dirty="0">
                          <a:effectLst/>
                        </a:rPr>
                      </a:br>
                      <a:r>
                        <a:rPr lang="de-DE" sz="1000" dirty="0" err="1">
                          <a:effectLst/>
                        </a:rPr>
                        <a:t>Ybbsstraße</a:t>
                      </a:r>
                      <a:r>
                        <a:rPr lang="de-DE" sz="1000" dirty="0">
                          <a:effectLst/>
                        </a:rPr>
                        <a:t> 6/30, A-1020 Wien</a:t>
                      </a:r>
                      <a:br>
                        <a:rPr lang="de-DE" sz="1000" dirty="0">
                          <a:effectLst/>
                        </a:rPr>
                      </a:br>
                      <a:r>
                        <a:rPr lang="de-DE" sz="1000" dirty="0" smtClean="0">
                          <a:effectLst/>
                        </a:rPr>
                        <a:t>www.schoeberlpoell.at</a:t>
                      </a:r>
                      <a:endParaRPr lang="de-AT" sz="1000" dirty="0">
                        <a:effectLst/>
                        <a:latin typeface="Arial"/>
                        <a:ea typeface="Lucida Sans Unicode"/>
                        <a:cs typeface="Times New Roman"/>
                      </a:endParaRPr>
                    </a:p>
                  </a:txBody>
                  <a:tcPr marL="17135" marR="17135" marT="0" marB="0"/>
                </a:tc>
              </a:tr>
              <a:tr h="158496">
                <a:tc>
                  <a:txBody>
                    <a:bodyPr/>
                    <a:lstStyle/>
                    <a:p>
                      <a:pPr algn="l">
                        <a:lnSpc>
                          <a:spcPct val="130000"/>
                        </a:lnSpc>
                        <a:spcAft>
                          <a:spcPts val="0"/>
                        </a:spcAft>
                      </a:pPr>
                      <a:r>
                        <a:rPr lang="de-DE" sz="1000" dirty="0">
                          <a:effectLst/>
                        </a:rPr>
                        <a:t>Ansprechperson:</a:t>
                      </a:r>
                      <a:endParaRPr lang="de-AT" sz="1000" dirty="0">
                        <a:effectLst/>
                        <a:latin typeface="Arial"/>
                        <a:ea typeface="Lucida Sans Unicode"/>
                        <a:cs typeface="Times New Roman"/>
                      </a:endParaRPr>
                    </a:p>
                  </a:txBody>
                  <a:tcPr marL="17135" marR="17135" marT="0" marB="0"/>
                </a:tc>
                <a:tc>
                  <a:txBody>
                    <a:bodyPr/>
                    <a:lstStyle/>
                    <a:p>
                      <a:pPr>
                        <a:lnSpc>
                          <a:spcPct val="130000"/>
                        </a:lnSpc>
                        <a:spcAft>
                          <a:spcPts val="0"/>
                        </a:spcAft>
                      </a:pPr>
                      <a:r>
                        <a:rPr lang="de-DE" sz="1000" dirty="0" err="1">
                          <a:effectLst/>
                        </a:rPr>
                        <a:t>Bmst</a:t>
                      </a:r>
                      <a:r>
                        <a:rPr lang="de-DE" sz="1000" dirty="0">
                          <a:effectLst/>
                        </a:rPr>
                        <a:t>. DI Helmut Schöberl</a:t>
                      </a:r>
                      <a:endParaRPr lang="de-AT" sz="1000" dirty="0">
                        <a:effectLst/>
                        <a:latin typeface="Arial"/>
                        <a:ea typeface="Lucida Sans Unicode"/>
                        <a:cs typeface="Times New Roman"/>
                      </a:endParaRPr>
                    </a:p>
                  </a:txBody>
                  <a:tcPr marL="17135" marR="17135" marT="0" marB="0"/>
                </a:tc>
              </a:tr>
            </a:tbl>
          </a:graphicData>
        </a:graphic>
      </p:graphicFrame>
      <p:sp>
        <p:nvSpPr>
          <p:cNvPr id="4" name="Rechteck 3"/>
          <p:cNvSpPr/>
          <p:nvPr/>
        </p:nvSpPr>
        <p:spPr>
          <a:xfrm>
            <a:off x="8604448" y="5949280"/>
            <a:ext cx="442750" cy="369332"/>
          </a:xfrm>
          <a:prstGeom prst="rect">
            <a:avLst/>
          </a:prstGeom>
        </p:spPr>
        <p:txBody>
          <a:bodyPr wrap="none">
            <a:spAutoFit/>
          </a:bodyPr>
          <a:lstStyle/>
          <a:p>
            <a:r>
              <a:rPr lang="de-DE" dirty="0"/>
              <a:t>[5]</a:t>
            </a:r>
            <a:endParaRPr lang="de-AT" dirty="0"/>
          </a:p>
        </p:txBody>
      </p:sp>
    </p:spTree>
    <p:extLst>
      <p:ext uri="{BB962C8B-B14F-4D97-AF65-F5344CB8AC3E}">
        <p14:creationId xmlns:p14="http://schemas.microsoft.com/office/powerpoint/2010/main" val="158478457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5" name="Untertitel 2"/>
          <p:cNvSpPr txBox="1">
            <a:spLocks/>
          </p:cNvSpPr>
          <p:nvPr/>
        </p:nvSpPr>
        <p:spPr bwMode="auto">
          <a:xfrm>
            <a:off x="1691307" y="764704"/>
            <a:ext cx="7993261" cy="72008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de-AT" b="1" dirty="0"/>
              <a:t>Realisierte Projekte in Österreich</a:t>
            </a:r>
          </a:p>
        </p:txBody>
      </p:sp>
      <p:sp>
        <p:nvSpPr>
          <p:cNvPr id="2" name="Rechteck 1"/>
          <p:cNvSpPr/>
          <p:nvPr/>
        </p:nvSpPr>
        <p:spPr>
          <a:xfrm>
            <a:off x="2195736" y="1196752"/>
            <a:ext cx="2548646" cy="369332"/>
          </a:xfrm>
          <a:prstGeom prst="rect">
            <a:avLst/>
          </a:prstGeom>
        </p:spPr>
        <p:txBody>
          <a:bodyPr wrap="none">
            <a:spAutoFit/>
          </a:bodyPr>
          <a:lstStyle/>
          <a:p>
            <a:r>
              <a:rPr lang="de-DE" dirty="0"/>
              <a:t>Plusenergiewohnen </a:t>
            </a:r>
            <a:r>
              <a:rPr lang="de-DE" dirty="0" err="1"/>
              <a:t>Weiz</a:t>
            </a:r>
            <a:endParaRPr lang="de-AT" dirty="0"/>
          </a:p>
        </p:txBody>
      </p:sp>
      <p:sp>
        <p:nvSpPr>
          <p:cNvPr id="3" name="Rechteck 2"/>
          <p:cNvSpPr/>
          <p:nvPr/>
        </p:nvSpPr>
        <p:spPr>
          <a:xfrm>
            <a:off x="1979712" y="5511949"/>
            <a:ext cx="6912768" cy="954107"/>
          </a:xfrm>
          <a:prstGeom prst="rect">
            <a:avLst/>
          </a:prstGeom>
        </p:spPr>
        <p:txBody>
          <a:bodyPr wrap="square">
            <a:spAutoFit/>
          </a:bodyPr>
          <a:lstStyle/>
          <a:p>
            <a:r>
              <a:rPr lang="de-AT" sz="1400" dirty="0"/>
              <a:t>Plusenergie-Reihenhausanlage in </a:t>
            </a:r>
            <a:r>
              <a:rPr lang="de-AT" sz="1400" dirty="0" err="1"/>
              <a:t>Weiz</a:t>
            </a:r>
            <a:r>
              <a:rPr lang="de-AT" sz="1400" dirty="0"/>
              <a:t> in der Steiermark. Die 24 Holzfertigteilgebäude wurden in Passivhausqualität ausgeführt. Sie decken mit ihrer über 1000 m² großen PV-Anlage nicht nur den Eigenbedarf an Strom, sondern erwirtschaften über 1 Jahr bilanziert sogar einen Überschuss. (© ARCH° BUERO KALTENEGGER)</a:t>
            </a:r>
          </a:p>
        </p:txBody>
      </p:sp>
      <p:pic>
        <p:nvPicPr>
          <p:cNvPr id="6" name="Bild 4" descr="Weiz Westansicht"/>
          <p:cNvPicPr/>
          <p:nvPr/>
        </p:nvPicPr>
        <p:blipFill>
          <a:blip r:embed="rId4" cstate="print"/>
          <a:srcRect/>
          <a:stretch>
            <a:fillRect/>
          </a:stretch>
        </p:blipFill>
        <p:spPr bwMode="auto">
          <a:xfrm>
            <a:off x="2032248" y="1826865"/>
            <a:ext cx="5564088" cy="3618359"/>
          </a:xfrm>
          <a:prstGeom prst="rect">
            <a:avLst/>
          </a:prstGeom>
          <a:ln>
            <a:noFill/>
          </a:ln>
          <a:effectLst>
            <a:outerShdw blurRad="292100" dist="139700" dir="2700000" algn="tl" rotWithShape="0">
              <a:srgbClr val="333333">
                <a:alpha val="65000"/>
              </a:srgbClr>
            </a:outerShdw>
          </a:effectLst>
        </p:spPr>
      </p:pic>
      <p:sp>
        <p:nvSpPr>
          <p:cNvPr id="4" name="Rechteck 3"/>
          <p:cNvSpPr/>
          <p:nvPr/>
        </p:nvSpPr>
        <p:spPr>
          <a:xfrm>
            <a:off x="7648975" y="5065397"/>
            <a:ext cx="442750" cy="369332"/>
          </a:xfrm>
          <a:prstGeom prst="rect">
            <a:avLst/>
          </a:prstGeom>
        </p:spPr>
        <p:txBody>
          <a:bodyPr wrap="none">
            <a:spAutoFit/>
          </a:bodyPr>
          <a:lstStyle/>
          <a:p>
            <a:r>
              <a:rPr lang="de-DE" dirty="0"/>
              <a:t>[5]</a:t>
            </a:r>
            <a:endParaRPr lang="de-AT" dirty="0"/>
          </a:p>
        </p:txBody>
      </p:sp>
    </p:spTree>
    <p:extLst>
      <p:ext uri="{BB962C8B-B14F-4D97-AF65-F5344CB8AC3E}">
        <p14:creationId xmlns:p14="http://schemas.microsoft.com/office/powerpoint/2010/main" val="31174995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5" name="Untertitel 2"/>
          <p:cNvSpPr txBox="1">
            <a:spLocks/>
          </p:cNvSpPr>
          <p:nvPr/>
        </p:nvSpPr>
        <p:spPr bwMode="auto">
          <a:xfrm>
            <a:off x="1691307" y="764704"/>
            <a:ext cx="7993261" cy="72008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de-AT" b="1" dirty="0"/>
              <a:t>Realisierte Projekte in Österreich</a:t>
            </a:r>
          </a:p>
        </p:txBody>
      </p:sp>
      <p:sp>
        <p:nvSpPr>
          <p:cNvPr id="2" name="Rechteck 1"/>
          <p:cNvSpPr/>
          <p:nvPr/>
        </p:nvSpPr>
        <p:spPr>
          <a:xfrm>
            <a:off x="2195736" y="1196752"/>
            <a:ext cx="2548646" cy="369332"/>
          </a:xfrm>
          <a:prstGeom prst="rect">
            <a:avLst/>
          </a:prstGeom>
        </p:spPr>
        <p:txBody>
          <a:bodyPr wrap="none">
            <a:spAutoFit/>
          </a:bodyPr>
          <a:lstStyle/>
          <a:p>
            <a:r>
              <a:rPr lang="de-DE" dirty="0"/>
              <a:t>Plusenergiewohnen </a:t>
            </a:r>
            <a:r>
              <a:rPr lang="de-DE" dirty="0" err="1"/>
              <a:t>Weiz</a:t>
            </a:r>
            <a:endParaRPr lang="de-AT" dirty="0"/>
          </a:p>
        </p:txBody>
      </p:sp>
      <p:graphicFrame>
        <p:nvGraphicFramePr>
          <p:cNvPr id="4" name="Tabelle 3"/>
          <p:cNvGraphicFramePr>
            <a:graphicFrameLocks noGrp="1"/>
          </p:cNvGraphicFramePr>
          <p:nvPr>
            <p:extLst>
              <p:ext uri="{D42A27DB-BD31-4B8C-83A1-F6EECF244321}">
                <p14:modId xmlns:p14="http://schemas.microsoft.com/office/powerpoint/2010/main" val="781702444"/>
              </p:ext>
            </p:extLst>
          </p:nvPr>
        </p:nvGraphicFramePr>
        <p:xfrm>
          <a:off x="539552" y="1916832"/>
          <a:ext cx="8064896" cy="4464500"/>
        </p:xfrm>
        <a:graphic>
          <a:graphicData uri="http://schemas.openxmlformats.org/drawingml/2006/table">
            <a:tbl>
              <a:tblPr firstRow="1" firstCol="1" bandRow="1">
                <a:tableStyleId>{5C22544A-7EE6-4342-B048-85BDC9FD1C3A}</a:tableStyleId>
              </a:tblPr>
              <a:tblGrid>
                <a:gridCol w="1921222"/>
                <a:gridCol w="6143674"/>
              </a:tblGrid>
              <a:tr h="223225">
                <a:tc>
                  <a:txBody>
                    <a:bodyPr/>
                    <a:lstStyle/>
                    <a:p>
                      <a:pPr>
                        <a:lnSpc>
                          <a:spcPct val="130000"/>
                        </a:lnSpc>
                        <a:spcAft>
                          <a:spcPts val="0"/>
                        </a:spcAft>
                      </a:pPr>
                      <a:r>
                        <a:rPr lang="de-DE" sz="1000" dirty="0">
                          <a:effectLst/>
                        </a:rPr>
                        <a:t>Projektbezeichnung:</a:t>
                      </a:r>
                      <a:endParaRPr lang="de-AT" sz="1000" dirty="0">
                        <a:effectLst/>
                        <a:latin typeface="Arial"/>
                        <a:ea typeface="Lucida Sans Unicode"/>
                        <a:cs typeface="Times New Roman"/>
                      </a:endParaRPr>
                    </a:p>
                  </a:txBody>
                  <a:tcPr marL="20571" marR="20571" marT="0" marB="0"/>
                </a:tc>
                <a:tc>
                  <a:txBody>
                    <a:bodyPr/>
                    <a:lstStyle/>
                    <a:p>
                      <a:pPr>
                        <a:lnSpc>
                          <a:spcPct val="130000"/>
                        </a:lnSpc>
                        <a:spcAft>
                          <a:spcPts val="0"/>
                        </a:spcAft>
                      </a:pPr>
                      <a:r>
                        <a:rPr lang="de-DE" sz="1000">
                          <a:effectLst/>
                        </a:rPr>
                        <a:t>Plusenergiewohnen Weiz</a:t>
                      </a:r>
                      <a:endParaRPr lang="de-AT" sz="1000">
                        <a:effectLst/>
                        <a:latin typeface="Arial"/>
                        <a:ea typeface="Lucida Sans Unicode"/>
                        <a:cs typeface="Times New Roman"/>
                      </a:endParaRPr>
                    </a:p>
                  </a:txBody>
                  <a:tcPr marL="20571" marR="20571" marT="0" marB="0"/>
                </a:tc>
              </a:tr>
              <a:tr h="223225">
                <a:tc>
                  <a:txBody>
                    <a:bodyPr/>
                    <a:lstStyle/>
                    <a:p>
                      <a:pPr>
                        <a:lnSpc>
                          <a:spcPct val="130000"/>
                        </a:lnSpc>
                        <a:spcAft>
                          <a:spcPts val="0"/>
                        </a:spcAft>
                      </a:pPr>
                      <a:r>
                        <a:rPr lang="de-DE" sz="1000">
                          <a:effectLst/>
                        </a:rPr>
                        <a:t>Standort:</a:t>
                      </a:r>
                      <a:endParaRPr lang="de-AT" sz="1000">
                        <a:effectLst/>
                        <a:latin typeface="Arial"/>
                        <a:ea typeface="Lucida Sans Unicode"/>
                        <a:cs typeface="Times New Roman"/>
                      </a:endParaRPr>
                    </a:p>
                  </a:txBody>
                  <a:tcPr marL="20571" marR="20571" marT="0" marB="0"/>
                </a:tc>
                <a:tc>
                  <a:txBody>
                    <a:bodyPr/>
                    <a:lstStyle/>
                    <a:p>
                      <a:pPr>
                        <a:lnSpc>
                          <a:spcPct val="130000"/>
                        </a:lnSpc>
                        <a:spcAft>
                          <a:spcPts val="0"/>
                        </a:spcAft>
                      </a:pPr>
                      <a:r>
                        <a:rPr lang="de-DE" sz="1000">
                          <a:effectLst/>
                        </a:rPr>
                        <a:t>Weiz, Steiermark</a:t>
                      </a:r>
                      <a:endParaRPr lang="de-AT" sz="1000">
                        <a:effectLst/>
                        <a:latin typeface="Arial"/>
                        <a:ea typeface="Lucida Sans Unicode"/>
                        <a:cs typeface="Times New Roman"/>
                      </a:endParaRPr>
                    </a:p>
                  </a:txBody>
                  <a:tcPr marL="20571" marR="20571" marT="0" marB="0"/>
                </a:tc>
              </a:tr>
              <a:tr h="446450">
                <a:tc>
                  <a:txBody>
                    <a:bodyPr/>
                    <a:lstStyle/>
                    <a:p>
                      <a:pPr>
                        <a:lnSpc>
                          <a:spcPct val="130000"/>
                        </a:lnSpc>
                        <a:spcAft>
                          <a:spcPts val="0"/>
                        </a:spcAft>
                      </a:pPr>
                      <a:r>
                        <a:rPr lang="de-DE" sz="1000">
                          <a:effectLst/>
                        </a:rPr>
                        <a:t>Anspruch/Bezeichnung:</a:t>
                      </a:r>
                      <a:endParaRPr lang="de-AT" sz="1000">
                        <a:effectLst/>
                        <a:latin typeface="Arial"/>
                        <a:ea typeface="Lucida Sans Unicode"/>
                        <a:cs typeface="Times New Roman"/>
                      </a:endParaRPr>
                    </a:p>
                  </a:txBody>
                  <a:tcPr marL="20571" marR="20571" marT="0" marB="0"/>
                </a:tc>
                <a:tc>
                  <a:txBody>
                    <a:bodyPr/>
                    <a:lstStyle/>
                    <a:p>
                      <a:pPr>
                        <a:lnSpc>
                          <a:spcPct val="130000"/>
                        </a:lnSpc>
                        <a:spcAft>
                          <a:spcPts val="0"/>
                        </a:spcAft>
                      </a:pPr>
                      <a:r>
                        <a:rPr lang="de-DE" sz="1000">
                          <a:effectLst/>
                        </a:rPr>
                        <a:t>Plusenergie*</a:t>
                      </a:r>
                      <a:endParaRPr lang="de-AT" sz="1000">
                        <a:effectLst/>
                        <a:latin typeface="Arial"/>
                        <a:ea typeface="Lucida Sans Unicode"/>
                        <a:cs typeface="Times New Roman"/>
                      </a:endParaRPr>
                    </a:p>
                  </a:txBody>
                  <a:tcPr marL="20571" marR="20571" marT="0" marB="0"/>
                </a:tc>
              </a:tr>
              <a:tr h="223225">
                <a:tc>
                  <a:txBody>
                    <a:bodyPr/>
                    <a:lstStyle/>
                    <a:p>
                      <a:pPr>
                        <a:lnSpc>
                          <a:spcPct val="130000"/>
                        </a:lnSpc>
                        <a:spcAft>
                          <a:spcPts val="0"/>
                        </a:spcAft>
                      </a:pPr>
                      <a:r>
                        <a:rPr lang="de-DE" sz="1000">
                          <a:effectLst/>
                        </a:rPr>
                        <a:t>Objektart:</a:t>
                      </a:r>
                      <a:endParaRPr lang="de-AT" sz="1000">
                        <a:effectLst/>
                        <a:latin typeface="Arial"/>
                        <a:ea typeface="Lucida Sans Unicode"/>
                        <a:cs typeface="Times New Roman"/>
                      </a:endParaRPr>
                    </a:p>
                  </a:txBody>
                  <a:tcPr marL="20571" marR="20571" marT="0" marB="0"/>
                </a:tc>
                <a:tc>
                  <a:txBody>
                    <a:bodyPr/>
                    <a:lstStyle/>
                    <a:p>
                      <a:pPr>
                        <a:lnSpc>
                          <a:spcPct val="130000"/>
                        </a:lnSpc>
                        <a:spcAft>
                          <a:spcPts val="0"/>
                        </a:spcAft>
                      </a:pPr>
                      <a:r>
                        <a:rPr lang="de-DE" sz="1000">
                          <a:effectLst/>
                        </a:rPr>
                        <a:t>Mehrfamilienwohnhäuser im Passivhausstandard, 22 WE, 2051 m² NFL</a:t>
                      </a:r>
                      <a:endParaRPr lang="de-AT" sz="1000">
                        <a:effectLst/>
                        <a:latin typeface="Arial"/>
                        <a:ea typeface="Lucida Sans Unicode"/>
                        <a:cs typeface="Times New Roman"/>
                      </a:endParaRPr>
                    </a:p>
                  </a:txBody>
                  <a:tcPr marL="20571" marR="20571" marT="0" marB="0"/>
                </a:tc>
              </a:tr>
              <a:tr h="223225">
                <a:tc>
                  <a:txBody>
                    <a:bodyPr/>
                    <a:lstStyle/>
                    <a:p>
                      <a:pPr>
                        <a:lnSpc>
                          <a:spcPct val="130000"/>
                        </a:lnSpc>
                        <a:spcAft>
                          <a:spcPts val="0"/>
                        </a:spcAft>
                      </a:pPr>
                      <a:r>
                        <a:rPr lang="de-DE" sz="1000">
                          <a:effectLst/>
                        </a:rPr>
                        <a:t>Fertigstellung:</a:t>
                      </a:r>
                      <a:endParaRPr lang="de-AT" sz="1000">
                        <a:effectLst/>
                        <a:latin typeface="Arial"/>
                        <a:ea typeface="Lucida Sans Unicode"/>
                        <a:cs typeface="Times New Roman"/>
                      </a:endParaRPr>
                    </a:p>
                  </a:txBody>
                  <a:tcPr marL="20571" marR="20571" marT="0" marB="0"/>
                </a:tc>
                <a:tc>
                  <a:txBody>
                    <a:bodyPr/>
                    <a:lstStyle/>
                    <a:p>
                      <a:pPr>
                        <a:lnSpc>
                          <a:spcPct val="130000"/>
                        </a:lnSpc>
                        <a:spcAft>
                          <a:spcPts val="0"/>
                        </a:spcAft>
                      </a:pPr>
                      <a:r>
                        <a:rPr lang="de-DE" sz="1000">
                          <a:effectLst/>
                        </a:rPr>
                        <a:t>2005</a:t>
                      </a:r>
                      <a:endParaRPr lang="de-AT" sz="1000">
                        <a:effectLst/>
                        <a:latin typeface="Arial"/>
                        <a:ea typeface="Lucida Sans Unicode"/>
                        <a:cs typeface="Times New Roman"/>
                      </a:endParaRPr>
                    </a:p>
                  </a:txBody>
                  <a:tcPr marL="20571" marR="20571" marT="0" marB="0"/>
                </a:tc>
              </a:tr>
              <a:tr h="223225">
                <a:tc>
                  <a:txBody>
                    <a:bodyPr/>
                    <a:lstStyle/>
                    <a:p>
                      <a:pPr>
                        <a:lnSpc>
                          <a:spcPct val="130000"/>
                        </a:lnSpc>
                        <a:spcAft>
                          <a:spcPts val="0"/>
                        </a:spcAft>
                      </a:pPr>
                      <a:r>
                        <a:rPr lang="de-DE" sz="1000">
                          <a:effectLst/>
                        </a:rPr>
                        <a:t>Förderungen:</a:t>
                      </a:r>
                      <a:endParaRPr lang="de-AT" sz="1000">
                        <a:effectLst/>
                        <a:latin typeface="Arial"/>
                        <a:ea typeface="Lucida Sans Unicode"/>
                        <a:cs typeface="Times New Roman"/>
                      </a:endParaRPr>
                    </a:p>
                  </a:txBody>
                  <a:tcPr marL="20571" marR="20571" marT="0" marB="0"/>
                </a:tc>
                <a:tc>
                  <a:txBody>
                    <a:bodyPr/>
                    <a:lstStyle/>
                    <a:p>
                      <a:pPr>
                        <a:lnSpc>
                          <a:spcPct val="130000"/>
                        </a:lnSpc>
                        <a:spcAft>
                          <a:spcPts val="0"/>
                        </a:spcAft>
                      </a:pPr>
                      <a:r>
                        <a:rPr lang="de-DE" sz="1000">
                          <a:effectLst/>
                        </a:rPr>
                        <a:t>Wohnbauförferung Steiermark</a:t>
                      </a:r>
                      <a:endParaRPr lang="de-AT" sz="1000">
                        <a:effectLst/>
                        <a:latin typeface="Arial"/>
                        <a:ea typeface="Lucida Sans Unicode"/>
                        <a:cs typeface="Times New Roman"/>
                      </a:endParaRPr>
                    </a:p>
                  </a:txBody>
                  <a:tcPr marL="20571" marR="20571" marT="0" marB="0"/>
                </a:tc>
              </a:tr>
              <a:tr h="223225">
                <a:tc>
                  <a:txBody>
                    <a:bodyPr/>
                    <a:lstStyle/>
                    <a:p>
                      <a:pPr>
                        <a:lnSpc>
                          <a:spcPct val="130000"/>
                        </a:lnSpc>
                        <a:spcAft>
                          <a:spcPts val="0"/>
                        </a:spcAft>
                      </a:pPr>
                      <a:r>
                        <a:rPr lang="de-DE" sz="1000">
                          <a:effectLst/>
                        </a:rPr>
                        <a:t>Architektur:</a:t>
                      </a:r>
                      <a:endParaRPr lang="de-AT" sz="1000">
                        <a:effectLst/>
                        <a:latin typeface="Arial"/>
                        <a:ea typeface="Lucida Sans Unicode"/>
                        <a:cs typeface="Times New Roman"/>
                      </a:endParaRPr>
                    </a:p>
                  </a:txBody>
                  <a:tcPr marL="20571" marR="20571" marT="0" marB="0"/>
                </a:tc>
                <a:tc>
                  <a:txBody>
                    <a:bodyPr/>
                    <a:lstStyle/>
                    <a:p>
                      <a:pPr>
                        <a:lnSpc>
                          <a:spcPct val="130000"/>
                        </a:lnSpc>
                        <a:spcAft>
                          <a:spcPts val="0"/>
                        </a:spcAft>
                      </a:pPr>
                      <a:r>
                        <a:rPr lang="de-DE" sz="1000">
                          <a:effectLst/>
                        </a:rPr>
                        <a:t>ARCH° BUERO KALTENEGGER</a:t>
                      </a:r>
                      <a:endParaRPr lang="de-AT" sz="1000">
                        <a:effectLst/>
                        <a:latin typeface="Arial"/>
                        <a:ea typeface="Lucida Sans Unicode"/>
                        <a:cs typeface="Times New Roman"/>
                      </a:endParaRPr>
                    </a:p>
                  </a:txBody>
                  <a:tcPr marL="20571" marR="20571" marT="0" marB="0"/>
                </a:tc>
              </a:tr>
              <a:tr h="223225">
                <a:tc>
                  <a:txBody>
                    <a:bodyPr/>
                    <a:lstStyle/>
                    <a:p>
                      <a:pPr>
                        <a:lnSpc>
                          <a:spcPct val="130000"/>
                        </a:lnSpc>
                        <a:spcAft>
                          <a:spcPts val="0"/>
                        </a:spcAft>
                      </a:pPr>
                      <a:r>
                        <a:rPr lang="de-DE" sz="1000">
                          <a:effectLst/>
                        </a:rPr>
                        <a:t>Bauphysik:</a:t>
                      </a:r>
                      <a:endParaRPr lang="de-AT" sz="1000">
                        <a:effectLst/>
                        <a:latin typeface="Arial"/>
                        <a:ea typeface="Lucida Sans Unicode"/>
                        <a:cs typeface="Times New Roman"/>
                      </a:endParaRPr>
                    </a:p>
                  </a:txBody>
                  <a:tcPr marL="20571" marR="20571" marT="0" marB="0"/>
                </a:tc>
                <a:tc>
                  <a:txBody>
                    <a:bodyPr/>
                    <a:lstStyle/>
                    <a:p>
                      <a:pPr>
                        <a:lnSpc>
                          <a:spcPct val="130000"/>
                        </a:lnSpc>
                        <a:spcAft>
                          <a:spcPts val="0"/>
                        </a:spcAft>
                      </a:pPr>
                      <a:r>
                        <a:rPr lang="de-DE" sz="1000">
                          <a:effectLst/>
                        </a:rPr>
                        <a:t>ARCH° BUERO KALTENEGGER, Prüfbauphysik Büro Dr. Vatter; Gleisdorf</a:t>
                      </a:r>
                      <a:endParaRPr lang="de-AT" sz="1000">
                        <a:effectLst/>
                        <a:latin typeface="Arial"/>
                        <a:ea typeface="Lucida Sans Unicode"/>
                        <a:cs typeface="Times New Roman"/>
                      </a:endParaRPr>
                    </a:p>
                  </a:txBody>
                  <a:tcPr marL="20571" marR="20571" marT="0" marB="0"/>
                </a:tc>
              </a:tr>
              <a:tr h="223225">
                <a:tc>
                  <a:txBody>
                    <a:bodyPr/>
                    <a:lstStyle/>
                    <a:p>
                      <a:pPr>
                        <a:lnSpc>
                          <a:spcPct val="130000"/>
                        </a:lnSpc>
                        <a:spcAft>
                          <a:spcPts val="0"/>
                        </a:spcAft>
                      </a:pPr>
                      <a:r>
                        <a:rPr lang="de-DE" sz="1000">
                          <a:effectLst/>
                        </a:rPr>
                        <a:t>Bauherr:</a:t>
                      </a:r>
                      <a:endParaRPr lang="de-AT" sz="1000">
                        <a:effectLst/>
                        <a:latin typeface="Arial"/>
                        <a:ea typeface="Lucida Sans Unicode"/>
                        <a:cs typeface="Times New Roman"/>
                      </a:endParaRPr>
                    </a:p>
                  </a:txBody>
                  <a:tcPr marL="20571" marR="20571" marT="0" marB="0"/>
                </a:tc>
                <a:tc>
                  <a:txBody>
                    <a:bodyPr/>
                    <a:lstStyle/>
                    <a:p>
                      <a:pPr>
                        <a:lnSpc>
                          <a:spcPct val="130000"/>
                        </a:lnSpc>
                        <a:spcAft>
                          <a:spcPts val="0"/>
                        </a:spcAft>
                      </a:pPr>
                      <a:r>
                        <a:rPr lang="de-DE" sz="1000">
                          <a:effectLst/>
                        </a:rPr>
                        <a:t>Gemeinnützige Siedlungsgesellschaft ELIN GmbH </a:t>
                      </a:r>
                      <a:endParaRPr lang="de-AT" sz="1000">
                        <a:effectLst/>
                        <a:latin typeface="Arial"/>
                        <a:ea typeface="Lucida Sans Unicode"/>
                        <a:cs typeface="Times New Roman"/>
                      </a:endParaRPr>
                    </a:p>
                  </a:txBody>
                  <a:tcPr marL="20571" marR="20571" marT="0" marB="0"/>
                </a:tc>
              </a:tr>
              <a:tr h="223225">
                <a:tc>
                  <a:txBody>
                    <a:bodyPr/>
                    <a:lstStyle/>
                    <a:p>
                      <a:pPr>
                        <a:lnSpc>
                          <a:spcPct val="130000"/>
                        </a:lnSpc>
                        <a:spcAft>
                          <a:spcPts val="0"/>
                        </a:spcAft>
                      </a:pPr>
                      <a:r>
                        <a:rPr lang="de-DE" sz="1000">
                          <a:effectLst/>
                        </a:rPr>
                        <a:t>Heizwärmebedarf:</a:t>
                      </a:r>
                      <a:endParaRPr lang="de-AT" sz="1000">
                        <a:effectLst/>
                        <a:latin typeface="Arial"/>
                        <a:ea typeface="Lucida Sans Unicode"/>
                        <a:cs typeface="Times New Roman"/>
                      </a:endParaRPr>
                    </a:p>
                  </a:txBody>
                  <a:tcPr marL="20571" marR="20571" marT="0" marB="0"/>
                </a:tc>
                <a:tc>
                  <a:txBody>
                    <a:bodyPr/>
                    <a:lstStyle/>
                    <a:p>
                      <a:pPr>
                        <a:lnSpc>
                          <a:spcPct val="130000"/>
                        </a:lnSpc>
                        <a:spcAft>
                          <a:spcPts val="0"/>
                        </a:spcAft>
                      </a:pPr>
                      <a:r>
                        <a:rPr lang="de-DE" sz="1000">
                          <a:effectLst/>
                        </a:rPr>
                        <a:t>14,6 kWh/m²a (PHPP)</a:t>
                      </a:r>
                      <a:endParaRPr lang="de-AT" sz="1000">
                        <a:effectLst/>
                        <a:latin typeface="Arial"/>
                        <a:ea typeface="Lucida Sans Unicode"/>
                        <a:cs typeface="Times New Roman"/>
                      </a:endParaRPr>
                    </a:p>
                  </a:txBody>
                  <a:tcPr marL="20571" marR="20571" marT="0" marB="0"/>
                </a:tc>
              </a:tr>
              <a:tr h="223225">
                <a:tc>
                  <a:txBody>
                    <a:bodyPr/>
                    <a:lstStyle/>
                    <a:p>
                      <a:pPr>
                        <a:lnSpc>
                          <a:spcPct val="130000"/>
                        </a:lnSpc>
                        <a:spcAft>
                          <a:spcPts val="0"/>
                        </a:spcAft>
                      </a:pPr>
                      <a:r>
                        <a:rPr lang="de-DE" sz="1000">
                          <a:effectLst/>
                        </a:rPr>
                        <a:t>PV:</a:t>
                      </a:r>
                      <a:endParaRPr lang="de-AT" sz="1000">
                        <a:effectLst/>
                        <a:latin typeface="Arial"/>
                        <a:ea typeface="Lucida Sans Unicode"/>
                        <a:cs typeface="Times New Roman"/>
                      </a:endParaRPr>
                    </a:p>
                  </a:txBody>
                  <a:tcPr marL="20571" marR="20571" marT="0" marB="0"/>
                </a:tc>
                <a:tc>
                  <a:txBody>
                    <a:bodyPr/>
                    <a:lstStyle/>
                    <a:p>
                      <a:pPr>
                        <a:lnSpc>
                          <a:spcPct val="130000"/>
                        </a:lnSpc>
                        <a:spcAft>
                          <a:spcPts val="0"/>
                        </a:spcAft>
                      </a:pPr>
                      <a:r>
                        <a:rPr lang="de-DE" sz="1000">
                          <a:effectLst/>
                        </a:rPr>
                        <a:t>110 kWp</a:t>
                      </a:r>
                      <a:endParaRPr lang="de-AT" sz="1000">
                        <a:effectLst/>
                        <a:latin typeface="Arial"/>
                        <a:ea typeface="Lucida Sans Unicode"/>
                        <a:cs typeface="Times New Roman"/>
                      </a:endParaRPr>
                    </a:p>
                  </a:txBody>
                  <a:tcPr marL="20571" marR="20571" marT="0" marB="0"/>
                </a:tc>
              </a:tr>
              <a:tr h="223225">
                <a:tc>
                  <a:txBody>
                    <a:bodyPr/>
                    <a:lstStyle/>
                    <a:p>
                      <a:pPr algn="l">
                        <a:lnSpc>
                          <a:spcPct val="130000"/>
                        </a:lnSpc>
                        <a:spcAft>
                          <a:spcPts val="0"/>
                        </a:spcAft>
                      </a:pPr>
                      <a:r>
                        <a:rPr lang="de-DE" sz="1000" dirty="0">
                          <a:effectLst/>
                        </a:rPr>
                        <a:t>Art der Anbringung:</a:t>
                      </a:r>
                      <a:endParaRPr lang="de-AT" sz="1000" dirty="0">
                        <a:effectLst/>
                        <a:latin typeface="Arial"/>
                        <a:ea typeface="Lucida Sans Unicode"/>
                        <a:cs typeface="Times New Roman"/>
                      </a:endParaRPr>
                    </a:p>
                  </a:txBody>
                  <a:tcPr marL="20571" marR="20571" marT="0" marB="0"/>
                </a:tc>
                <a:tc>
                  <a:txBody>
                    <a:bodyPr/>
                    <a:lstStyle/>
                    <a:p>
                      <a:pPr>
                        <a:lnSpc>
                          <a:spcPct val="130000"/>
                        </a:lnSpc>
                        <a:spcAft>
                          <a:spcPts val="0"/>
                        </a:spcAft>
                      </a:pPr>
                      <a:r>
                        <a:rPr lang="de-DE" sz="1000">
                          <a:effectLst/>
                        </a:rPr>
                        <a:t>aufgeständert auf dem Flachdach und als Vordach an der Südfassade</a:t>
                      </a:r>
                      <a:endParaRPr lang="de-AT" sz="1000">
                        <a:effectLst/>
                        <a:latin typeface="Arial"/>
                        <a:ea typeface="Lucida Sans Unicode"/>
                        <a:cs typeface="Times New Roman"/>
                      </a:endParaRPr>
                    </a:p>
                  </a:txBody>
                  <a:tcPr marL="20571" marR="20571" marT="0" marB="0"/>
                </a:tc>
              </a:tr>
              <a:tr h="223225">
                <a:tc>
                  <a:txBody>
                    <a:bodyPr/>
                    <a:lstStyle/>
                    <a:p>
                      <a:pPr>
                        <a:lnSpc>
                          <a:spcPct val="130000"/>
                        </a:lnSpc>
                        <a:spcAft>
                          <a:spcPts val="0"/>
                        </a:spcAft>
                      </a:pPr>
                      <a:r>
                        <a:rPr lang="de-DE" sz="1000">
                          <a:effectLst/>
                        </a:rPr>
                        <a:t>Wind:</a:t>
                      </a:r>
                      <a:endParaRPr lang="de-AT" sz="1000">
                        <a:effectLst/>
                        <a:latin typeface="Arial"/>
                        <a:ea typeface="Lucida Sans Unicode"/>
                        <a:cs typeface="Times New Roman"/>
                      </a:endParaRPr>
                    </a:p>
                  </a:txBody>
                  <a:tcPr marL="20571" marR="20571" marT="0" marB="0"/>
                </a:tc>
                <a:tc>
                  <a:txBody>
                    <a:bodyPr/>
                    <a:lstStyle/>
                    <a:p>
                      <a:pPr>
                        <a:lnSpc>
                          <a:spcPct val="130000"/>
                        </a:lnSpc>
                        <a:spcAft>
                          <a:spcPts val="0"/>
                        </a:spcAft>
                      </a:pPr>
                      <a:r>
                        <a:rPr lang="de-DE" sz="1000">
                          <a:effectLst/>
                        </a:rPr>
                        <a:t>nein</a:t>
                      </a:r>
                      <a:endParaRPr lang="de-AT" sz="1000">
                        <a:effectLst/>
                        <a:latin typeface="Arial"/>
                        <a:ea typeface="Lucida Sans Unicode"/>
                        <a:cs typeface="Times New Roman"/>
                      </a:endParaRPr>
                    </a:p>
                  </a:txBody>
                  <a:tcPr marL="20571" marR="20571" marT="0" marB="0"/>
                </a:tc>
              </a:tr>
              <a:tr h="223225">
                <a:tc>
                  <a:txBody>
                    <a:bodyPr/>
                    <a:lstStyle/>
                    <a:p>
                      <a:pPr>
                        <a:lnSpc>
                          <a:spcPct val="130000"/>
                        </a:lnSpc>
                        <a:spcAft>
                          <a:spcPts val="0"/>
                        </a:spcAft>
                      </a:pPr>
                      <a:r>
                        <a:rPr lang="de-DE" sz="1000">
                          <a:effectLst/>
                        </a:rPr>
                        <a:t>Solarthermie:</a:t>
                      </a:r>
                      <a:endParaRPr lang="de-AT" sz="1000">
                        <a:effectLst/>
                        <a:latin typeface="Arial"/>
                        <a:ea typeface="Lucida Sans Unicode"/>
                        <a:cs typeface="Times New Roman"/>
                      </a:endParaRPr>
                    </a:p>
                  </a:txBody>
                  <a:tcPr marL="20571" marR="20571" marT="0" marB="0"/>
                </a:tc>
                <a:tc>
                  <a:txBody>
                    <a:bodyPr/>
                    <a:lstStyle/>
                    <a:p>
                      <a:pPr>
                        <a:lnSpc>
                          <a:spcPct val="130000"/>
                        </a:lnSpc>
                        <a:spcAft>
                          <a:spcPts val="0"/>
                        </a:spcAft>
                      </a:pPr>
                      <a:r>
                        <a:rPr lang="de-DE" sz="1000">
                          <a:effectLst/>
                        </a:rPr>
                        <a:t>nein</a:t>
                      </a:r>
                      <a:endParaRPr lang="de-AT" sz="1000">
                        <a:effectLst/>
                        <a:latin typeface="Arial"/>
                        <a:ea typeface="Lucida Sans Unicode"/>
                        <a:cs typeface="Times New Roman"/>
                      </a:endParaRPr>
                    </a:p>
                  </a:txBody>
                  <a:tcPr marL="20571" marR="20571" marT="0" marB="0"/>
                </a:tc>
              </a:tr>
              <a:tr h="223225">
                <a:tc>
                  <a:txBody>
                    <a:bodyPr/>
                    <a:lstStyle/>
                    <a:p>
                      <a:pPr>
                        <a:lnSpc>
                          <a:spcPct val="130000"/>
                        </a:lnSpc>
                        <a:spcAft>
                          <a:spcPts val="0"/>
                        </a:spcAft>
                      </a:pPr>
                      <a:r>
                        <a:rPr lang="de-DE" sz="1000">
                          <a:effectLst/>
                        </a:rPr>
                        <a:t>Wärmepumpe:</a:t>
                      </a:r>
                      <a:endParaRPr lang="de-AT" sz="1000">
                        <a:effectLst/>
                        <a:latin typeface="Arial"/>
                        <a:ea typeface="Lucida Sans Unicode"/>
                        <a:cs typeface="Times New Roman"/>
                      </a:endParaRPr>
                    </a:p>
                  </a:txBody>
                  <a:tcPr marL="20571" marR="20571" marT="0" marB="0"/>
                </a:tc>
                <a:tc>
                  <a:txBody>
                    <a:bodyPr/>
                    <a:lstStyle/>
                    <a:p>
                      <a:pPr>
                        <a:lnSpc>
                          <a:spcPct val="130000"/>
                        </a:lnSpc>
                        <a:spcAft>
                          <a:spcPts val="0"/>
                        </a:spcAft>
                      </a:pPr>
                      <a:r>
                        <a:rPr lang="de-DE" sz="1000">
                          <a:effectLst/>
                        </a:rPr>
                        <a:t>Luft-Luft, Erdkollektor</a:t>
                      </a:r>
                      <a:endParaRPr lang="de-AT" sz="1000">
                        <a:effectLst/>
                        <a:latin typeface="Arial"/>
                        <a:ea typeface="Lucida Sans Unicode"/>
                        <a:cs typeface="Times New Roman"/>
                      </a:endParaRPr>
                    </a:p>
                  </a:txBody>
                  <a:tcPr marL="20571" marR="20571" marT="0" marB="0"/>
                </a:tc>
              </a:tr>
              <a:tr h="223225">
                <a:tc>
                  <a:txBody>
                    <a:bodyPr/>
                    <a:lstStyle/>
                    <a:p>
                      <a:pPr>
                        <a:lnSpc>
                          <a:spcPct val="130000"/>
                        </a:lnSpc>
                        <a:spcAft>
                          <a:spcPts val="0"/>
                        </a:spcAft>
                      </a:pPr>
                      <a:r>
                        <a:rPr lang="de-DE" sz="1000">
                          <a:effectLst/>
                        </a:rPr>
                        <a:t>Raumheizung:</a:t>
                      </a:r>
                      <a:endParaRPr lang="de-AT" sz="1000">
                        <a:effectLst/>
                        <a:latin typeface="Arial"/>
                        <a:ea typeface="Lucida Sans Unicode"/>
                        <a:cs typeface="Times New Roman"/>
                      </a:endParaRPr>
                    </a:p>
                  </a:txBody>
                  <a:tcPr marL="20571" marR="20571" marT="0" marB="0"/>
                </a:tc>
                <a:tc>
                  <a:txBody>
                    <a:bodyPr/>
                    <a:lstStyle/>
                    <a:p>
                      <a:pPr>
                        <a:lnSpc>
                          <a:spcPct val="130000"/>
                        </a:lnSpc>
                        <a:spcAft>
                          <a:spcPts val="0"/>
                        </a:spcAft>
                      </a:pPr>
                      <a:r>
                        <a:rPr lang="de-DE" sz="1000">
                          <a:effectLst/>
                        </a:rPr>
                        <a:t>Wärmepumpe</a:t>
                      </a:r>
                      <a:endParaRPr lang="de-AT" sz="1000">
                        <a:effectLst/>
                        <a:latin typeface="Arial"/>
                        <a:ea typeface="Lucida Sans Unicode"/>
                        <a:cs typeface="Times New Roman"/>
                      </a:endParaRPr>
                    </a:p>
                  </a:txBody>
                  <a:tcPr marL="20571" marR="20571" marT="0" marB="0"/>
                </a:tc>
              </a:tr>
              <a:tr h="446450">
                <a:tc>
                  <a:txBody>
                    <a:bodyPr/>
                    <a:lstStyle/>
                    <a:p>
                      <a:pPr>
                        <a:lnSpc>
                          <a:spcPct val="130000"/>
                        </a:lnSpc>
                        <a:spcAft>
                          <a:spcPts val="0"/>
                        </a:spcAft>
                      </a:pPr>
                      <a:r>
                        <a:rPr lang="de-DE" sz="1000">
                          <a:effectLst/>
                        </a:rPr>
                        <a:t>Warmwasserbereitung:</a:t>
                      </a:r>
                      <a:endParaRPr lang="de-AT" sz="1000">
                        <a:effectLst/>
                        <a:latin typeface="Arial"/>
                        <a:ea typeface="Lucida Sans Unicode"/>
                        <a:cs typeface="Times New Roman"/>
                      </a:endParaRPr>
                    </a:p>
                  </a:txBody>
                  <a:tcPr marL="20571" marR="20571" marT="0" marB="0"/>
                </a:tc>
                <a:tc>
                  <a:txBody>
                    <a:bodyPr/>
                    <a:lstStyle/>
                    <a:p>
                      <a:pPr>
                        <a:lnSpc>
                          <a:spcPct val="130000"/>
                        </a:lnSpc>
                        <a:spcAft>
                          <a:spcPts val="0"/>
                        </a:spcAft>
                      </a:pPr>
                      <a:r>
                        <a:rPr lang="de-DE" sz="1000">
                          <a:effectLst/>
                        </a:rPr>
                        <a:t>Wärmepumpe</a:t>
                      </a:r>
                      <a:endParaRPr lang="de-AT" sz="1000">
                        <a:effectLst/>
                        <a:latin typeface="Arial"/>
                        <a:ea typeface="Lucida Sans Unicode"/>
                        <a:cs typeface="Times New Roman"/>
                      </a:endParaRPr>
                    </a:p>
                  </a:txBody>
                  <a:tcPr marL="20571" marR="20571" marT="0" marB="0"/>
                </a:tc>
              </a:tr>
              <a:tr h="223225">
                <a:tc>
                  <a:txBody>
                    <a:bodyPr/>
                    <a:lstStyle/>
                    <a:p>
                      <a:pPr>
                        <a:lnSpc>
                          <a:spcPct val="130000"/>
                        </a:lnSpc>
                        <a:spcAft>
                          <a:spcPts val="0"/>
                        </a:spcAft>
                      </a:pPr>
                      <a:r>
                        <a:rPr lang="de-DE" sz="1000">
                          <a:effectLst/>
                        </a:rPr>
                        <a:t>Zertifikate:</a:t>
                      </a:r>
                      <a:endParaRPr lang="de-AT" sz="1000">
                        <a:effectLst/>
                        <a:latin typeface="Arial"/>
                        <a:ea typeface="Lucida Sans Unicode"/>
                        <a:cs typeface="Times New Roman"/>
                      </a:endParaRPr>
                    </a:p>
                  </a:txBody>
                  <a:tcPr marL="20571" marR="20571" marT="0" marB="0"/>
                </a:tc>
                <a:tc>
                  <a:txBody>
                    <a:bodyPr/>
                    <a:lstStyle/>
                    <a:p>
                      <a:pPr>
                        <a:lnSpc>
                          <a:spcPct val="130000"/>
                        </a:lnSpc>
                        <a:spcAft>
                          <a:spcPts val="0"/>
                        </a:spcAft>
                      </a:pPr>
                      <a:r>
                        <a:rPr lang="de-DE" sz="1000" dirty="0" err="1">
                          <a:effectLst/>
                        </a:rPr>
                        <a:t>klima:aktiv</a:t>
                      </a:r>
                      <a:r>
                        <a:rPr lang="de-DE" sz="1000" dirty="0">
                          <a:effectLst/>
                        </a:rPr>
                        <a:t> Passivhaus</a:t>
                      </a:r>
                      <a:endParaRPr lang="de-AT" sz="1000" dirty="0">
                        <a:effectLst/>
                        <a:latin typeface="Arial"/>
                        <a:ea typeface="Lucida Sans Unicode"/>
                        <a:cs typeface="Times New Roman"/>
                      </a:endParaRPr>
                    </a:p>
                  </a:txBody>
                  <a:tcPr marL="20571" marR="20571" marT="0" marB="0"/>
                </a:tc>
              </a:tr>
            </a:tbl>
          </a:graphicData>
        </a:graphic>
      </p:graphicFrame>
      <p:sp>
        <p:nvSpPr>
          <p:cNvPr id="6" name="Rechteck 5"/>
          <p:cNvSpPr/>
          <p:nvPr/>
        </p:nvSpPr>
        <p:spPr>
          <a:xfrm>
            <a:off x="8604448" y="6021288"/>
            <a:ext cx="442750" cy="369332"/>
          </a:xfrm>
          <a:prstGeom prst="rect">
            <a:avLst/>
          </a:prstGeom>
        </p:spPr>
        <p:txBody>
          <a:bodyPr wrap="none">
            <a:spAutoFit/>
          </a:bodyPr>
          <a:lstStyle/>
          <a:p>
            <a:r>
              <a:rPr lang="de-DE" dirty="0"/>
              <a:t>[5]</a:t>
            </a:r>
            <a:endParaRPr lang="de-AT" dirty="0"/>
          </a:p>
        </p:txBody>
      </p:sp>
    </p:spTree>
    <p:extLst>
      <p:ext uri="{BB962C8B-B14F-4D97-AF65-F5344CB8AC3E}">
        <p14:creationId xmlns:p14="http://schemas.microsoft.com/office/powerpoint/2010/main" val="257887314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5" name="Untertitel 2"/>
          <p:cNvSpPr txBox="1">
            <a:spLocks/>
          </p:cNvSpPr>
          <p:nvPr/>
        </p:nvSpPr>
        <p:spPr bwMode="auto">
          <a:xfrm>
            <a:off x="1691307" y="764704"/>
            <a:ext cx="7993261" cy="72008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de-AT" b="1" dirty="0"/>
              <a:t>Realisierte Projekte in Österreich</a:t>
            </a:r>
          </a:p>
        </p:txBody>
      </p:sp>
      <p:sp>
        <p:nvSpPr>
          <p:cNvPr id="2" name="Rechteck 1"/>
          <p:cNvSpPr/>
          <p:nvPr/>
        </p:nvSpPr>
        <p:spPr>
          <a:xfrm>
            <a:off x="2195736" y="1196752"/>
            <a:ext cx="2548646" cy="369332"/>
          </a:xfrm>
          <a:prstGeom prst="rect">
            <a:avLst/>
          </a:prstGeom>
        </p:spPr>
        <p:txBody>
          <a:bodyPr wrap="none">
            <a:spAutoFit/>
          </a:bodyPr>
          <a:lstStyle/>
          <a:p>
            <a:r>
              <a:rPr lang="de-DE" dirty="0"/>
              <a:t>Plusenergiewohnen </a:t>
            </a:r>
            <a:r>
              <a:rPr lang="de-DE" dirty="0" err="1"/>
              <a:t>Weiz</a:t>
            </a:r>
            <a:endParaRPr lang="de-AT" dirty="0"/>
          </a:p>
        </p:txBody>
      </p:sp>
      <p:graphicFrame>
        <p:nvGraphicFramePr>
          <p:cNvPr id="4" name="Tabelle 3"/>
          <p:cNvGraphicFramePr>
            <a:graphicFrameLocks noGrp="1"/>
          </p:cNvGraphicFramePr>
          <p:nvPr>
            <p:extLst>
              <p:ext uri="{D42A27DB-BD31-4B8C-83A1-F6EECF244321}">
                <p14:modId xmlns:p14="http://schemas.microsoft.com/office/powerpoint/2010/main" val="3118435436"/>
              </p:ext>
            </p:extLst>
          </p:nvPr>
        </p:nvGraphicFramePr>
        <p:xfrm>
          <a:off x="467544" y="1844824"/>
          <a:ext cx="8064896" cy="4781316"/>
        </p:xfrm>
        <a:graphic>
          <a:graphicData uri="http://schemas.openxmlformats.org/drawingml/2006/table">
            <a:tbl>
              <a:tblPr firstRow="1" firstCol="1" bandRow="1">
                <a:tableStyleId>{5C22544A-7EE6-4342-B048-85BDC9FD1C3A}</a:tableStyleId>
              </a:tblPr>
              <a:tblGrid>
                <a:gridCol w="1921222"/>
                <a:gridCol w="6143674"/>
              </a:tblGrid>
              <a:tr h="358967">
                <a:tc>
                  <a:txBody>
                    <a:bodyPr/>
                    <a:lstStyle/>
                    <a:p>
                      <a:pPr>
                        <a:lnSpc>
                          <a:spcPct val="130000"/>
                        </a:lnSpc>
                        <a:spcAft>
                          <a:spcPts val="0"/>
                        </a:spcAft>
                      </a:pPr>
                      <a:r>
                        <a:rPr lang="de-DE" sz="1000" dirty="0">
                          <a:effectLst/>
                        </a:rPr>
                        <a:t>Sonstiges:</a:t>
                      </a:r>
                      <a:endParaRPr lang="de-AT" sz="1000" dirty="0">
                        <a:effectLst/>
                        <a:latin typeface="Arial"/>
                        <a:ea typeface="Lucida Sans Unicode"/>
                        <a:cs typeface="Times New Roman"/>
                      </a:endParaRPr>
                    </a:p>
                  </a:txBody>
                  <a:tcPr marL="20571" marR="20571" marT="0" marB="0"/>
                </a:tc>
                <a:tc>
                  <a:txBody>
                    <a:bodyPr/>
                    <a:lstStyle/>
                    <a:p>
                      <a:pPr>
                        <a:lnSpc>
                          <a:spcPct val="130000"/>
                        </a:lnSpc>
                        <a:spcAft>
                          <a:spcPts val="0"/>
                        </a:spcAft>
                      </a:pPr>
                      <a:r>
                        <a:rPr lang="de-DE" sz="1000">
                          <a:effectLst/>
                        </a:rPr>
                        <a:t>optimiertes Energiemanagement, ökologisch und kostenoptimierte Holzfertigteilbauweise</a:t>
                      </a:r>
                      <a:endParaRPr lang="de-AT" sz="1000">
                        <a:effectLst/>
                        <a:latin typeface="Arial"/>
                        <a:ea typeface="Lucida Sans Unicode"/>
                        <a:cs typeface="Times New Roman"/>
                      </a:endParaRPr>
                    </a:p>
                  </a:txBody>
                  <a:tcPr marL="20571" marR="20571" marT="0" marB="0"/>
                </a:tc>
              </a:tr>
              <a:tr h="179483">
                <a:tc>
                  <a:txBody>
                    <a:bodyPr/>
                    <a:lstStyle/>
                    <a:p>
                      <a:pPr>
                        <a:lnSpc>
                          <a:spcPct val="130000"/>
                        </a:lnSpc>
                        <a:spcAft>
                          <a:spcPts val="0"/>
                        </a:spcAft>
                      </a:pPr>
                      <a:r>
                        <a:rPr lang="de-DE" sz="1000">
                          <a:effectLst/>
                        </a:rPr>
                        <a:t>Auszeichnungen:</a:t>
                      </a:r>
                      <a:endParaRPr lang="de-AT" sz="1000">
                        <a:effectLst/>
                        <a:latin typeface="Arial"/>
                        <a:ea typeface="Lucida Sans Unicode"/>
                        <a:cs typeface="Times New Roman"/>
                      </a:endParaRPr>
                    </a:p>
                  </a:txBody>
                  <a:tcPr marL="20571" marR="20571" marT="0" marB="0"/>
                </a:tc>
                <a:tc>
                  <a:txBody>
                    <a:bodyPr/>
                    <a:lstStyle/>
                    <a:p>
                      <a:pPr>
                        <a:lnSpc>
                          <a:spcPct val="130000"/>
                        </a:lnSpc>
                        <a:spcAft>
                          <a:spcPts val="0"/>
                        </a:spcAft>
                      </a:pPr>
                      <a:r>
                        <a:rPr lang="de-DE" sz="1000">
                          <a:effectLst/>
                        </a:rPr>
                        <a:t>Österreichischer Solarpreis 2007</a:t>
                      </a:r>
                      <a:endParaRPr lang="de-AT" sz="1000">
                        <a:effectLst/>
                        <a:latin typeface="Arial"/>
                        <a:ea typeface="Lucida Sans Unicode"/>
                        <a:cs typeface="Times New Roman"/>
                      </a:endParaRPr>
                    </a:p>
                  </a:txBody>
                  <a:tcPr marL="20571" marR="20571" marT="0" marB="0"/>
                </a:tc>
              </a:tr>
              <a:tr h="179483">
                <a:tc>
                  <a:txBody>
                    <a:bodyPr/>
                    <a:lstStyle/>
                    <a:p>
                      <a:pPr>
                        <a:lnSpc>
                          <a:spcPct val="130000"/>
                        </a:lnSpc>
                        <a:spcAft>
                          <a:spcPts val="0"/>
                        </a:spcAft>
                      </a:pPr>
                      <a:r>
                        <a:rPr lang="de-DE" sz="1000">
                          <a:effectLst/>
                        </a:rPr>
                        <a:t>Informative Links:</a:t>
                      </a:r>
                      <a:endParaRPr lang="de-AT" sz="1000">
                        <a:effectLst/>
                        <a:latin typeface="Arial"/>
                        <a:ea typeface="Lucida Sans Unicode"/>
                        <a:cs typeface="Times New Roman"/>
                      </a:endParaRPr>
                    </a:p>
                  </a:txBody>
                  <a:tcPr marL="20571" marR="20571" marT="0" marB="0"/>
                </a:tc>
                <a:tc>
                  <a:txBody>
                    <a:bodyPr/>
                    <a:lstStyle/>
                    <a:p>
                      <a:pPr>
                        <a:lnSpc>
                          <a:spcPct val="130000"/>
                        </a:lnSpc>
                        <a:spcAft>
                          <a:spcPts val="0"/>
                        </a:spcAft>
                      </a:pPr>
                      <a:r>
                        <a:rPr lang="de-DE" sz="1000" u="sng">
                          <a:effectLst/>
                          <a:hlinkClick r:id="rId4"/>
                        </a:rPr>
                        <a:t>http://www.erwin-kaltenegger.at/projekte/wb_mf.php?was=090128_1356</a:t>
                      </a:r>
                      <a:endParaRPr lang="de-AT" sz="1000">
                        <a:effectLst/>
                        <a:latin typeface="Arial"/>
                        <a:ea typeface="Lucida Sans Unicode"/>
                        <a:cs typeface="Times New Roman"/>
                      </a:endParaRPr>
                    </a:p>
                  </a:txBody>
                  <a:tcPr marL="20571" marR="20571" marT="0" marB="0"/>
                </a:tc>
              </a:tr>
              <a:tr h="179483">
                <a:tc>
                  <a:txBody>
                    <a:bodyPr/>
                    <a:lstStyle/>
                    <a:p>
                      <a:endParaRPr lang="de-AT" sz="1000">
                        <a:effectLst/>
                        <a:latin typeface="Calibri"/>
                      </a:endParaRPr>
                    </a:p>
                  </a:txBody>
                  <a:tcPr marL="20571" marR="20571" marT="0" marB="0"/>
                </a:tc>
                <a:tc>
                  <a:txBody>
                    <a:bodyPr/>
                    <a:lstStyle/>
                    <a:p>
                      <a:pPr>
                        <a:lnSpc>
                          <a:spcPct val="130000"/>
                        </a:lnSpc>
                        <a:spcAft>
                          <a:spcPts val="0"/>
                        </a:spcAft>
                      </a:pPr>
                      <a:r>
                        <a:rPr lang="de-DE" sz="1000" u="sng">
                          <a:effectLst/>
                          <a:hlinkClick r:id="rId5"/>
                        </a:rPr>
                        <a:t>http://www.cipra.org/competition-cc.alps/jitkanovakova/</a:t>
                      </a:r>
                      <a:endParaRPr lang="de-AT" sz="1000">
                        <a:effectLst/>
                        <a:latin typeface="Arial"/>
                        <a:ea typeface="Lucida Sans Unicode"/>
                        <a:cs typeface="Times New Roman"/>
                      </a:endParaRPr>
                    </a:p>
                  </a:txBody>
                  <a:tcPr marL="20571" marR="20571" marT="0" marB="0"/>
                </a:tc>
              </a:tr>
              <a:tr h="179483">
                <a:tc>
                  <a:txBody>
                    <a:bodyPr/>
                    <a:lstStyle/>
                    <a:p>
                      <a:endParaRPr lang="de-AT" sz="1000">
                        <a:effectLst/>
                        <a:latin typeface="Calibri"/>
                      </a:endParaRPr>
                    </a:p>
                  </a:txBody>
                  <a:tcPr marL="20571" marR="20571" marT="0" marB="0"/>
                </a:tc>
                <a:tc>
                  <a:txBody>
                    <a:bodyPr/>
                    <a:lstStyle/>
                    <a:p>
                      <a:pPr>
                        <a:lnSpc>
                          <a:spcPct val="130000"/>
                        </a:lnSpc>
                        <a:spcAft>
                          <a:spcPts val="0"/>
                        </a:spcAft>
                      </a:pPr>
                      <a:r>
                        <a:rPr lang="de-DE" sz="1000" u="sng">
                          <a:effectLst/>
                          <a:hlinkClick r:id="rId6"/>
                        </a:rPr>
                        <a:t>http://www.passivhausdatenbank.eu/obj_basic_show.php?objID=AT-0381</a:t>
                      </a:r>
                      <a:endParaRPr lang="de-AT" sz="1000">
                        <a:effectLst/>
                        <a:latin typeface="Arial"/>
                        <a:ea typeface="Lucida Sans Unicode"/>
                        <a:cs typeface="Times New Roman"/>
                      </a:endParaRPr>
                    </a:p>
                  </a:txBody>
                  <a:tcPr marL="20571" marR="20571" marT="0" marB="0"/>
                </a:tc>
              </a:tr>
              <a:tr h="179483">
                <a:tc>
                  <a:txBody>
                    <a:bodyPr/>
                    <a:lstStyle/>
                    <a:p>
                      <a:endParaRPr lang="de-AT" sz="1000">
                        <a:effectLst/>
                        <a:latin typeface="Calibri"/>
                      </a:endParaRPr>
                    </a:p>
                  </a:txBody>
                  <a:tcPr marL="20571" marR="20571" marT="0" marB="0"/>
                </a:tc>
                <a:tc>
                  <a:txBody>
                    <a:bodyPr/>
                    <a:lstStyle/>
                    <a:p>
                      <a:pPr>
                        <a:lnSpc>
                          <a:spcPct val="130000"/>
                        </a:lnSpc>
                        <a:spcAft>
                          <a:spcPts val="0"/>
                        </a:spcAft>
                      </a:pPr>
                      <a:r>
                        <a:rPr lang="de-DE" sz="1000">
                          <a:effectLst/>
                        </a:rPr>
                        <a:t>IG Passivhaus Objektdatenbank</a:t>
                      </a:r>
                      <a:endParaRPr lang="de-AT" sz="1000">
                        <a:effectLst/>
                        <a:latin typeface="Arial"/>
                        <a:ea typeface="Lucida Sans Unicode"/>
                        <a:cs typeface="Times New Roman"/>
                      </a:endParaRPr>
                    </a:p>
                  </a:txBody>
                  <a:tcPr marL="20571" marR="20571" marT="0" marB="0"/>
                </a:tc>
              </a:tr>
              <a:tr h="358967">
                <a:tc>
                  <a:txBody>
                    <a:bodyPr/>
                    <a:lstStyle/>
                    <a:p>
                      <a:pPr>
                        <a:lnSpc>
                          <a:spcPct val="130000"/>
                        </a:lnSpc>
                        <a:spcAft>
                          <a:spcPts val="0"/>
                        </a:spcAft>
                      </a:pPr>
                      <a:r>
                        <a:rPr lang="de-DE" sz="1000" dirty="0">
                          <a:effectLst/>
                        </a:rPr>
                        <a:t>* Definition Plusenergie</a:t>
                      </a:r>
                      <a:endParaRPr lang="de-AT" sz="1000" dirty="0">
                        <a:effectLst/>
                        <a:latin typeface="Arial"/>
                        <a:ea typeface="Lucida Sans Unicode"/>
                        <a:cs typeface="Times New Roman"/>
                      </a:endParaRPr>
                    </a:p>
                  </a:txBody>
                  <a:tcPr marL="20571" marR="20571" marT="0" marB="0"/>
                </a:tc>
                <a:tc>
                  <a:txBody>
                    <a:bodyPr/>
                    <a:lstStyle/>
                    <a:p>
                      <a:endParaRPr lang="de-AT" sz="1000">
                        <a:effectLst/>
                        <a:latin typeface="Calibri"/>
                      </a:endParaRPr>
                    </a:p>
                  </a:txBody>
                  <a:tcPr marL="20571" marR="20571" marT="0" marB="0"/>
                </a:tc>
              </a:tr>
              <a:tr h="538450">
                <a:tc>
                  <a:txBody>
                    <a:bodyPr/>
                    <a:lstStyle/>
                    <a:p>
                      <a:pPr algn="l">
                        <a:lnSpc>
                          <a:spcPct val="130000"/>
                        </a:lnSpc>
                        <a:spcAft>
                          <a:spcPts val="0"/>
                        </a:spcAft>
                      </a:pPr>
                      <a:r>
                        <a:rPr lang="de-DE" sz="1000" dirty="0">
                          <a:effectLst/>
                        </a:rPr>
                        <a:t>Systemgrenze der Energiebereitstellung: </a:t>
                      </a:r>
                      <a:endParaRPr lang="de-AT" sz="1000" dirty="0">
                        <a:effectLst/>
                        <a:latin typeface="Arial"/>
                        <a:ea typeface="Lucida Sans Unicode"/>
                        <a:cs typeface="Times New Roman"/>
                      </a:endParaRPr>
                    </a:p>
                  </a:txBody>
                  <a:tcPr marL="20571" marR="20571" marT="0" marB="0"/>
                </a:tc>
                <a:tc>
                  <a:txBody>
                    <a:bodyPr/>
                    <a:lstStyle/>
                    <a:p>
                      <a:pPr>
                        <a:lnSpc>
                          <a:spcPct val="130000"/>
                        </a:lnSpc>
                        <a:spcAft>
                          <a:spcPts val="0"/>
                        </a:spcAft>
                      </a:pPr>
                      <a:r>
                        <a:rPr lang="de-DE" sz="1000">
                          <a:effectLst/>
                        </a:rPr>
                        <a:t>erneuerbare Energiequellen vor Ort am Gebäude,  Ausgleich der Abweichungen zwischen Energiedargebot und -nachfrage über das öffentliche Stromnetz</a:t>
                      </a:r>
                      <a:endParaRPr lang="de-AT" sz="1000">
                        <a:effectLst/>
                        <a:latin typeface="Arial"/>
                        <a:ea typeface="Lucida Sans Unicode"/>
                        <a:cs typeface="Times New Roman"/>
                      </a:endParaRPr>
                    </a:p>
                  </a:txBody>
                  <a:tcPr marL="20571" marR="20571" marT="0" marB="0"/>
                </a:tc>
              </a:tr>
              <a:tr h="179483">
                <a:tc>
                  <a:txBody>
                    <a:bodyPr/>
                    <a:lstStyle/>
                    <a:p>
                      <a:pPr algn="l">
                        <a:lnSpc>
                          <a:spcPct val="130000"/>
                        </a:lnSpc>
                        <a:spcAft>
                          <a:spcPts val="0"/>
                        </a:spcAft>
                      </a:pPr>
                      <a:r>
                        <a:rPr lang="de-DE" sz="1000" dirty="0">
                          <a:effectLst/>
                        </a:rPr>
                        <a:t>Bilanzierungszeitraum:</a:t>
                      </a:r>
                      <a:endParaRPr lang="de-AT" sz="1000" dirty="0">
                        <a:effectLst/>
                        <a:latin typeface="Arial"/>
                        <a:ea typeface="Lucida Sans Unicode"/>
                        <a:cs typeface="Times New Roman"/>
                      </a:endParaRPr>
                    </a:p>
                  </a:txBody>
                  <a:tcPr marL="20571" marR="20571" marT="0" marB="0"/>
                </a:tc>
                <a:tc>
                  <a:txBody>
                    <a:bodyPr/>
                    <a:lstStyle/>
                    <a:p>
                      <a:pPr>
                        <a:lnSpc>
                          <a:spcPct val="130000"/>
                        </a:lnSpc>
                        <a:spcAft>
                          <a:spcPts val="0"/>
                        </a:spcAft>
                      </a:pPr>
                      <a:r>
                        <a:rPr lang="de-DE" sz="1000">
                          <a:effectLst/>
                        </a:rPr>
                        <a:t>1 Jahr</a:t>
                      </a:r>
                      <a:endParaRPr lang="de-AT" sz="1000">
                        <a:effectLst/>
                        <a:latin typeface="Arial"/>
                        <a:ea typeface="Lucida Sans Unicode"/>
                        <a:cs typeface="Times New Roman"/>
                      </a:endParaRPr>
                    </a:p>
                  </a:txBody>
                  <a:tcPr marL="20571" marR="20571" marT="0" marB="0"/>
                </a:tc>
              </a:tr>
              <a:tr h="358967">
                <a:tc>
                  <a:txBody>
                    <a:bodyPr/>
                    <a:lstStyle/>
                    <a:p>
                      <a:pPr algn="l">
                        <a:lnSpc>
                          <a:spcPct val="130000"/>
                        </a:lnSpc>
                        <a:spcAft>
                          <a:spcPts val="0"/>
                        </a:spcAft>
                      </a:pPr>
                      <a:r>
                        <a:rPr lang="de-DE" sz="1000" dirty="0">
                          <a:effectLst/>
                        </a:rPr>
                        <a:t>Systemgrenze der Energiebilanz: </a:t>
                      </a:r>
                      <a:endParaRPr lang="de-AT" sz="1000" dirty="0">
                        <a:effectLst/>
                        <a:latin typeface="Arial"/>
                        <a:ea typeface="Lucida Sans Unicode"/>
                        <a:cs typeface="Times New Roman"/>
                      </a:endParaRPr>
                    </a:p>
                  </a:txBody>
                  <a:tcPr marL="20571" marR="20571" marT="0" marB="0"/>
                </a:tc>
                <a:tc>
                  <a:txBody>
                    <a:bodyPr/>
                    <a:lstStyle/>
                    <a:p>
                      <a:pPr>
                        <a:lnSpc>
                          <a:spcPct val="130000"/>
                        </a:lnSpc>
                        <a:spcAft>
                          <a:spcPts val="0"/>
                        </a:spcAft>
                      </a:pPr>
                      <a:r>
                        <a:rPr lang="de-DE" sz="1000">
                          <a:effectLst/>
                        </a:rPr>
                        <a:t>Energiebedarf aus Gebäudebetrieb (Heizung, Klimatisierung und </a:t>
                      </a:r>
                      <a:br>
                        <a:rPr lang="de-DE" sz="1000">
                          <a:effectLst/>
                        </a:rPr>
                      </a:br>
                      <a:r>
                        <a:rPr lang="de-DE" sz="1000">
                          <a:effectLst/>
                        </a:rPr>
                        <a:t>Hilfsenergie) und Gebäudenutzung (Warmwasser und Haushaltsstrom)</a:t>
                      </a:r>
                      <a:endParaRPr lang="de-AT" sz="1000">
                        <a:effectLst/>
                        <a:latin typeface="Arial"/>
                        <a:ea typeface="Lucida Sans Unicode"/>
                        <a:cs typeface="Times New Roman"/>
                      </a:endParaRPr>
                    </a:p>
                  </a:txBody>
                  <a:tcPr marL="20571" marR="20571" marT="0" marB="0"/>
                </a:tc>
              </a:tr>
              <a:tr h="179483">
                <a:tc>
                  <a:txBody>
                    <a:bodyPr/>
                    <a:lstStyle/>
                    <a:p>
                      <a:pPr algn="l">
                        <a:lnSpc>
                          <a:spcPct val="130000"/>
                        </a:lnSpc>
                        <a:spcAft>
                          <a:spcPts val="0"/>
                        </a:spcAft>
                      </a:pPr>
                      <a:r>
                        <a:rPr lang="de-DE" sz="1000" dirty="0">
                          <a:effectLst/>
                        </a:rPr>
                        <a:t>Art der Bilanzierung: </a:t>
                      </a:r>
                      <a:endParaRPr lang="de-AT" sz="1000" dirty="0">
                        <a:effectLst/>
                        <a:latin typeface="Arial"/>
                        <a:ea typeface="Lucida Sans Unicode"/>
                        <a:cs typeface="Times New Roman"/>
                      </a:endParaRPr>
                    </a:p>
                  </a:txBody>
                  <a:tcPr marL="20571" marR="20571" marT="0" marB="0"/>
                </a:tc>
                <a:tc>
                  <a:txBody>
                    <a:bodyPr/>
                    <a:lstStyle/>
                    <a:p>
                      <a:pPr>
                        <a:lnSpc>
                          <a:spcPct val="130000"/>
                        </a:lnSpc>
                        <a:spcAft>
                          <a:spcPts val="0"/>
                        </a:spcAft>
                      </a:pPr>
                      <a:r>
                        <a:rPr lang="de-DE" sz="1000">
                          <a:effectLst/>
                        </a:rPr>
                        <a:t>unbekannt</a:t>
                      </a:r>
                      <a:endParaRPr lang="de-AT" sz="1000">
                        <a:effectLst/>
                        <a:latin typeface="Arial"/>
                        <a:ea typeface="Lucida Sans Unicode"/>
                        <a:cs typeface="Times New Roman"/>
                      </a:endParaRPr>
                    </a:p>
                  </a:txBody>
                  <a:tcPr marL="20571" marR="20571" marT="0" marB="0"/>
                </a:tc>
              </a:tr>
              <a:tr h="179483">
                <a:tc>
                  <a:txBody>
                    <a:bodyPr/>
                    <a:lstStyle/>
                    <a:p>
                      <a:pPr algn="l">
                        <a:lnSpc>
                          <a:spcPct val="130000"/>
                        </a:lnSpc>
                        <a:spcAft>
                          <a:spcPts val="0"/>
                        </a:spcAft>
                      </a:pPr>
                      <a:r>
                        <a:rPr lang="de-DE" sz="1000" dirty="0">
                          <a:effectLst/>
                        </a:rPr>
                        <a:t>Konversionsfaktoren:</a:t>
                      </a:r>
                      <a:endParaRPr lang="de-AT" sz="1000" dirty="0">
                        <a:effectLst/>
                        <a:latin typeface="Arial"/>
                        <a:ea typeface="Lucida Sans Unicode"/>
                        <a:cs typeface="Times New Roman"/>
                      </a:endParaRPr>
                    </a:p>
                  </a:txBody>
                  <a:tcPr marL="20571" marR="20571" marT="0" marB="0"/>
                </a:tc>
                <a:tc>
                  <a:txBody>
                    <a:bodyPr/>
                    <a:lstStyle/>
                    <a:p>
                      <a:pPr>
                        <a:lnSpc>
                          <a:spcPct val="130000"/>
                        </a:lnSpc>
                        <a:spcAft>
                          <a:spcPts val="0"/>
                        </a:spcAft>
                      </a:pPr>
                      <a:r>
                        <a:rPr lang="de-DE" sz="1000">
                          <a:effectLst/>
                        </a:rPr>
                        <a:t>unbekannt</a:t>
                      </a:r>
                      <a:endParaRPr lang="de-AT" sz="1000">
                        <a:effectLst/>
                        <a:latin typeface="Arial"/>
                        <a:ea typeface="Lucida Sans Unicode"/>
                        <a:cs typeface="Times New Roman"/>
                      </a:endParaRPr>
                    </a:p>
                  </a:txBody>
                  <a:tcPr marL="20571" marR="20571" marT="0" marB="0"/>
                </a:tc>
              </a:tr>
              <a:tr h="156892">
                <a:tc>
                  <a:txBody>
                    <a:bodyPr/>
                    <a:lstStyle/>
                    <a:p>
                      <a:pPr algn="l"/>
                      <a:endParaRPr lang="de-AT" sz="1000" dirty="0">
                        <a:effectLst/>
                        <a:latin typeface="Calibri"/>
                      </a:endParaRPr>
                    </a:p>
                  </a:txBody>
                  <a:tcPr marL="20571" marR="20571" marT="0" marB="0"/>
                </a:tc>
                <a:tc>
                  <a:txBody>
                    <a:bodyPr/>
                    <a:lstStyle/>
                    <a:p>
                      <a:endParaRPr lang="de-AT" sz="1000">
                        <a:effectLst/>
                        <a:latin typeface="Calibri"/>
                      </a:endParaRPr>
                    </a:p>
                  </a:txBody>
                  <a:tcPr marL="20571" marR="20571" marT="0" marB="0"/>
                </a:tc>
              </a:tr>
              <a:tr h="1076901">
                <a:tc>
                  <a:txBody>
                    <a:bodyPr/>
                    <a:lstStyle/>
                    <a:p>
                      <a:pPr algn="l">
                        <a:lnSpc>
                          <a:spcPct val="130000"/>
                        </a:lnSpc>
                        <a:spcAft>
                          <a:spcPts val="0"/>
                        </a:spcAft>
                      </a:pPr>
                      <a:r>
                        <a:rPr lang="de-DE" sz="1000" dirty="0">
                          <a:effectLst/>
                        </a:rPr>
                        <a:t>Quelle Projektdaten:</a:t>
                      </a:r>
                      <a:endParaRPr lang="de-AT" sz="1000" dirty="0">
                        <a:effectLst/>
                        <a:latin typeface="Arial"/>
                        <a:ea typeface="Lucida Sans Unicode"/>
                        <a:cs typeface="Times New Roman"/>
                      </a:endParaRPr>
                    </a:p>
                  </a:txBody>
                  <a:tcPr marL="20571" marR="20571" marT="0" marB="0"/>
                </a:tc>
                <a:tc>
                  <a:txBody>
                    <a:bodyPr/>
                    <a:lstStyle/>
                    <a:p>
                      <a:pPr>
                        <a:lnSpc>
                          <a:spcPct val="130000"/>
                        </a:lnSpc>
                        <a:spcAft>
                          <a:spcPts val="0"/>
                        </a:spcAft>
                      </a:pPr>
                      <a:r>
                        <a:rPr lang="de-DE" sz="1000">
                          <a:effectLst/>
                        </a:rPr>
                        <a:t>ARCH° BUERO KALTENEGGER</a:t>
                      </a:r>
                      <a:br>
                        <a:rPr lang="de-DE" sz="1000">
                          <a:effectLst/>
                        </a:rPr>
                      </a:br>
                      <a:r>
                        <a:rPr lang="de-DE" sz="1000">
                          <a:effectLst/>
                        </a:rPr>
                        <a:t>Passail 390, A-8162 Passail</a:t>
                      </a:r>
                      <a:br>
                        <a:rPr lang="de-DE" sz="1000">
                          <a:effectLst/>
                        </a:rPr>
                      </a:br>
                      <a:r>
                        <a:rPr lang="de-DE" sz="1000">
                          <a:effectLst/>
                        </a:rPr>
                        <a:t>Telefon:   +43 3179 23132-0</a:t>
                      </a:r>
                      <a:br>
                        <a:rPr lang="de-DE" sz="1000">
                          <a:effectLst/>
                        </a:rPr>
                      </a:br>
                      <a:r>
                        <a:rPr lang="de-DE" sz="1000">
                          <a:effectLst/>
                        </a:rPr>
                        <a:t>Fax:   +43 3179 23132-4</a:t>
                      </a:r>
                      <a:br>
                        <a:rPr lang="de-DE" sz="1000">
                          <a:effectLst/>
                        </a:rPr>
                      </a:br>
                      <a:r>
                        <a:rPr lang="de-DE" sz="1000">
                          <a:effectLst/>
                        </a:rPr>
                        <a:t>info@dike.at</a:t>
                      </a:r>
                      <a:br>
                        <a:rPr lang="de-DE" sz="1000">
                          <a:effectLst/>
                        </a:rPr>
                      </a:br>
                      <a:r>
                        <a:rPr lang="de-DE" sz="1000">
                          <a:effectLst/>
                        </a:rPr>
                        <a:t>www.erwin-kaltenegger.at</a:t>
                      </a:r>
                      <a:endParaRPr lang="de-AT" sz="1000">
                        <a:effectLst/>
                        <a:latin typeface="Arial"/>
                        <a:ea typeface="Lucida Sans Unicode"/>
                        <a:cs typeface="Times New Roman"/>
                      </a:endParaRPr>
                    </a:p>
                  </a:txBody>
                  <a:tcPr marL="20571" marR="20571" marT="0" marB="0"/>
                </a:tc>
              </a:tr>
              <a:tr h="179483">
                <a:tc>
                  <a:txBody>
                    <a:bodyPr/>
                    <a:lstStyle/>
                    <a:p>
                      <a:pPr>
                        <a:lnSpc>
                          <a:spcPct val="130000"/>
                        </a:lnSpc>
                        <a:spcAft>
                          <a:spcPts val="0"/>
                        </a:spcAft>
                      </a:pPr>
                      <a:r>
                        <a:rPr lang="de-DE" sz="1000">
                          <a:effectLst/>
                        </a:rPr>
                        <a:t>Ansprechperson:</a:t>
                      </a:r>
                      <a:endParaRPr lang="de-AT" sz="1000">
                        <a:effectLst/>
                        <a:latin typeface="Arial"/>
                        <a:ea typeface="Lucida Sans Unicode"/>
                        <a:cs typeface="Times New Roman"/>
                      </a:endParaRPr>
                    </a:p>
                  </a:txBody>
                  <a:tcPr marL="20571" marR="20571" marT="0" marB="0"/>
                </a:tc>
                <a:tc>
                  <a:txBody>
                    <a:bodyPr/>
                    <a:lstStyle/>
                    <a:p>
                      <a:pPr>
                        <a:lnSpc>
                          <a:spcPct val="130000"/>
                        </a:lnSpc>
                        <a:spcAft>
                          <a:spcPts val="0"/>
                        </a:spcAft>
                      </a:pPr>
                      <a:r>
                        <a:rPr lang="de-DE" sz="1000" dirty="0" err="1">
                          <a:effectLst/>
                        </a:rPr>
                        <a:t>Arch</a:t>
                      </a:r>
                      <a:r>
                        <a:rPr lang="de-DE" sz="1000" dirty="0">
                          <a:effectLst/>
                        </a:rPr>
                        <a:t>. DI Erwin Kaltenegger</a:t>
                      </a:r>
                      <a:endParaRPr lang="de-AT" sz="1000" dirty="0">
                        <a:effectLst/>
                        <a:latin typeface="Arial"/>
                        <a:ea typeface="Lucida Sans Unicode"/>
                        <a:cs typeface="Times New Roman"/>
                      </a:endParaRPr>
                    </a:p>
                  </a:txBody>
                  <a:tcPr marL="20571" marR="20571" marT="0" marB="0"/>
                </a:tc>
              </a:tr>
            </a:tbl>
          </a:graphicData>
        </a:graphic>
      </p:graphicFrame>
      <p:sp>
        <p:nvSpPr>
          <p:cNvPr id="6" name="Rechteck 5"/>
          <p:cNvSpPr/>
          <p:nvPr/>
        </p:nvSpPr>
        <p:spPr>
          <a:xfrm>
            <a:off x="8604448" y="6021288"/>
            <a:ext cx="442750" cy="369332"/>
          </a:xfrm>
          <a:prstGeom prst="rect">
            <a:avLst/>
          </a:prstGeom>
        </p:spPr>
        <p:txBody>
          <a:bodyPr wrap="none">
            <a:spAutoFit/>
          </a:bodyPr>
          <a:lstStyle/>
          <a:p>
            <a:r>
              <a:rPr lang="de-DE" dirty="0"/>
              <a:t>[5]</a:t>
            </a:r>
            <a:endParaRPr lang="de-AT" dirty="0"/>
          </a:p>
        </p:txBody>
      </p:sp>
    </p:spTree>
    <p:extLst>
      <p:ext uri="{BB962C8B-B14F-4D97-AF65-F5344CB8AC3E}">
        <p14:creationId xmlns:p14="http://schemas.microsoft.com/office/powerpoint/2010/main" val="178382974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5" name="Untertitel 2"/>
          <p:cNvSpPr txBox="1">
            <a:spLocks/>
          </p:cNvSpPr>
          <p:nvPr/>
        </p:nvSpPr>
        <p:spPr bwMode="auto">
          <a:xfrm>
            <a:off x="1691307" y="764704"/>
            <a:ext cx="7993261" cy="72008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de-AT" b="1" dirty="0"/>
              <a:t>Realisierte Projekte in Österreich</a:t>
            </a:r>
          </a:p>
        </p:txBody>
      </p:sp>
      <p:sp>
        <p:nvSpPr>
          <p:cNvPr id="2" name="Rechteck 1"/>
          <p:cNvSpPr/>
          <p:nvPr/>
        </p:nvSpPr>
        <p:spPr>
          <a:xfrm>
            <a:off x="2195736" y="1196752"/>
            <a:ext cx="5886099" cy="369332"/>
          </a:xfrm>
          <a:prstGeom prst="rect">
            <a:avLst/>
          </a:prstGeom>
        </p:spPr>
        <p:txBody>
          <a:bodyPr wrap="none">
            <a:spAutoFit/>
          </a:bodyPr>
          <a:lstStyle/>
          <a:p>
            <a:r>
              <a:rPr lang="de-AT" dirty="0"/>
              <a:t>Null-Energie-Bilanz Zubau am </a:t>
            </a:r>
            <a:r>
              <a:rPr lang="de-AT" dirty="0" err="1"/>
              <a:t>Boutiquehotel</a:t>
            </a:r>
            <a:r>
              <a:rPr lang="de-AT" dirty="0"/>
              <a:t> Stadthalle Wien</a:t>
            </a:r>
          </a:p>
        </p:txBody>
      </p:sp>
      <p:sp>
        <p:nvSpPr>
          <p:cNvPr id="3" name="Rechteck 2"/>
          <p:cNvSpPr/>
          <p:nvPr/>
        </p:nvSpPr>
        <p:spPr>
          <a:xfrm>
            <a:off x="1979712" y="5511949"/>
            <a:ext cx="6912768" cy="523220"/>
          </a:xfrm>
          <a:prstGeom prst="rect">
            <a:avLst/>
          </a:prstGeom>
        </p:spPr>
        <p:txBody>
          <a:bodyPr wrap="square">
            <a:spAutoFit/>
          </a:bodyPr>
          <a:lstStyle/>
          <a:p>
            <a:r>
              <a:rPr lang="de-DE" sz="1400" i="1" dirty="0" err="1"/>
              <a:t>Boutiquehotel</a:t>
            </a:r>
            <a:r>
              <a:rPr lang="de-DE" sz="1400" i="1" dirty="0"/>
              <a:t> Stadthalle Wien. Der 2009 neu errichtete Zubau strebt ab dem 1. Obergeschoß eine Null-Energie-Bilanz an. (© DI Heinrich Trimmel</a:t>
            </a:r>
            <a:r>
              <a:rPr lang="de-DE" sz="1400" i="1" dirty="0" smtClean="0"/>
              <a:t>)</a:t>
            </a:r>
            <a:endParaRPr lang="de-AT" sz="1400" i="1" dirty="0"/>
          </a:p>
        </p:txBody>
      </p:sp>
      <p:pic>
        <p:nvPicPr>
          <p:cNvPr id="7" name="Bild 5" descr="Bilanzhotel PV fassade quer 1"/>
          <p:cNvPicPr/>
          <p:nvPr/>
        </p:nvPicPr>
        <p:blipFill>
          <a:blip r:embed="rId4" cstate="print"/>
          <a:srcRect/>
          <a:stretch>
            <a:fillRect/>
          </a:stretch>
        </p:blipFill>
        <p:spPr bwMode="auto">
          <a:xfrm>
            <a:off x="2123728" y="1844824"/>
            <a:ext cx="4968552" cy="3577403"/>
          </a:xfrm>
          <a:prstGeom prst="rect">
            <a:avLst/>
          </a:prstGeom>
          <a:ln>
            <a:noFill/>
          </a:ln>
          <a:effectLst>
            <a:outerShdw blurRad="292100" dist="139700" dir="2700000" algn="tl" rotWithShape="0">
              <a:srgbClr val="333333">
                <a:alpha val="65000"/>
              </a:srgbClr>
            </a:outerShdw>
          </a:effectLst>
        </p:spPr>
      </p:pic>
      <p:sp>
        <p:nvSpPr>
          <p:cNvPr id="4" name="Rechteck 3"/>
          <p:cNvSpPr/>
          <p:nvPr/>
        </p:nvSpPr>
        <p:spPr>
          <a:xfrm>
            <a:off x="7236296" y="5052895"/>
            <a:ext cx="442750" cy="369332"/>
          </a:xfrm>
          <a:prstGeom prst="rect">
            <a:avLst/>
          </a:prstGeom>
        </p:spPr>
        <p:txBody>
          <a:bodyPr wrap="none">
            <a:spAutoFit/>
          </a:bodyPr>
          <a:lstStyle/>
          <a:p>
            <a:r>
              <a:rPr lang="de-DE" dirty="0"/>
              <a:t>[5]</a:t>
            </a:r>
            <a:endParaRPr lang="de-AT" dirty="0"/>
          </a:p>
        </p:txBody>
      </p:sp>
    </p:spTree>
    <p:extLst>
      <p:ext uri="{BB962C8B-B14F-4D97-AF65-F5344CB8AC3E}">
        <p14:creationId xmlns:p14="http://schemas.microsoft.com/office/powerpoint/2010/main" val="365651767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5" name="Untertitel 2"/>
          <p:cNvSpPr txBox="1">
            <a:spLocks/>
          </p:cNvSpPr>
          <p:nvPr/>
        </p:nvSpPr>
        <p:spPr bwMode="auto">
          <a:xfrm>
            <a:off x="1691307" y="764704"/>
            <a:ext cx="7993261" cy="72008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de-AT" b="1" dirty="0"/>
              <a:t>Realisierte Projekte in Österreich</a:t>
            </a:r>
          </a:p>
        </p:txBody>
      </p:sp>
      <p:sp>
        <p:nvSpPr>
          <p:cNvPr id="2" name="Rechteck 1"/>
          <p:cNvSpPr/>
          <p:nvPr/>
        </p:nvSpPr>
        <p:spPr>
          <a:xfrm>
            <a:off x="2195736" y="1196752"/>
            <a:ext cx="6060826" cy="369332"/>
          </a:xfrm>
          <a:prstGeom prst="rect">
            <a:avLst/>
          </a:prstGeom>
        </p:spPr>
        <p:txBody>
          <a:bodyPr wrap="none">
            <a:spAutoFit/>
          </a:bodyPr>
          <a:lstStyle/>
          <a:p>
            <a:r>
              <a:rPr lang="de-AT" dirty="0" smtClean="0"/>
              <a:t>Null-Energie-Bilanz </a:t>
            </a:r>
            <a:r>
              <a:rPr lang="de-AT" dirty="0"/>
              <a:t>Zubau am </a:t>
            </a:r>
            <a:r>
              <a:rPr lang="de-AT" dirty="0" err="1"/>
              <a:t>Boutiquehotel</a:t>
            </a:r>
            <a:r>
              <a:rPr lang="de-AT" dirty="0"/>
              <a:t> Stadthalle Wien</a:t>
            </a:r>
          </a:p>
        </p:txBody>
      </p:sp>
      <p:graphicFrame>
        <p:nvGraphicFramePr>
          <p:cNvPr id="3" name="Tabelle 2"/>
          <p:cNvGraphicFramePr>
            <a:graphicFrameLocks noGrp="1"/>
          </p:cNvGraphicFramePr>
          <p:nvPr>
            <p:extLst>
              <p:ext uri="{D42A27DB-BD31-4B8C-83A1-F6EECF244321}">
                <p14:modId xmlns:p14="http://schemas.microsoft.com/office/powerpoint/2010/main" val="1468249517"/>
              </p:ext>
            </p:extLst>
          </p:nvPr>
        </p:nvGraphicFramePr>
        <p:xfrm>
          <a:off x="455579" y="1772816"/>
          <a:ext cx="8004853" cy="4951426"/>
        </p:xfrm>
        <a:graphic>
          <a:graphicData uri="http://schemas.openxmlformats.org/drawingml/2006/table">
            <a:tbl>
              <a:tblPr firstRow="1" firstCol="1" bandRow="1">
                <a:tableStyleId>{5C22544A-7EE6-4342-B048-85BDC9FD1C3A}</a:tableStyleId>
              </a:tblPr>
              <a:tblGrid>
                <a:gridCol w="2060341"/>
                <a:gridCol w="5944512"/>
              </a:tblGrid>
              <a:tr h="142444">
                <a:tc>
                  <a:txBody>
                    <a:bodyPr/>
                    <a:lstStyle/>
                    <a:p>
                      <a:pPr>
                        <a:lnSpc>
                          <a:spcPct val="130000"/>
                        </a:lnSpc>
                        <a:spcAft>
                          <a:spcPts val="0"/>
                        </a:spcAft>
                      </a:pPr>
                      <a:r>
                        <a:rPr lang="de-DE" sz="1000" dirty="0">
                          <a:effectLst/>
                        </a:rPr>
                        <a:t>Projektbezeichnung:</a:t>
                      </a:r>
                      <a:endParaRPr lang="de-AT" sz="1000" dirty="0">
                        <a:effectLst/>
                        <a:latin typeface="Arial"/>
                        <a:ea typeface="Lucida Sans Unicode"/>
                        <a:cs typeface="Times New Roman"/>
                      </a:endParaRPr>
                    </a:p>
                  </a:txBody>
                  <a:tcPr marL="18491" marR="18491" marT="0" marB="0"/>
                </a:tc>
                <a:tc>
                  <a:txBody>
                    <a:bodyPr/>
                    <a:lstStyle/>
                    <a:p>
                      <a:pPr>
                        <a:lnSpc>
                          <a:spcPct val="130000"/>
                        </a:lnSpc>
                        <a:spcAft>
                          <a:spcPts val="0"/>
                        </a:spcAft>
                      </a:pPr>
                      <a:r>
                        <a:rPr lang="de-DE" sz="1000" dirty="0">
                          <a:effectLst/>
                        </a:rPr>
                        <a:t>Null-Energie-Bilanz: Zubau </a:t>
                      </a:r>
                      <a:r>
                        <a:rPr lang="de-DE" sz="1000" dirty="0" err="1">
                          <a:effectLst/>
                        </a:rPr>
                        <a:t>Boutiquehotel</a:t>
                      </a:r>
                      <a:r>
                        <a:rPr lang="de-DE" sz="1000" dirty="0">
                          <a:effectLst/>
                        </a:rPr>
                        <a:t> Stadthalle Wien</a:t>
                      </a:r>
                      <a:endParaRPr lang="de-AT" sz="1000" dirty="0">
                        <a:effectLst/>
                        <a:latin typeface="Arial"/>
                        <a:ea typeface="Lucida Sans Unicode"/>
                        <a:cs typeface="Times New Roman"/>
                      </a:endParaRPr>
                    </a:p>
                  </a:txBody>
                  <a:tcPr marL="18491" marR="18491" marT="0" marB="0"/>
                </a:tc>
              </a:tr>
              <a:tr h="142444">
                <a:tc>
                  <a:txBody>
                    <a:bodyPr/>
                    <a:lstStyle/>
                    <a:p>
                      <a:pPr>
                        <a:lnSpc>
                          <a:spcPct val="130000"/>
                        </a:lnSpc>
                        <a:spcAft>
                          <a:spcPts val="0"/>
                        </a:spcAft>
                      </a:pPr>
                      <a:r>
                        <a:rPr lang="de-DE" sz="1000">
                          <a:effectLst/>
                        </a:rPr>
                        <a:t>Standort:</a:t>
                      </a:r>
                      <a:endParaRPr lang="de-AT" sz="1000">
                        <a:effectLst/>
                        <a:latin typeface="Arial"/>
                        <a:ea typeface="Lucida Sans Unicode"/>
                        <a:cs typeface="Times New Roman"/>
                      </a:endParaRPr>
                    </a:p>
                  </a:txBody>
                  <a:tcPr marL="18491" marR="18491" marT="0" marB="0"/>
                </a:tc>
                <a:tc>
                  <a:txBody>
                    <a:bodyPr/>
                    <a:lstStyle/>
                    <a:p>
                      <a:pPr>
                        <a:lnSpc>
                          <a:spcPct val="130000"/>
                        </a:lnSpc>
                        <a:spcAft>
                          <a:spcPts val="0"/>
                        </a:spcAft>
                      </a:pPr>
                      <a:r>
                        <a:rPr lang="de-DE" sz="1000">
                          <a:effectLst/>
                        </a:rPr>
                        <a:t>Wien</a:t>
                      </a:r>
                      <a:endParaRPr lang="de-AT" sz="1000">
                        <a:effectLst/>
                        <a:latin typeface="Arial"/>
                        <a:ea typeface="Lucida Sans Unicode"/>
                        <a:cs typeface="Times New Roman"/>
                      </a:endParaRPr>
                    </a:p>
                  </a:txBody>
                  <a:tcPr marL="18491" marR="18491" marT="0" marB="0"/>
                </a:tc>
              </a:tr>
              <a:tr h="284887">
                <a:tc>
                  <a:txBody>
                    <a:bodyPr/>
                    <a:lstStyle/>
                    <a:p>
                      <a:pPr>
                        <a:lnSpc>
                          <a:spcPct val="130000"/>
                        </a:lnSpc>
                        <a:spcAft>
                          <a:spcPts val="0"/>
                        </a:spcAft>
                      </a:pPr>
                      <a:r>
                        <a:rPr lang="de-DE" sz="1000">
                          <a:effectLst/>
                        </a:rPr>
                        <a:t>Anspruch/Bezeichnung:</a:t>
                      </a:r>
                      <a:endParaRPr lang="de-AT" sz="1000">
                        <a:effectLst/>
                        <a:latin typeface="Arial"/>
                        <a:ea typeface="Lucida Sans Unicode"/>
                        <a:cs typeface="Times New Roman"/>
                      </a:endParaRPr>
                    </a:p>
                  </a:txBody>
                  <a:tcPr marL="18491" marR="18491" marT="0" marB="0"/>
                </a:tc>
                <a:tc>
                  <a:txBody>
                    <a:bodyPr/>
                    <a:lstStyle/>
                    <a:p>
                      <a:pPr>
                        <a:lnSpc>
                          <a:spcPct val="130000"/>
                        </a:lnSpc>
                        <a:spcAft>
                          <a:spcPts val="0"/>
                        </a:spcAft>
                      </a:pPr>
                      <a:r>
                        <a:rPr lang="de-DE" sz="1000">
                          <a:effectLst/>
                        </a:rPr>
                        <a:t>Null-Energie-Bilanz* (im Zubau ab dem 1. OG)</a:t>
                      </a:r>
                      <a:endParaRPr lang="de-AT" sz="1000">
                        <a:effectLst/>
                        <a:latin typeface="Arial"/>
                        <a:ea typeface="Lucida Sans Unicode"/>
                        <a:cs typeface="Times New Roman"/>
                      </a:endParaRPr>
                    </a:p>
                  </a:txBody>
                  <a:tcPr marL="18491" marR="18491" marT="0" marB="0"/>
                </a:tc>
              </a:tr>
              <a:tr h="142444">
                <a:tc>
                  <a:txBody>
                    <a:bodyPr/>
                    <a:lstStyle/>
                    <a:p>
                      <a:pPr>
                        <a:lnSpc>
                          <a:spcPct val="130000"/>
                        </a:lnSpc>
                        <a:spcAft>
                          <a:spcPts val="0"/>
                        </a:spcAft>
                      </a:pPr>
                      <a:r>
                        <a:rPr lang="de-DE" sz="1000">
                          <a:effectLst/>
                        </a:rPr>
                        <a:t>Objektart:</a:t>
                      </a:r>
                      <a:endParaRPr lang="de-AT" sz="1000">
                        <a:effectLst/>
                        <a:latin typeface="Arial"/>
                        <a:ea typeface="Lucida Sans Unicode"/>
                        <a:cs typeface="Times New Roman"/>
                      </a:endParaRPr>
                    </a:p>
                  </a:txBody>
                  <a:tcPr marL="18491" marR="18491" marT="0" marB="0"/>
                </a:tc>
                <a:tc>
                  <a:txBody>
                    <a:bodyPr/>
                    <a:lstStyle/>
                    <a:p>
                      <a:pPr>
                        <a:lnSpc>
                          <a:spcPct val="130000"/>
                        </a:lnSpc>
                        <a:spcAft>
                          <a:spcPts val="0"/>
                        </a:spcAft>
                      </a:pPr>
                      <a:r>
                        <a:rPr lang="de-DE" sz="1000">
                          <a:effectLst/>
                        </a:rPr>
                        <a:t>Zubau Stadthotel in Passivhausbauweise, 38 Zimmer, 1301 m² NFL</a:t>
                      </a:r>
                      <a:endParaRPr lang="de-AT" sz="1000">
                        <a:effectLst/>
                        <a:latin typeface="Arial"/>
                        <a:ea typeface="Lucida Sans Unicode"/>
                        <a:cs typeface="Times New Roman"/>
                      </a:endParaRPr>
                    </a:p>
                  </a:txBody>
                  <a:tcPr marL="18491" marR="18491" marT="0" marB="0"/>
                </a:tc>
              </a:tr>
              <a:tr h="142444">
                <a:tc>
                  <a:txBody>
                    <a:bodyPr/>
                    <a:lstStyle/>
                    <a:p>
                      <a:pPr>
                        <a:lnSpc>
                          <a:spcPct val="130000"/>
                        </a:lnSpc>
                        <a:spcAft>
                          <a:spcPts val="0"/>
                        </a:spcAft>
                      </a:pPr>
                      <a:r>
                        <a:rPr lang="de-DE" sz="1000">
                          <a:effectLst/>
                        </a:rPr>
                        <a:t>Fertigstellung:</a:t>
                      </a:r>
                      <a:endParaRPr lang="de-AT" sz="1000">
                        <a:effectLst/>
                        <a:latin typeface="Arial"/>
                        <a:ea typeface="Lucida Sans Unicode"/>
                        <a:cs typeface="Times New Roman"/>
                      </a:endParaRPr>
                    </a:p>
                  </a:txBody>
                  <a:tcPr marL="18491" marR="18491" marT="0" marB="0"/>
                </a:tc>
                <a:tc>
                  <a:txBody>
                    <a:bodyPr/>
                    <a:lstStyle/>
                    <a:p>
                      <a:pPr>
                        <a:lnSpc>
                          <a:spcPct val="130000"/>
                        </a:lnSpc>
                        <a:spcAft>
                          <a:spcPts val="0"/>
                        </a:spcAft>
                      </a:pPr>
                      <a:r>
                        <a:rPr lang="de-DE" sz="1000">
                          <a:effectLst/>
                        </a:rPr>
                        <a:t>2009</a:t>
                      </a:r>
                      <a:endParaRPr lang="de-AT" sz="1000">
                        <a:effectLst/>
                        <a:latin typeface="Arial"/>
                        <a:ea typeface="Lucida Sans Unicode"/>
                        <a:cs typeface="Times New Roman"/>
                      </a:endParaRPr>
                    </a:p>
                  </a:txBody>
                  <a:tcPr marL="18491" marR="18491" marT="0" marB="0"/>
                </a:tc>
              </a:tr>
              <a:tr h="142444">
                <a:tc>
                  <a:txBody>
                    <a:bodyPr/>
                    <a:lstStyle/>
                    <a:p>
                      <a:pPr>
                        <a:lnSpc>
                          <a:spcPct val="130000"/>
                        </a:lnSpc>
                        <a:spcAft>
                          <a:spcPts val="0"/>
                        </a:spcAft>
                      </a:pPr>
                      <a:r>
                        <a:rPr lang="de-DE" sz="1000">
                          <a:effectLst/>
                        </a:rPr>
                        <a:t>Architektur:</a:t>
                      </a:r>
                      <a:endParaRPr lang="de-AT" sz="1000">
                        <a:effectLst/>
                        <a:latin typeface="Arial"/>
                        <a:ea typeface="Lucida Sans Unicode"/>
                        <a:cs typeface="Times New Roman"/>
                      </a:endParaRPr>
                    </a:p>
                  </a:txBody>
                  <a:tcPr marL="18491" marR="18491" marT="0" marB="0"/>
                </a:tc>
                <a:tc>
                  <a:txBody>
                    <a:bodyPr/>
                    <a:lstStyle/>
                    <a:p>
                      <a:pPr>
                        <a:lnSpc>
                          <a:spcPct val="130000"/>
                        </a:lnSpc>
                        <a:spcAft>
                          <a:spcPts val="0"/>
                        </a:spcAft>
                      </a:pPr>
                      <a:r>
                        <a:rPr lang="de-DE" sz="1000">
                          <a:effectLst/>
                        </a:rPr>
                        <a:t>DI Heinrich Trimmel </a:t>
                      </a:r>
                      <a:endParaRPr lang="de-AT" sz="1000">
                        <a:effectLst/>
                        <a:latin typeface="Arial"/>
                        <a:ea typeface="Lucida Sans Unicode"/>
                        <a:cs typeface="Times New Roman"/>
                      </a:endParaRPr>
                    </a:p>
                  </a:txBody>
                  <a:tcPr marL="18491" marR="18491" marT="0" marB="0"/>
                </a:tc>
              </a:tr>
              <a:tr h="142444">
                <a:tc>
                  <a:txBody>
                    <a:bodyPr/>
                    <a:lstStyle/>
                    <a:p>
                      <a:pPr>
                        <a:lnSpc>
                          <a:spcPct val="130000"/>
                        </a:lnSpc>
                        <a:spcAft>
                          <a:spcPts val="0"/>
                        </a:spcAft>
                      </a:pPr>
                      <a:r>
                        <a:rPr lang="de-DE" sz="1000">
                          <a:effectLst/>
                        </a:rPr>
                        <a:t>Bauphysik:</a:t>
                      </a:r>
                      <a:endParaRPr lang="de-AT" sz="1000">
                        <a:effectLst/>
                        <a:latin typeface="Arial"/>
                        <a:ea typeface="Lucida Sans Unicode"/>
                        <a:cs typeface="Times New Roman"/>
                      </a:endParaRPr>
                    </a:p>
                  </a:txBody>
                  <a:tcPr marL="18491" marR="18491" marT="0" marB="0"/>
                </a:tc>
                <a:tc>
                  <a:txBody>
                    <a:bodyPr/>
                    <a:lstStyle/>
                    <a:p>
                      <a:pPr>
                        <a:lnSpc>
                          <a:spcPct val="130000"/>
                        </a:lnSpc>
                        <a:spcAft>
                          <a:spcPts val="0"/>
                        </a:spcAft>
                      </a:pPr>
                      <a:r>
                        <a:rPr lang="de-DE" sz="1000">
                          <a:effectLst/>
                        </a:rPr>
                        <a:t>Ing. Gerhard Novak</a:t>
                      </a:r>
                      <a:endParaRPr lang="de-AT" sz="1000">
                        <a:effectLst/>
                        <a:latin typeface="Arial"/>
                        <a:ea typeface="Lucida Sans Unicode"/>
                        <a:cs typeface="Times New Roman"/>
                      </a:endParaRPr>
                    </a:p>
                  </a:txBody>
                  <a:tcPr marL="18491" marR="18491" marT="0" marB="0"/>
                </a:tc>
              </a:tr>
              <a:tr h="142444">
                <a:tc>
                  <a:txBody>
                    <a:bodyPr/>
                    <a:lstStyle/>
                    <a:p>
                      <a:pPr algn="l">
                        <a:lnSpc>
                          <a:spcPct val="130000"/>
                        </a:lnSpc>
                        <a:spcAft>
                          <a:spcPts val="0"/>
                        </a:spcAft>
                      </a:pPr>
                      <a:r>
                        <a:rPr lang="de-DE" sz="1000" dirty="0">
                          <a:effectLst/>
                        </a:rPr>
                        <a:t>Bauherr:</a:t>
                      </a:r>
                      <a:endParaRPr lang="de-AT" sz="1000" dirty="0">
                        <a:effectLst/>
                        <a:latin typeface="Arial"/>
                        <a:ea typeface="Lucida Sans Unicode"/>
                        <a:cs typeface="Times New Roman"/>
                      </a:endParaRPr>
                    </a:p>
                  </a:txBody>
                  <a:tcPr marL="18491" marR="18491" marT="0" marB="0"/>
                </a:tc>
                <a:tc>
                  <a:txBody>
                    <a:bodyPr/>
                    <a:lstStyle/>
                    <a:p>
                      <a:pPr>
                        <a:lnSpc>
                          <a:spcPct val="130000"/>
                        </a:lnSpc>
                        <a:spcAft>
                          <a:spcPts val="0"/>
                        </a:spcAft>
                      </a:pPr>
                      <a:r>
                        <a:rPr lang="de-DE" sz="1000">
                          <a:effectLst/>
                        </a:rPr>
                        <a:t>HS Hotelbetriebs GmbH </a:t>
                      </a:r>
                      <a:endParaRPr lang="de-AT" sz="1000">
                        <a:effectLst/>
                        <a:latin typeface="Arial"/>
                        <a:ea typeface="Lucida Sans Unicode"/>
                        <a:cs typeface="Times New Roman"/>
                      </a:endParaRPr>
                    </a:p>
                  </a:txBody>
                  <a:tcPr marL="18491" marR="18491" marT="0" marB="0"/>
                </a:tc>
              </a:tr>
              <a:tr h="142444">
                <a:tc>
                  <a:txBody>
                    <a:bodyPr/>
                    <a:lstStyle/>
                    <a:p>
                      <a:pPr algn="l">
                        <a:lnSpc>
                          <a:spcPct val="130000"/>
                        </a:lnSpc>
                        <a:spcAft>
                          <a:spcPts val="0"/>
                        </a:spcAft>
                      </a:pPr>
                      <a:r>
                        <a:rPr lang="de-DE" sz="1000" dirty="0">
                          <a:effectLst/>
                        </a:rPr>
                        <a:t>Heizwärmebedarf:</a:t>
                      </a:r>
                      <a:endParaRPr lang="de-AT" sz="1000" dirty="0">
                        <a:effectLst/>
                        <a:latin typeface="Arial"/>
                        <a:ea typeface="Lucida Sans Unicode"/>
                        <a:cs typeface="Times New Roman"/>
                      </a:endParaRPr>
                    </a:p>
                  </a:txBody>
                  <a:tcPr marL="18491" marR="18491" marT="0" marB="0"/>
                </a:tc>
                <a:tc>
                  <a:txBody>
                    <a:bodyPr/>
                    <a:lstStyle/>
                    <a:p>
                      <a:pPr>
                        <a:lnSpc>
                          <a:spcPct val="130000"/>
                        </a:lnSpc>
                        <a:spcAft>
                          <a:spcPts val="0"/>
                        </a:spcAft>
                      </a:pPr>
                      <a:r>
                        <a:rPr lang="de-DE" sz="1000">
                          <a:effectLst/>
                        </a:rPr>
                        <a:t>6,8 kWh/m²</a:t>
                      </a:r>
                      <a:r>
                        <a:rPr lang="de-DE" sz="1000" baseline="-25000">
                          <a:effectLst/>
                        </a:rPr>
                        <a:t>BGF</a:t>
                      </a:r>
                      <a:r>
                        <a:rPr lang="de-DE" sz="1000">
                          <a:effectLst/>
                        </a:rPr>
                        <a:t>a (OIB)</a:t>
                      </a:r>
                      <a:endParaRPr lang="de-AT" sz="1000">
                        <a:effectLst/>
                        <a:latin typeface="Arial"/>
                        <a:ea typeface="Lucida Sans Unicode"/>
                        <a:cs typeface="Times New Roman"/>
                      </a:endParaRPr>
                    </a:p>
                  </a:txBody>
                  <a:tcPr marL="18491" marR="18491" marT="0" marB="0"/>
                </a:tc>
              </a:tr>
              <a:tr h="142444">
                <a:tc>
                  <a:txBody>
                    <a:bodyPr/>
                    <a:lstStyle/>
                    <a:p>
                      <a:pPr algn="l">
                        <a:lnSpc>
                          <a:spcPct val="130000"/>
                        </a:lnSpc>
                        <a:spcAft>
                          <a:spcPts val="0"/>
                        </a:spcAft>
                      </a:pPr>
                      <a:r>
                        <a:rPr lang="de-DE" sz="1000" dirty="0">
                          <a:effectLst/>
                        </a:rPr>
                        <a:t>PV:</a:t>
                      </a:r>
                      <a:endParaRPr lang="de-AT" sz="1000" dirty="0">
                        <a:effectLst/>
                        <a:latin typeface="Arial"/>
                        <a:ea typeface="Lucida Sans Unicode"/>
                        <a:cs typeface="Times New Roman"/>
                      </a:endParaRPr>
                    </a:p>
                  </a:txBody>
                  <a:tcPr marL="18491" marR="18491" marT="0" marB="0"/>
                </a:tc>
                <a:tc>
                  <a:txBody>
                    <a:bodyPr/>
                    <a:lstStyle/>
                    <a:p>
                      <a:pPr>
                        <a:lnSpc>
                          <a:spcPct val="130000"/>
                        </a:lnSpc>
                        <a:spcAft>
                          <a:spcPts val="0"/>
                        </a:spcAft>
                      </a:pPr>
                      <a:r>
                        <a:rPr lang="de-DE" sz="1000">
                          <a:effectLst/>
                        </a:rPr>
                        <a:t>ca. 6,48 kWp</a:t>
                      </a:r>
                      <a:endParaRPr lang="de-AT" sz="1000">
                        <a:effectLst/>
                        <a:latin typeface="Arial"/>
                        <a:ea typeface="Lucida Sans Unicode"/>
                        <a:cs typeface="Times New Roman"/>
                      </a:endParaRPr>
                    </a:p>
                  </a:txBody>
                  <a:tcPr marL="18491" marR="18491" marT="0" marB="0"/>
                </a:tc>
              </a:tr>
              <a:tr h="142444">
                <a:tc>
                  <a:txBody>
                    <a:bodyPr/>
                    <a:lstStyle/>
                    <a:p>
                      <a:pPr algn="l">
                        <a:lnSpc>
                          <a:spcPct val="130000"/>
                        </a:lnSpc>
                        <a:spcAft>
                          <a:spcPts val="0"/>
                        </a:spcAft>
                      </a:pPr>
                      <a:r>
                        <a:rPr lang="de-DE" sz="1000" dirty="0">
                          <a:effectLst/>
                        </a:rPr>
                        <a:t>Art der Anbringung:</a:t>
                      </a:r>
                      <a:endParaRPr lang="de-AT" sz="1000" dirty="0">
                        <a:effectLst/>
                        <a:latin typeface="Arial"/>
                        <a:ea typeface="Lucida Sans Unicode"/>
                        <a:cs typeface="Times New Roman"/>
                      </a:endParaRPr>
                    </a:p>
                  </a:txBody>
                  <a:tcPr marL="18491" marR="18491" marT="0" marB="0"/>
                </a:tc>
                <a:tc>
                  <a:txBody>
                    <a:bodyPr/>
                    <a:lstStyle/>
                    <a:p>
                      <a:pPr>
                        <a:lnSpc>
                          <a:spcPct val="130000"/>
                        </a:lnSpc>
                        <a:spcAft>
                          <a:spcPts val="0"/>
                        </a:spcAft>
                      </a:pPr>
                      <a:r>
                        <a:rPr lang="de-DE" sz="1000">
                          <a:effectLst/>
                        </a:rPr>
                        <a:t>am Flachdach aufgeständert und an der Südfassade montiert</a:t>
                      </a:r>
                      <a:endParaRPr lang="de-AT" sz="1000">
                        <a:effectLst/>
                        <a:latin typeface="Arial"/>
                        <a:ea typeface="Lucida Sans Unicode"/>
                        <a:cs typeface="Times New Roman"/>
                      </a:endParaRPr>
                    </a:p>
                  </a:txBody>
                  <a:tcPr marL="18491" marR="18491" marT="0" marB="0"/>
                </a:tc>
              </a:tr>
              <a:tr h="142444">
                <a:tc>
                  <a:txBody>
                    <a:bodyPr/>
                    <a:lstStyle/>
                    <a:p>
                      <a:pPr algn="l">
                        <a:lnSpc>
                          <a:spcPct val="130000"/>
                        </a:lnSpc>
                        <a:spcAft>
                          <a:spcPts val="0"/>
                        </a:spcAft>
                      </a:pPr>
                      <a:r>
                        <a:rPr lang="de-DE" sz="1000" dirty="0">
                          <a:effectLst/>
                        </a:rPr>
                        <a:t>Wind:</a:t>
                      </a:r>
                      <a:endParaRPr lang="de-AT" sz="1000" dirty="0">
                        <a:effectLst/>
                        <a:latin typeface="Arial"/>
                        <a:ea typeface="Lucida Sans Unicode"/>
                        <a:cs typeface="Times New Roman"/>
                      </a:endParaRPr>
                    </a:p>
                  </a:txBody>
                  <a:tcPr marL="18491" marR="18491" marT="0" marB="0"/>
                </a:tc>
                <a:tc>
                  <a:txBody>
                    <a:bodyPr/>
                    <a:lstStyle/>
                    <a:p>
                      <a:pPr>
                        <a:lnSpc>
                          <a:spcPct val="130000"/>
                        </a:lnSpc>
                        <a:spcAft>
                          <a:spcPts val="0"/>
                        </a:spcAft>
                      </a:pPr>
                      <a:r>
                        <a:rPr lang="de-DE" sz="1000">
                          <a:effectLst/>
                        </a:rPr>
                        <a:t>3 Windräder zu je 3,5 kW in Planung</a:t>
                      </a:r>
                      <a:endParaRPr lang="de-AT" sz="1000">
                        <a:effectLst/>
                        <a:latin typeface="Arial"/>
                        <a:ea typeface="Lucida Sans Unicode"/>
                        <a:cs typeface="Times New Roman"/>
                      </a:endParaRPr>
                    </a:p>
                  </a:txBody>
                  <a:tcPr marL="18491" marR="18491" marT="0" marB="0"/>
                </a:tc>
              </a:tr>
              <a:tr h="142444">
                <a:tc>
                  <a:txBody>
                    <a:bodyPr/>
                    <a:lstStyle/>
                    <a:p>
                      <a:pPr algn="l">
                        <a:lnSpc>
                          <a:spcPct val="130000"/>
                        </a:lnSpc>
                        <a:spcAft>
                          <a:spcPts val="0"/>
                        </a:spcAft>
                      </a:pPr>
                      <a:r>
                        <a:rPr lang="de-DE" sz="1000" dirty="0">
                          <a:effectLst/>
                        </a:rPr>
                        <a:t>Solarthermie:</a:t>
                      </a:r>
                      <a:endParaRPr lang="de-AT" sz="1000" dirty="0">
                        <a:effectLst/>
                        <a:latin typeface="Arial"/>
                        <a:ea typeface="Lucida Sans Unicode"/>
                        <a:cs typeface="Times New Roman"/>
                      </a:endParaRPr>
                    </a:p>
                  </a:txBody>
                  <a:tcPr marL="18491" marR="18491" marT="0" marB="0"/>
                </a:tc>
                <a:tc>
                  <a:txBody>
                    <a:bodyPr/>
                    <a:lstStyle/>
                    <a:p>
                      <a:pPr>
                        <a:lnSpc>
                          <a:spcPct val="130000"/>
                        </a:lnSpc>
                        <a:spcAft>
                          <a:spcPts val="0"/>
                        </a:spcAft>
                      </a:pPr>
                      <a:r>
                        <a:rPr lang="de-DE" sz="1000">
                          <a:effectLst/>
                        </a:rPr>
                        <a:t>160 m²</a:t>
                      </a:r>
                      <a:endParaRPr lang="de-AT" sz="1000">
                        <a:effectLst/>
                        <a:latin typeface="Arial"/>
                        <a:ea typeface="Lucida Sans Unicode"/>
                        <a:cs typeface="Times New Roman"/>
                      </a:endParaRPr>
                    </a:p>
                  </a:txBody>
                  <a:tcPr marL="18491" marR="18491" marT="0" marB="0"/>
                </a:tc>
              </a:tr>
              <a:tr h="229447">
                <a:tc>
                  <a:txBody>
                    <a:bodyPr/>
                    <a:lstStyle/>
                    <a:p>
                      <a:pPr algn="l">
                        <a:lnSpc>
                          <a:spcPct val="130000"/>
                        </a:lnSpc>
                        <a:spcAft>
                          <a:spcPts val="0"/>
                        </a:spcAft>
                      </a:pPr>
                      <a:r>
                        <a:rPr lang="de-DE" sz="1000" dirty="0">
                          <a:effectLst/>
                        </a:rPr>
                        <a:t>Heizungsunterstützung:</a:t>
                      </a:r>
                      <a:endParaRPr lang="de-AT" sz="1000" dirty="0">
                        <a:effectLst/>
                        <a:latin typeface="Arial"/>
                        <a:ea typeface="Lucida Sans Unicode"/>
                        <a:cs typeface="Times New Roman"/>
                      </a:endParaRPr>
                    </a:p>
                  </a:txBody>
                  <a:tcPr marL="18491" marR="18491" marT="0" marB="0"/>
                </a:tc>
                <a:tc>
                  <a:txBody>
                    <a:bodyPr/>
                    <a:lstStyle/>
                    <a:p>
                      <a:pPr>
                        <a:lnSpc>
                          <a:spcPct val="130000"/>
                        </a:lnSpc>
                        <a:spcAft>
                          <a:spcPts val="0"/>
                        </a:spcAft>
                      </a:pPr>
                      <a:r>
                        <a:rPr lang="de-DE" sz="1000" dirty="0">
                          <a:effectLst/>
                        </a:rPr>
                        <a:t>ja</a:t>
                      </a:r>
                      <a:endParaRPr lang="de-AT" sz="1000" dirty="0">
                        <a:effectLst/>
                        <a:latin typeface="Arial"/>
                        <a:ea typeface="Lucida Sans Unicode"/>
                        <a:cs typeface="Times New Roman"/>
                      </a:endParaRPr>
                    </a:p>
                  </a:txBody>
                  <a:tcPr marL="18491" marR="18491" marT="0" marB="0"/>
                </a:tc>
              </a:tr>
              <a:tr h="142444">
                <a:tc>
                  <a:txBody>
                    <a:bodyPr/>
                    <a:lstStyle/>
                    <a:p>
                      <a:pPr algn="l">
                        <a:lnSpc>
                          <a:spcPct val="130000"/>
                        </a:lnSpc>
                        <a:spcAft>
                          <a:spcPts val="0"/>
                        </a:spcAft>
                      </a:pPr>
                      <a:r>
                        <a:rPr lang="de-DE" sz="1000" dirty="0">
                          <a:effectLst/>
                        </a:rPr>
                        <a:t>Art der Anbringung:</a:t>
                      </a:r>
                      <a:endParaRPr lang="de-AT" sz="1000" dirty="0">
                        <a:effectLst/>
                        <a:latin typeface="Arial"/>
                        <a:ea typeface="Lucida Sans Unicode"/>
                        <a:cs typeface="Times New Roman"/>
                      </a:endParaRPr>
                    </a:p>
                  </a:txBody>
                  <a:tcPr marL="18491" marR="18491" marT="0" marB="0"/>
                </a:tc>
                <a:tc>
                  <a:txBody>
                    <a:bodyPr/>
                    <a:lstStyle/>
                    <a:p>
                      <a:pPr>
                        <a:lnSpc>
                          <a:spcPct val="130000"/>
                        </a:lnSpc>
                        <a:spcAft>
                          <a:spcPts val="0"/>
                        </a:spcAft>
                      </a:pPr>
                      <a:r>
                        <a:rPr lang="de-DE" sz="1000">
                          <a:effectLst/>
                        </a:rPr>
                        <a:t>aufgeständert, teilweise dachintegriert</a:t>
                      </a:r>
                      <a:endParaRPr lang="de-AT" sz="1000">
                        <a:effectLst/>
                        <a:latin typeface="Arial"/>
                        <a:ea typeface="Lucida Sans Unicode"/>
                        <a:cs typeface="Times New Roman"/>
                      </a:endParaRPr>
                    </a:p>
                  </a:txBody>
                  <a:tcPr marL="18491" marR="18491" marT="0" marB="0"/>
                </a:tc>
              </a:tr>
              <a:tr h="142444">
                <a:tc>
                  <a:txBody>
                    <a:bodyPr/>
                    <a:lstStyle/>
                    <a:p>
                      <a:pPr algn="l">
                        <a:lnSpc>
                          <a:spcPct val="130000"/>
                        </a:lnSpc>
                        <a:spcAft>
                          <a:spcPts val="0"/>
                        </a:spcAft>
                      </a:pPr>
                      <a:r>
                        <a:rPr lang="de-DE" sz="1000" dirty="0">
                          <a:effectLst/>
                        </a:rPr>
                        <a:t>Wärmepumpe:</a:t>
                      </a:r>
                      <a:endParaRPr lang="de-AT" sz="1000" dirty="0">
                        <a:effectLst/>
                        <a:latin typeface="Arial"/>
                        <a:ea typeface="Lucida Sans Unicode"/>
                        <a:cs typeface="Times New Roman"/>
                      </a:endParaRPr>
                    </a:p>
                  </a:txBody>
                  <a:tcPr marL="18491" marR="18491" marT="0" marB="0"/>
                </a:tc>
                <a:tc>
                  <a:txBody>
                    <a:bodyPr/>
                    <a:lstStyle/>
                    <a:p>
                      <a:pPr>
                        <a:lnSpc>
                          <a:spcPct val="130000"/>
                        </a:lnSpc>
                        <a:spcAft>
                          <a:spcPts val="0"/>
                        </a:spcAft>
                      </a:pPr>
                      <a:r>
                        <a:rPr lang="de-DE" sz="1000">
                          <a:effectLst/>
                        </a:rPr>
                        <a:t>Wasser/Wasser, Grundwasser</a:t>
                      </a:r>
                      <a:endParaRPr lang="de-AT" sz="1000">
                        <a:effectLst/>
                        <a:latin typeface="Arial"/>
                        <a:ea typeface="Lucida Sans Unicode"/>
                        <a:cs typeface="Times New Roman"/>
                      </a:endParaRPr>
                    </a:p>
                  </a:txBody>
                  <a:tcPr marL="18491" marR="18491" marT="0" marB="0"/>
                </a:tc>
              </a:tr>
              <a:tr h="142444">
                <a:tc>
                  <a:txBody>
                    <a:bodyPr/>
                    <a:lstStyle/>
                    <a:p>
                      <a:pPr algn="l">
                        <a:lnSpc>
                          <a:spcPct val="130000"/>
                        </a:lnSpc>
                        <a:spcAft>
                          <a:spcPts val="0"/>
                        </a:spcAft>
                      </a:pPr>
                      <a:r>
                        <a:rPr lang="de-DE" sz="1000" dirty="0">
                          <a:effectLst/>
                        </a:rPr>
                        <a:t>Raumheizung:</a:t>
                      </a:r>
                      <a:endParaRPr lang="de-AT" sz="1000" dirty="0">
                        <a:effectLst/>
                        <a:latin typeface="Arial"/>
                        <a:ea typeface="Lucida Sans Unicode"/>
                        <a:cs typeface="Times New Roman"/>
                      </a:endParaRPr>
                    </a:p>
                  </a:txBody>
                  <a:tcPr marL="18491" marR="18491" marT="0" marB="0"/>
                </a:tc>
                <a:tc>
                  <a:txBody>
                    <a:bodyPr/>
                    <a:lstStyle/>
                    <a:p>
                      <a:pPr>
                        <a:lnSpc>
                          <a:spcPct val="130000"/>
                        </a:lnSpc>
                        <a:spcAft>
                          <a:spcPts val="0"/>
                        </a:spcAft>
                      </a:pPr>
                      <a:r>
                        <a:rPr lang="de-DE" sz="1000">
                          <a:effectLst/>
                        </a:rPr>
                        <a:t>Wärmepumpe</a:t>
                      </a:r>
                      <a:endParaRPr lang="de-AT" sz="1000">
                        <a:effectLst/>
                        <a:latin typeface="Arial"/>
                        <a:ea typeface="Lucida Sans Unicode"/>
                        <a:cs typeface="Times New Roman"/>
                      </a:endParaRPr>
                    </a:p>
                  </a:txBody>
                  <a:tcPr marL="18491" marR="18491" marT="0" marB="0"/>
                </a:tc>
              </a:tr>
              <a:tr h="193342">
                <a:tc>
                  <a:txBody>
                    <a:bodyPr/>
                    <a:lstStyle/>
                    <a:p>
                      <a:pPr algn="l">
                        <a:lnSpc>
                          <a:spcPct val="130000"/>
                        </a:lnSpc>
                        <a:spcAft>
                          <a:spcPts val="0"/>
                        </a:spcAft>
                      </a:pPr>
                      <a:r>
                        <a:rPr lang="de-DE" sz="1000" dirty="0">
                          <a:effectLst/>
                        </a:rPr>
                        <a:t>Warmwasserbereitung:</a:t>
                      </a:r>
                      <a:endParaRPr lang="de-AT" sz="1000" dirty="0">
                        <a:effectLst/>
                        <a:latin typeface="Arial"/>
                        <a:ea typeface="Lucida Sans Unicode"/>
                        <a:cs typeface="Times New Roman"/>
                      </a:endParaRPr>
                    </a:p>
                  </a:txBody>
                  <a:tcPr marL="18491" marR="18491" marT="0" marB="0"/>
                </a:tc>
                <a:tc>
                  <a:txBody>
                    <a:bodyPr/>
                    <a:lstStyle/>
                    <a:p>
                      <a:pPr>
                        <a:lnSpc>
                          <a:spcPct val="130000"/>
                        </a:lnSpc>
                        <a:spcAft>
                          <a:spcPts val="0"/>
                        </a:spcAft>
                      </a:pPr>
                      <a:r>
                        <a:rPr lang="de-DE" sz="1000">
                          <a:effectLst/>
                        </a:rPr>
                        <a:t>Solarthermie, Wärmepumpe</a:t>
                      </a:r>
                      <a:endParaRPr lang="de-AT" sz="1000">
                        <a:effectLst/>
                        <a:latin typeface="Arial"/>
                        <a:ea typeface="Lucida Sans Unicode"/>
                        <a:cs typeface="Times New Roman"/>
                      </a:endParaRPr>
                    </a:p>
                  </a:txBody>
                  <a:tcPr marL="18491" marR="18491" marT="0" marB="0"/>
                </a:tc>
              </a:tr>
              <a:tr h="412511">
                <a:tc>
                  <a:txBody>
                    <a:bodyPr/>
                    <a:lstStyle/>
                    <a:p>
                      <a:pPr algn="l">
                        <a:lnSpc>
                          <a:spcPct val="130000"/>
                        </a:lnSpc>
                        <a:spcAft>
                          <a:spcPts val="0"/>
                        </a:spcAft>
                      </a:pPr>
                      <a:r>
                        <a:rPr lang="de-DE" sz="1000" dirty="0">
                          <a:effectLst/>
                        </a:rPr>
                        <a:t>Sonstiges:</a:t>
                      </a:r>
                      <a:endParaRPr lang="de-AT" sz="1000" dirty="0">
                        <a:effectLst/>
                        <a:latin typeface="Arial"/>
                        <a:ea typeface="Lucida Sans Unicode"/>
                        <a:cs typeface="Times New Roman"/>
                      </a:endParaRPr>
                    </a:p>
                  </a:txBody>
                  <a:tcPr marL="18491" marR="18491" marT="0" marB="0"/>
                </a:tc>
                <a:tc>
                  <a:txBody>
                    <a:bodyPr/>
                    <a:lstStyle/>
                    <a:p>
                      <a:pPr>
                        <a:lnSpc>
                          <a:spcPct val="130000"/>
                        </a:lnSpc>
                        <a:spcAft>
                          <a:spcPts val="0"/>
                        </a:spcAft>
                      </a:pPr>
                      <a:r>
                        <a:rPr lang="de-DE" sz="1000" dirty="0">
                          <a:effectLst/>
                        </a:rPr>
                        <a:t>Beheizung und Kühlung mittels Betonkernaktivierung, Regenwassernutzung für WC-Spülung, zwei Strom-Tankstellenplätze für strombetriebene Autos, Beleuchtungskonzept mit LED-Ausstattung und Energiesparlampen</a:t>
                      </a:r>
                      <a:endParaRPr lang="de-AT" sz="1000" dirty="0">
                        <a:effectLst/>
                        <a:latin typeface="Arial"/>
                        <a:ea typeface="Lucida Sans Unicode"/>
                        <a:cs typeface="Times New Roman"/>
                      </a:endParaRPr>
                    </a:p>
                  </a:txBody>
                  <a:tcPr marL="18491" marR="18491" marT="0" marB="0"/>
                </a:tc>
              </a:tr>
              <a:tr h="854661">
                <a:tc>
                  <a:txBody>
                    <a:bodyPr/>
                    <a:lstStyle/>
                    <a:p>
                      <a:pPr>
                        <a:lnSpc>
                          <a:spcPct val="130000"/>
                        </a:lnSpc>
                        <a:spcAft>
                          <a:spcPts val="0"/>
                        </a:spcAft>
                      </a:pPr>
                      <a:r>
                        <a:rPr lang="de-DE" sz="1000" dirty="0">
                          <a:effectLst/>
                        </a:rPr>
                        <a:t>Auszeichnungen:</a:t>
                      </a:r>
                      <a:endParaRPr lang="de-AT" sz="1000" dirty="0">
                        <a:effectLst/>
                        <a:latin typeface="Arial"/>
                        <a:ea typeface="Lucida Sans Unicode"/>
                        <a:cs typeface="Times New Roman"/>
                      </a:endParaRPr>
                    </a:p>
                  </a:txBody>
                  <a:tcPr marL="18491" marR="18491" marT="0" marB="0"/>
                </a:tc>
                <a:tc>
                  <a:txBody>
                    <a:bodyPr/>
                    <a:lstStyle/>
                    <a:p>
                      <a:pPr>
                        <a:lnSpc>
                          <a:spcPct val="130000"/>
                        </a:lnSpc>
                        <a:spcAft>
                          <a:spcPts val="0"/>
                        </a:spcAft>
                      </a:pPr>
                      <a:r>
                        <a:rPr lang="de-DE" sz="1000" dirty="0">
                          <a:effectLst/>
                        </a:rPr>
                        <a:t>Umweltzeichen der Republik Österreich, EU Umweltzeichen, Umweltpreis der Stadt Wien, </a:t>
                      </a:r>
                      <a:r>
                        <a:rPr lang="de-DE" sz="1000" dirty="0" err="1">
                          <a:effectLst/>
                        </a:rPr>
                        <a:t>klima:aktiv</a:t>
                      </a:r>
                      <a:r>
                        <a:rPr lang="de-DE" sz="1000" dirty="0">
                          <a:effectLst/>
                        </a:rPr>
                        <a:t> Partner zur Reduktion von CO2 Emissionen 2009, Staatspreis Tourismus 2009 Energieeffizienz in der Hotellerie und Gastronomie, HOGAST Internet Award 2010, Blue Hotel Award 2010, Klimaschutzpreis 2010, ÖGZ Sterne Award 2011-10-17 Klimabündnis Betrieb 2011</a:t>
                      </a:r>
                      <a:endParaRPr lang="de-AT" sz="1000" dirty="0">
                        <a:effectLst/>
                        <a:latin typeface="Arial"/>
                        <a:ea typeface="Lucida Sans Unicode"/>
                        <a:cs typeface="Times New Roman"/>
                      </a:endParaRPr>
                    </a:p>
                  </a:txBody>
                  <a:tcPr marL="18491" marR="18491" marT="0" marB="0"/>
                </a:tc>
              </a:tr>
            </a:tbl>
          </a:graphicData>
        </a:graphic>
      </p:graphicFrame>
      <p:sp>
        <p:nvSpPr>
          <p:cNvPr id="4" name="Rechteck 3"/>
          <p:cNvSpPr/>
          <p:nvPr/>
        </p:nvSpPr>
        <p:spPr>
          <a:xfrm>
            <a:off x="8532440" y="6021288"/>
            <a:ext cx="442750" cy="369332"/>
          </a:xfrm>
          <a:prstGeom prst="rect">
            <a:avLst/>
          </a:prstGeom>
        </p:spPr>
        <p:txBody>
          <a:bodyPr wrap="none">
            <a:spAutoFit/>
          </a:bodyPr>
          <a:lstStyle/>
          <a:p>
            <a:r>
              <a:rPr lang="de-DE" dirty="0"/>
              <a:t>[5]</a:t>
            </a:r>
            <a:endParaRPr lang="de-AT" dirty="0"/>
          </a:p>
        </p:txBody>
      </p:sp>
    </p:spTree>
    <p:extLst>
      <p:ext uri="{BB962C8B-B14F-4D97-AF65-F5344CB8AC3E}">
        <p14:creationId xmlns:p14="http://schemas.microsoft.com/office/powerpoint/2010/main" val="143244325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5" name="Untertitel 2"/>
          <p:cNvSpPr txBox="1">
            <a:spLocks/>
          </p:cNvSpPr>
          <p:nvPr/>
        </p:nvSpPr>
        <p:spPr bwMode="auto">
          <a:xfrm>
            <a:off x="1691307" y="764704"/>
            <a:ext cx="7993261" cy="72008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de-AT" b="1" dirty="0"/>
              <a:t>Realisierte Projekte in Österreich</a:t>
            </a:r>
          </a:p>
        </p:txBody>
      </p:sp>
      <p:sp>
        <p:nvSpPr>
          <p:cNvPr id="2" name="Rechteck 1"/>
          <p:cNvSpPr/>
          <p:nvPr/>
        </p:nvSpPr>
        <p:spPr>
          <a:xfrm>
            <a:off x="2195736" y="1196752"/>
            <a:ext cx="6060826" cy="369332"/>
          </a:xfrm>
          <a:prstGeom prst="rect">
            <a:avLst/>
          </a:prstGeom>
        </p:spPr>
        <p:txBody>
          <a:bodyPr wrap="none">
            <a:spAutoFit/>
          </a:bodyPr>
          <a:lstStyle/>
          <a:p>
            <a:r>
              <a:rPr lang="de-AT" dirty="0" smtClean="0"/>
              <a:t>Null-Energie-Bilanz </a:t>
            </a:r>
            <a:r>
              <a:rPr lang="de-AT" dirty="0"/>
              <a:t>Zubau am </a:t>
            </a:r>
            <a:r>
              <a:rPr lang="de-AT" dirty="0" err="1"/>
              <a:t>Boutiquehotel</a:t>
            </a:r>
            <a:r>
              <a:rPr lang="de-AT" dirty="0"/>
              <a:t> Stadthalle Wien</a:t>
            </a:r>
          </a:p>
        </p:txBody>
      </p:sp>
      <p:graphicFrame>
        <p:nvGraphicFramePr>
          <p:cNvPr id="4" name="Tabelle 3"/>
          <p:cNvGraphicFramePr>
            <a:graphicFrameLocks noGrp="1"/>
          </p:cNvGraphicFramePr>
          <p:nvPr>
            <p:extLst>
              <p:ext uri="{D42A27DB-BD31-4B8C-83A1-F6EECF244321}">
                <p14:modId xmlns:p14="http://schemas.microsoft.com/office/powerpoint/2010/main" val="261607104"/>
              </p:ext>
            </p:extLst>
          </p:nvPr>
        </p:nvGraphicFramePr>
        <p:xfrm>
          <a:off x="455579" y="1844824"/>
          <a:ext cx="8148869" cy="4114800"/>
        </p:xfrm>
        <a:graphic>
          <a:graphicData uri="http://schemas.openxmlformats.org/drawingml/2006/table">
            <a:tbl>
              <a:tblPr firstRow="1" firstCol="1" bandRow="1">
                <a:tableStyleId>{5C22544A-7EE6-4342-B048-85BDC9FD1C3A}</a:tableStyleId>
              </a:tblPr>
              <a:tblGrid>
                <a:gridCol w="2097408"/>
                <a:gridCol w="6051461"/>
              </a:tblGrid>
              <a:tr h="90659">
                <a:tc>
                  <a:txBody>
                    <a:bodyPr/>
                    <a:lstStyle/>
                    <a:p>
                      <a:pPr>
                        <a:lnSpc>
                          <a:spcPct val="130000"/>
                        </a:lnSpc>
                        <a:spcAft>
                          <a:spcPts val="0"/>
                        </a:spcAft>
                      </a:pPr>
                      <a:r>
                        <a:rPr lang="de-DE" sz="1000" dirty="0">
                          <a:effectLst/>
                        </a:rPr>
                        <a:t>Literatur:</a:t>
                      </a:r>
                      <a:endParaRPr lang="de-AT" sz="1000" dirty="0">
                        <a:effectLst/>
                        <a:latin typeface="Arial"/>
                        <a:ea typeface="Lucida Sans Unicode"/>
                        <a:cs typeface="Times New Roman"/>
                      </a:endParaRPr>
                    </a:p>
                  </a:txBody>
                  <a:tcPr marL="18491" marR="18491" marT="0" marB="0"/>
                </a:tc>
                <a:tc>
                  <a:txBody>
                    <a:bodyPr/>
                    <a:lstStyle/>
                    <a:p>
                      <a:pPr>
                        <a:lnSpc>
                          <a:spcPct val="130000"/>
                        </a:lnSpc>
                        <a:spcAft>
                          <a:spcPts val="0"/>
                        </a:spcAft>
                      </a:pPr>
                      <a:r>
                        <a:rPr lang="de-DE" sz="1000" u="sng">
                          <a:effectLst/>
                          <a:hlinkClick r:id="rId4"/>
                        </a:rPr>
                        <a:t>http://www.hotelstadthalle.at/magazine-fachpresse</a:t>
                      </a:r>
                      <a:endParaRPr lang="de-AT" sz="1000">
                        <a:effectLst/>
                        <a:latin typeface="Arial"/>
                        <a:ea typeface="Lucida Sans Unicode"/>
                        <a:cs typeface="Times New Roman"/>
                      </a:endParaRPr>
                    </a:p>
                  </a:txBody>
                  <a:tcPr marL="18491" marR="18491" marT="0" marB="0"/>
                </a:tc>
              </a:tr>
              <a:tr h="90659">
                <a:tc>
                  <a:txBody>
                    <a:bodyPr/>
                    <a:lstStyle/>
                    <a:p>
                      <a:pPr>
                        <a:lnSpc>
                          <a:spcPct val="130000"/>
                        </a:lnSpc>
                        <a:spcAft>
                          <a:spcPts val="0"/>
                        </a:spcAft>
                      </a:pPr>
                      <a:r>
                        <a:rPr lang="de-DE" sz="1000">
                          <a:effectLst/>
                        </a:rPr>
                        <a:t>Informative Links:</a:t>
                      </a:r>
                      <a:endParaRPr lang="de-AT" sz="1000">
                        <a:effectLst/>
                        <a:latin typeface="Arial"/>
                        <a:ea typeface="Lucida Sans Unicode"/>
                        <a:cs typeface="Times New Roman"/>
                      </a:endParaRPr>
                    </a:p>
                  </a:txBody>
                  <a:tcPr marL="18491" marR="18491" marT="0" marB="0"/>
                </a:tc>
                <a:tc>
                  <a:txBody>
                    <a:bodyPr/>
                    <a:lstStyle/>
                    <a:p>
                      <a:pPr>
                        <a:lnSpc>
                          <a:spcPct val="130000"/>
                        </a:lnSpc>
                        <a:spcAft>
                          <a:spcPts val="0"/>
                        </a:spcAft>
                      </a:pPr>
                      <a:r>
                        <a:rPr lang="de-DE" sz="1000" u="sng">
                          <a:effectLst/>
                          <a:hlinkClick r:id="rId5"/>
                        </a:rPr>
                        <a:t>http://www.hotelstadthalle.at/de</a:t>
                      </a:r>
                      <a:endParaRPr lang="de-AT" sz="1000">
                        <a:effectLst/>
                        <a:latin typeface="Arial"/>
                        <a:ea typeface="Lucida Sans Unicode"/>
                        <a:cs typeface="Times New Roman"/>
                      </a:endParaRPr>
                    </a:p>
                  </a:txBody>
                  <a:tcPr marL="18491" marR="18491" marT="0" marB="0"/>
                </a:tc>
              </a:tr>
              <a:tr h="90659">
                <a:tc>
                  <a:txBody>
                    <a:bodyPr/>
                    <a:lstStyle/>
                    <a:p>
                      <a:endParaRPr lang="de-AT" sz="1000">
                        <a:effectLst/>
                        <a:latin typeface="Calibri"/>
                      </a:endParaRPr>
                    </a:p>
                  </a:txBody>
                  <a:tcPr marL="18491" marR="18491" marT="0" marB="0"/>
                </a:tc>
                <a:tc>
                  <a:txBody>
                    <a:bodyPr/>
                    <a:lstStyle/>
                    <a:p>
                      <a:pPr>
                        <a:lnSpc>
                          <a:spcPct val="130000"/>
                        </a:lnSpc>
                        <a:spcAft>
                          <a:spcPts val="0"/>
                        </a:spcAft>
                      </a:pPr>
                      <a:r>
                        <a:rPr lang="de-DE" sz="1000" u="sng">
                          <a:effectLst/>
                          <a:hlinkClick r:id="rId6"/>
                        </a:rPr>
                        <a:t>http://www.trimmel.co.at/projekte/gewerbe.php?show=33</a:t>
                      </a:r>
                      <a:r>
                        <a:rPr lang="de-DE" sz="1000">
                          <a:effectLst/>
                        </a:rPr>
                        <a:t> </a:t>
                      </a:r>
                      <a:endParaRPr lang="de-AT" sz="1000">
                        <a:effectLst/>
                        <a:latin typeface="Arial"/>
                        <a:ea typeface="Lucida Sans Unicode"/>
                        <a:cs typeface="Times New Roman"/>
                      </a:endParaRPr>
                    </a:p>
                  </a:txBody>
                  <a:tcPr marL="18491" marR="18491" marT="0" marB="0"/>
                </a:tc>
              </a:tr>
              <a:tr h="90659">
                <a:tc>
                  <a:txBody>
                    <a:bodyPr/>
                    <a:lstStyle/>
                    <a:p>
                      <a:endParaRPr lang="de-AT" sz="1000">
                        <a:effectLst/>
                        <a:latin typeface="Calibri"/>
                      </a:endParaRPr>
                    </a:p>
                  </a:txBody>
                  <a:tcPr marL="18491" marR="18491" marT="0" marB="0"/>
                </a:tc>
                <a:tc>
                  <a:txBody>
                    <a:bodyPr/>
                    <a:lstStyle/>
                    <a:p>
                      <a:pPr>
                        <a:lnSpc>
                          <a:spcPct val="130000"/>
                        </a:lnSpc>
                        <a:spcAft>
                          <a:spcPts val="0"/>
                        </a:spcAft>
                      </a:pPr>
                      <a:r>
                        <a:rPr lang="de-DE" sz="1000" u="none" strike="noStrike">
                          <a:effectLst/>
                          <a:hlinkClick r:id="rId7"/>
                        </a:rPr>
                        <a:t>IG Passivhaus Objektdatenbank</a:t>
                      </a:r>
                      <a:endParaRPr lang="de-AT" sz="1000">
                        <a:effectLst/>
                        <a:latin typeface="Arial"/>
                        <a:ea typeface="Lucida Sans Unicode"/>
                        <a:cs typeface="Times New Roman"/>
                      </a:endParaRPr>
                    </a:p>
                  </a:txBody>
                  <a:tcPr marL="18491" marR="18491" marT="0" marB="0"/>
                </a:tc>
              </a:tr>
              <a:tr h="90659">
                <a:tc gridSpan="2">
                  <a:txBody>
                    <a:bodyPr/>
                    <a:lstStyle/>
                    <a:p>
                      <a:pPr>
                        <a:lnSpc>
                          <a:spcPct val="130000"/>
                        </a:lnSpc>
                        <a:spcAft>
                          <a:spcPts val="0"/>
                        </a:spcAft>
                      </a:pPr>
                      <a:r>
                        <a:rPr lang="de-DE" sz="1000">
                          <a:effectLst/>
                        </a:rPr>
                        <a:t>* Definition Null-Energie-Bilanz</a:t>
                      </a:r>
                      <a:endParaRPr lang="de-AT" sz="1000">
                        <a:effectLst/>
                        <a:latin typeface="Arial"/>
                        <a:ea typeface="Lucida Sans Unicode"/>
                        <a:cs typeface="Times New Roman"/>
                      </a:endParaRPr>
                    </a:p>
                  </a:txBody>
                  <a:tcPr marL="18491" marR="18491" marT="0" marB="0"/>
                </a:tc>
                <a:tc hMerge="1">
                  <a:txBody>
                    <a:bodyPr/>
                    <a:lstStyle/>
                    <a:p>
                      <a:endParaRPr lang="de-AT"/>
                    </a:p>
                  </a:txBody>
                  <a:tcPr/>
                </a:tc>
              </a:tr>
              <a:tr h="271976">
                <a:tc>
                  <a:txBody>
                    <a:bodyPr/>
                    <a:lstStyle/>
                    <a:p>
                      <a:pPr algn="l">
                        <a:lnSpc>
                          <a:spcPct val="130000"/>
                        </a:lnSpc>
                        <a:spcAft>
                          <a:spcPts val="0"/>
                        </a:spcAft>
                      </a:pPr>
                      <a:r>
                        <a:rPr lang="de-DE" sz="1000" dirty="0">
                          <a:effectLst/>
                        </a:rPr>
                        <a:t>Systemgrenze der Energiebereitstellung: </a:t>
                      </a:r>
                      <a:endParaRPr lang="de-AT" sz="1000" dirty="0">
                        <a:effectLst/>
                        <a:latin typeface="Arial"/>
                        <a:ea typeface="Lucida Sans Unicode"/>
                        <a:cs typeface="Times New Roman"/>
                      </a:endParaRPr>
                    </a:p>
                  </a:txBody>
                  <a:tcPr marL="18491" marR="18491" marT="0" marB="0"/>
                </a:tc>
                <a:tc>
                  <a:txBody>
                    <a:bodyPr/>
                    <a:lstStyle/>
                    <a:p>
                      <a:pPr>
                        <a:lnSpc>
                          <a:spcPct val="130000"/>
                        </a:lnSpc>
                        <a:spcAft>
                          <a:spcPts val="0"/>
                        </a:spcAft>
                      </a:pPr>
                      <a:r>
                        <a:rPr lang="de-DE" sz="1000">
                          <a:effectLst/>
                        </a:rPr>
                        <a:t>erneuerbare Energiequellen am Standort und am Gebäude,  Ausgleich der Abweichungen zwischen Energiedargebot und -nachfrage über das öffentliche Stromnetz</a:t>
                      </a:r>
                      <a:endParaRPr lang="de-AT" sz="1000">
                        <a:effectLst/>
                        <a:latin typeface="Arial"/>
                        <a:ea typeface="Lucida Sans Unicode"/>
                        <a:cs typeface="Times New Roman"/>
                      </a:endParaRPr>
                    </a:p>
                  </a:txBody>
                  <a:tcPr marL="18491" marR="18491" marT="0" marB="0"/>
                </a:tc>
              </a:tr>
              <a:tr h="90659">
                <a:tc>
                  <a:txBody>
                    <a:bodyPr/>
                    <a:lstStyle/>
                    <a:p>
                      <a:pPr algn="l">
                        <a:lnSpc>
                          <a:spcPct val="130000"/>
                        </a:lnSpc>
                        <a:spcAft>
                          <a:spcPts val="0"/>
                        </a:spcAft>
                      </a:pPr>
                      <a:r>
                        <a:rPr lang="de-DE" sz="1000" dirty="0">
                          <a:effectLst/>
                        </a:rPr>
                        <a:t>Bilanzierungszeitraum:</a:t>
                      </a:r>
                      <a:endParaRPr lang="de-AT" sz="1000" dirty="0">
                        <a:effectLst/>
                        <a:latin typeface="Arial"/>
                        <a:ea typeface="Lucida Sans Unicode"/>
                        <a:cs typeface="Times New Roman"/>
                      </a:endParaRPr>
                    </a:p>
                  </a:txBody>
                  <a:tcPr marL="18491" marR="18491" marT="0" marB="0"/>
                </a:tc>
                <a:tc>
                  <a:txBody>
                    <a:bodyPr/>
                    <a:lstStyle/>
                    <a:p>
                      <a:pPr>
                        <a:lnSpc>
                          <a:spcPct val="130000"/>
                        </a:lnSpc>
                        <a:spcAft>
                          <a:spcPts val="0"/>
                        </a:spcAft>
                      </a:pPr>
                      <a:r>
                        <a:rPr lang="de-DE" sz="1000">
                          <a:effectLst/>
                        </a:rPr>
                        <a:t>1 Jahr</a:t>
                      </a:r>
                      <a:endParaRPr lang="de-AT" sz="1000">
                        <a:effectLst/>
                        <a:latin typeface="Arial"/>
                        <a:ea typeface="Lucida Sans Unicode"/>
                        <a:cs typeface="Times New Roman"/>
                      </a:endParaRPr>
                    </a:p>
                  </a:txBody>
                  <a:tcPr marL="18491" marR="18491" marT="0" marB="0"/>
                </a:tc>
              </a:tr>
              <a:tr h="271976">
                <a:tc>
                  <a:txBody>
                    <a:bodyPr/>
                    <a:lstStyle/>
                    <a:p>
                      <a:pPr algn="l">
                        <a:lnSpc>
                          <a:spcPct val="130000"/>
                        </a:lnSpc>
                        <a:spcAft>
                          <a:spcPts val="0"/>
                        </a:spcAft>
                      </a:pPr>
                      <a:r>
                        <a:rPr lang="de-DE" sz="1000" dirty="0">
                          <a:effectLst/>
                        </a:rPr>
                        <a:t>Systemgrenze der Energiebilanz: </a:t>
                      </a:r>
                      <a:endParaRPr lang="de-AT" sz="1000" dirty="0">
                        <a:effectLst/>
                        <a:latin typeface="Arial"/>
                        <a:ea typeface="Lucida Sans Unicode"/>
                        <a:cs typeface="Times New Roman"/>
                      </a:endParaRPr>
                    </a:p>
                  </a:txBody>
                  <a:tcPr marL="18491" marR="18491" marT="0" marB="0"/>
                </a:tc>
                <a:tc>
                  <a:txBody>
                    <a:bodyPr/>
                    <a:lstStyle/>
                    <a:p>
                      <a:pPr>
                        <a:lnSpc>
                          <a:spcPct val="130000"/>
                        </a:lnSpc>
                        <a:spcAft>
                          <a:spcPts val="0"/>
                        </a:spcAft>
                      </a:pPr>
                      <a:r>
                        <a:rPr lang="de-DE" sz="1000">
                          <a:effectLst/>
                        </a:rPr>
                        <a:t>Energiebedarf aus Gebäudebetrieb (Heizung, Klimatisierung und </a:t>
                      </a:r>
                      <a:br>
                        <a:rPr lang="de-DE" sz="1000">
                          <a:effectLst/>
                        </a:rPr>
                      </a:br>
                      <a:r>
                        <a:rPr lang="de-DE" sz="1000">
                          <a:effectLst/>
                        </a:rPr>
                        <a:t>Hilfsenergie) und Gebäudenutzung (Beleuchtung, Warmwasser, Elektrogeräte, …)</a:t>
                      </a:r>
                      <a:endParaRPr lang="de-AT" sz="1000">
                        <a:effectLst/>
                        <a:latin typeface="Arial"/>
                        <a:ea typeface="Lucida Sans Unicode"/>
                        <a:cs typeface="Times New Roman"/>
                      </a:endParaRPr>
                    </a:p>
                  </a:txBody>
                  <a:tcPr marL="18491" marR="18491" marT="0" marB="0"/>
                </a:tc>
              </a:tr>
              <a:tr h="90659">
                <a:tc>
                  <a:txBody>
                    <a:bodyPr/>
                    <a:lstStyle/>
                    <a:p>
                      <a:pPr algn="l">
                        <a:lnSpc>
                          <a:spcPct val="130000"/>
                        </a:lnSpc>
                        <a:spcAft>
                          <a:spcPts val="0"/>
                        </a:spcAft>
                      </a:pPr>
                      <a:r>
                        <a:rPr lang="de-DE" sz="1000" dirty="0">
                          <a:effectLst/>
                        </a:rPr>
                        <a:t>Art der Bilanzierung: </a:t>
                      </a:r>
                      <a:endParaRPr lang="de-AT" sz="1000" dirty="0">
                        <a:effectLst/>
                        <a:latin typeface="Arial"/>
                        <a:ea typeface="Lucida Sans Unicode"/>
                        <a:cs typeface="Times New Roman"/>
                      </a:endParaRPr>
                    </a:p>
                  </a:txBody>
                  <a:tcPr marL="18491" marR="18491" marT="0" marB="0"/>
                </a:tc>
                <a:tc>
                  <a:txBody>
                    <a:bodyPr/>
                    <a:lstStyle/>
                    <a:p>
                      <a:pPr>
                        <a:lnSpc>
                          <a:spcPct val="130000"/>
                        </a:lnSpc>
                        <a:spcAft>
                          <a:spcPts val="0"/>
                        </a:spcAft>
                      </a:pPr>
                      <a:r>
                        <a:rPr lang="de-DE" sz="1000">
                          <a:effectLst/>
                        </a:rPr>
                        <a:t>unbekannt</a:t>
                      </a:r>
                      <a:endParaRPr lang="de-AT" sz="1000">
                        <a:effectLst/>
                        <a:latin typeface="Arial"/>
                        <a:ea typeface="Lucida Sans Unicode"/>
                        <a:cs typeface="Times New Roman"/>
                      </a:endParaRPr>
                    </a:p>
                  </a:txBody>
                  <a:tcPr marL="18491" marR="18491" marT="0" marB="0"/>
                </a:tc>
              </a:tr>
              <a:tr h="90659">
                <a:tc>
                  <a:txBody>
                    <a:bodyPr/>
                    <a:lstStyle/>
                    <a:p>
                      <a:pPr algn="l">
                        <a:lnSpc>
                          <a:spcPct val="130000"/>
                        </a:lnSpc>
                        <a:spcAft>
                          <a:spcPts val="0"/>
                        </a:spcAft>
                      </a:pPr>
                      <a:r>
                        <a:rPr lang="de-DE" sz="1000" dirty="0">
                          <a:effectLst/>
                        </a:rPr>
                        <a:t>Konversionsfaktoren:</a:t>
                      </a:r>
                      <a:endParaRPr lang="de-AT" sz="1000" dirty="0">
                        <a:effectLst/>
                        <a:latin typeface="Arial"/>
                        <a:ea typeface="Lucida Sans Unicode"/>
                        <a:cs typeface="Times New Roman"/>
                      </a:endParaRPr>
                    </a:p>
                  </a:txBody>
                  <a:tcPr marL="18491" marR="18491" marT="0" marB="0"/>
                </a:tc>
                <a:tc>
                  <a:txBody>
                    <a:bodyPr/>
                    <a:lstStyle/>
                    <a:p>
                      <a:pPr>
                        <a:lnSpc>
                          <a:spcPct val="130000"/>
                        </a:lnSpc>
                        <a:spcAft>
                          <a:spcPts val="0"/>
                        </a:spcAft>
                      </a:pPr>
                      <a:r>
                        <a:rPr lang="de-DE" sz="1000">
                          <a:effectLst/>
                        </a:rPr>
                        <a:t>unbekannt</a:t>
                      </a:r>
                      <a:endParaRPr lang="de-AT" sz="1000">
                        <a:effectLst/>
                        <a:latin typeface="Arial"/>
                        <a:ea typeface="Lucida Sans Unicode"/>
                        <a:cs typeface="Times New Roman"/>
                      </a:endParaRPr>
                    </a:p>
                  </a:txBody>
                  <a:tcPr marL="18491" marR="18491" marT="0" marB="0"/>
                </a:tc>
              </a:tr>
              <a:tr h="79247">
                <a:tc>
                  <a:txBody>
                    <a:bodyPr/>
                    <a:lstStyle/>
                    <a:p>
                      <a:pPr algn="l"/>
                      <a:endParaRPr lang="de-AT" sz="1000" dirty="0">
                        <a:effectLst/>
                        <a:latin typeface="Calibri"/>
                      </a:endParaRPr>
                    </a:p>
                  </a:txBody>
                  <a:tcPr marL="18491" marR="18491" marT="0" marB="0"/>
                </a:tc>
                <a:tc>
                  <a:txBody>
                    <a:bodyPr/>
                    <a:lstStyle/>
                    <a:p>
                      <a:endParaRPr lang="de-AT" sz="1000">
                        <a:effectLst/>
                        <a:latin typeface="Calibri"/>
                      </a:endParaRPr>
                    </a:p>
                  </a:txBody>
                  <a:tcPr marL="18491" marR="18491" marT="0" marB="0"/>
                </a:tc>
              </a:tr>
              <a:tr h="634611">
                <a:tc>
                  <a:txBody>
                    <a:bodyPr/>
                    <a:lstStyle/>
                    <a:p>
                      <a:pPr algn="l">
                        <a:lnSpc>
                          <a:spcPct val="130000"/>
                        </a:lnSpc>
                        <a:spcAft>
                          <a:spcPts val="0"/>
                        </a:spcAft>
                      </a:pPr>
                      <a:r>
                        <a:rPr lang="de-DE" sz="1000" dirty="0">
                          <a:effectLst/>
                        </a:rPr>
                        <a:t>Quelle Projektdaten:</a:t>
                      </a:r>
                      <a:endParaRPr lang="de-AT" sz="1000" dirty="0">
                        <a:effectLst/>
                        <a:latin typeface="Arial"/>
                        <a:ea typeface="Lucida Sans Unicode"/>
                        <a:cs typeface="Times New Roman"/>
                      </a:endParaRPr>
                    </a:p>
                  </a:txBody>
                  <a:tcPr marL="18491" marR="18491" marT="0" marB="0"/>
                </a:tc>
                <a:tc>
                  <a:txBody>
                    <a:bodyPr/>
                    <a:lstStyle/>
                    <a:p>
                      <a:pPr>
                        <a:lnSpc>
                          <a:spcPct val="130000"/>
                        </a:lnSpc>
                        <a:spcAft>
                          <a:spcPts val="0"/>
                        </a:spcAft>
                      </a:pPr>
                      <a:r>
                        <a:rPr lang="de-DE" sz="1000">
                          <a:effectLst/>
                        </a:rPr>
                        <a:t>DI Heinrich TRIMMEL</a:t>
                      </a:r>
                      <a:br>
                        <a:rPr lang="de-DE" sz="1000">
                          <a:effectLst/>
                        </a:rPr>
                      </a:br>
                      <a:r>
                        <a:rPr lang="de-DE" sz="1000">
                          <a:effectLst/>
                        </a:rPr>
                        <a:t>Architekt und Sachverständiger </a:t>
                      </a:r>
                      <a:br>
                        <a:rPr lang="de-DE" sz="1000">
                          <a:effectLst/>
                        </a:rPr>
                      </a:br>
                      <a:r>
                        <a:rPr lang="de-DE" sz="1000">
                          <a:effectLst/>
                        </a:rPr>
                        <a:t>Seebensteinerstr. 24, A-2620 Neunkirchen</a:t>
                      </a:r>
                      <a:br>
                        <a:rPr lang="de-DE" sz="1000">
                          <a:effectLst/>
                        </a:rPr>
                      </a:br>
                      <a:r>
                        <a:rPr lang="de-DE" sz="1000">
                          <a:effectLst/>
                        </a:rPr>
                        <a:t>Telefon:   +43 2635 625 25</a:t>
                      </a:r>
                      <a:br>
                        <a:rPr lang="de-DE" sz="1000">
                          <a:effectLst/>
                        </a:rPr>
                      </a:br>
                      <a:r>
                        <a:rPr lang="de-DE" sz="1000">
                          <a:effectLst/>
                        </a:rPr>
                        <a:t>Fax:   +43 2635 625 25 6</a:t>
                      </a:r>
                      <a:br>
                        <a:rPr lang="de-DE" sz="1000">
                          <a:effectLst/>
                        </a:rPr>
                      </a:br>
                      <a:r>
                        <a:rPr lang="de-DE" sz="1000">
                          <a:effectLst/>
                        </a:rPr>
                        <a:t>architekt@trimmel.co.at</a:t>
                      </a:r>
                      <a:br>
                        <a:rPr lang="de-DE" sz="1000">
                          <a:effectLst/>
                        </a:rPr>
                      </a:br>
                      <a:r>
                        <a:rPr lang="de-DE" sz="1000">
                          <a:effectLst/>
                        </a:rPr>
                        <a:t>www.trimmel.co.at</a:t>
                      </a:r>
                      <a:endParaRPr lang="de-AT" sz="1000">
                        <a:effectLst/>
                        <a:latin typeface="Arial"/>
                        <a:ea typeface="Lucida Sans Unicode"/>
                        <a:cs typeface="Times New Roman"/>
                      </a:endParaRPr>
                    </a:p>
                  </a:txBody>
                  <a:tcPr marL="18491" marR="18491" marT="0" marB="0"/>
                </a:tc>
              </a:tr>
              <a:tr h="90659">
                <a:tc>
                  <a:txBody>
                    <a:bodyPr/>
                    <a:lstStyle/>
                    <a:p>
                      <a:pPr algn="l">
                        <a:lnSpc>
                          <a:spcPct val="130000"/>
                        </a:lnSpc>
                        <a:spcAft>
                          <a:spcPts val="0"/>
                        </a:spcAft>
                      </a:pPr>
                      <a:r>
                        <a:rPr lang="de-DE" sz="1000" dirty="0">
                          <a:effectLst/>
                        </a:rPr>
                        <a:t>Ansprechperson:</a:t>
                      </a:r>
                      <a:endParaRPr lang="de-AT" sz="1000" dirty="0">
                        <a:effectLst/>
                        <a:latin typeface="Arial"/>
                        <a:ea typeface="Lucida Sans Unicode"/>
                        <a:cs typeface="Times New Roman"/>
                      </a:endParaRPr>
                    </a:p>
                  </a:txBody>
                  <a:tcPr marL="18491" marR="18491" marT="0" marB="0"/>
                </a:tc>
                <a:tc>
                  <a:txBody>
                    <a:bodyPr/>
                    <a:lstStyle/>
                    <a:p>
                      <a:pPr>
                        <a:lnSpc>
                          <a:spcPct val="130000"/>
                        </a:lnSpc>
                        <a:spcAft>
                          <a:spcPts val="0"/>
                        </a:spcAft>
                      </a:pPr>
                      <a:r>
                        <a:rPr lang="de-DE" sz="1000" dirty="0" err="1">
                          <a:effectLst/>
                        </a:rPr>
                        <a:t>Arch</a:t>
                      </a:r>
                      <a:r>
                        <a:rPr lang="de-DE" sz="1000" dirty="0">
                          <a:effectLst/>
                        </a:rPr>
                        <a:t>. DI Heinrich Trimmel</a:t>
                      </a:r>
                      <a:endParaRPr lang="de-AT" sz="1000" dirty="0">
                        <a:effectLst/>
                        <a:latin typeface="Arial"/>
                        <a:ea typeface="Lucida Sans Unicode"/>
                        <a:cs typeface="Times New Roman"/>
                      </a:endParaRPr>
                    </a:p>
                  </a:txBody>
                  <a:tcPr marL="18491" marR="18491" marT="0" marB="0"/>
                </a:tc>
              </a:tr>
            </a:tbl>
          </a:graphicData>
        </a:graphic>
      </p:graphicFrame>
      <p:sp>
        <p:nvSpPr>
          <p:cNvPr id="6" name="Rechteck 5"/>
          <p:cNvSpPr/>
          <p:nvPr/>
        </p:nvSpPr>
        <p:spPr>
          <a:xfrm>
            <a:off x="8604448" y="5589240"/>
            <a:ext cx="442750" cy="369332"/>
          </a:xfrm>
          <a:prstGeom prst="rect">
            <a:avLst/>
          </a:prstGeom>
        </p:spPr>
        <p:txBody>
          <a:bodyPr wrap="none">
            <a:spAutoFit/>
          </a:bodyPr>
          <a:lstStyle/>
          <a:p>
            <a:r>
              <a:rPr lang="de-DE" dirty="0"/>
              <a:t>[5]</a:t>
            </a:r>
            <a:endParaRPr lang="de-AT" dirty="0"/>
          </a:p>
        </p:txBody>
      </p:sp>
    </p:spTree>
    <p:extLst>
      <p:ext uri="{BB962C8B-B14F-4D97-AF65-F5344CB8AC3E}">
        <p14:creationId xmlns:p14="http://schemas.microsoft.com/office/powerpoint/2010/main" val="158590634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5" name="Untertitel 2"/>
          <p:cNvSpPr txBox="1">
            <a:spLocks/>
          </p:cNvSpPr>
          <p:nvPr/>
        </p:nvSpPr>
        <p:spPr bwMode="auto">
          <a:xfrm>
            <a:off x="1691307" y="764704"/>
            <a:ext cx="7993261" cy="72008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de-AT" b="1" dirty="0"/>
              <a:t>Realisierte Projekte in Österreich</a:t>
            </a:r>
          </a:p>
        </p:txBody>
      </p:sp>
      <p:sp>
        <p:nvSpPr>
          <p:cNvPr id="2" name="Rechteck 1"/>
          <p:cNvSpPr/>
          <p:nvPr/>
        </p:nvSpPr>
        <p:spPr>
          <a:xfrm>
            <a:off x="2195736" y="1196752"/>
            <a:ext cx="1373389" cy="369332"/>
          </a:xfrm>
          <a:prstGeom prst="rect">
            <a:avLst/>
          </a:prstGeom>
        </p:spPr>
        <p:txBody>
          <a:bodyPr wrap="none">
            <a:spAutoFit/>
          </a:bodyPr>
          <a:lstStyle/>
          <a:p>
            <a:r>
              <a:rPr lang="de-DE" dirty="0" err="1"/>
              <a:t>ENERGYbase</a:t>
            </a:r>
            <a:endParaRPr lang="de-AT" dirty="0"/>
          </a:p>
        </p:txBody>
      </p:sp>
      <p:sp>
        <p:nvSpPr>
          <p:cNvPr id="3" name="Rechteck 2"/>
          <p:cNvSpPr/>
          <p:nvPr/>
        </p:nvSpPr>
        <p:spPr>
          <a:xfrm>
            <a:off x="1907704" y="5858108"/>
            <a:ext cx="6912768" cy="523220"/>
          </a:xfrm>
          <a:prstGeom prst="rect">
            <a:avLst/>
          </a:prstGeom>
        </p:spPr>
        <p:txBody>
          <a:bodyPr wrap="square">
            <a:spAutoFit/>
          </a:bodyPr>
          <a:lstStyle/>
          <a:p>
            <a:r>
              <a:rPr lang="de-DE" sz="1400" dirty="0" err="1"/>
              <a:t>ENERGYbase</a:t>
            </a:r>
            <a:r>
              <a:rPr lang="de-DE" sz="1400" dirty="0"/>
              <a:t>. Das Bürogebäude in Passivhausbauweise in Wien vereint Energieeffizienz und erneuerbare Energien mit höchstem Nutzerkomfort. (© </a:t>
            </a:r>
            <a:r>
              <a:rPr lang="de-DE" sz="1400" dirty="0" err="1"/>
              <a:t>Hurnaus</a:t>
            </a:r>
            <a:r>
              <a:rPr lang="de-DE" sz="1400" dirty="0"/>
              <a:t>)</a:t>
            </a:r>
            <a:endParaRPr lang="de-AT" sz="1400" dirty="0"/>
          </a:p>
        </p:txBody>
      </p:sp>
      <p:pic>
        <p:nvPicPr>
          <p:cNvPr id="6" name="Bild 7" descr="pos architekten EnergyBase (c)Hurnaus 9710_03exp"/>
          <p:cNvPicPr/>
          <p:nvPr/>
        </p:nvPicPr>
        <p:blipFill>
          <a:blip r:embed="rId4" cstate="print"/>
          <a:srcRect/>
          <a:stretch>
            <a:fillRect/>
          </a:stretch>
        </p:blipFill>
        <p:spPr bwMode="auto">
          <a:xfrm>
            <a:off x="1979712" y="1844824"/>
            <a:ext cx="5616624" cy="3960440"/>
          </a:xfrm>
          <a:prstGeom prst="rect">
            <a:avLst/>
          </a:prstGeom>
          <a:ln>
            <a:noFill/>
          </a:ln>
          <a:effectLst>
            <a:outerShdw blurRad="292100" dist="139700" dir="2700000" algn="tl" rotWithShape="0">
              <a:srgbClr val="333333">
                <a:alpha val="65000"/>
              </a:srgbClr>
            </a:outerShdw>
          </a:effectLst>
        </p:spPr>
      </p:pic>
      <p:sp>
        <p:nvSpPr>
          <p:cNvPr id="4" name="Rechteck 3"/>
          <p:cNvSpPr/>
          <p:nvPr/>
        </p:nvSpPr>
        <p:spPr>
          <a:xfrm>
            <a:off x="7609723" y="5436323"/>
            <a:ext cx="442750" cy="369332"/>
          </a:xfrm>
          <a:prstGeom prst="rect">
            <a:avLst/>
          </a:prstGeom>
        </p:spPr>
        <p:txBody>
          <a:bodyPr wrap="none">
            <a:spAutoFit/>
          </a:bodyPr>
          <a:lstStyle/>
          <a:p>
            <a:r>
              <a:rPr lang="de-DE" dirty="0"/>
              <a:t>[5]</a:t>
            </a:r>
            <a:endParaRPr lang="de-AT" dirty="0"/>
          </a:p>
        </p:txBody>
      </p:sp>
    </p:spTree>
    <p:extLst>
      <p:ext uri="{BB962C8B-B14F-4D97-AF65-F5344CB8AC3E}">
        <p14:creationId xmlns:p14="http://schemas.microsoft.com/office/powerpoint/2010/main" val="141388255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5" name="Untertitel 2"/>
          <p:cNvSpPr txBox="1">
            <a:spLocks/>
          </p:cNvSpPr>
          <p:nvPr/>
        </p:nvSpPr>
        <p:spPr bwMode="auto">
          <a:xfrm>
            <a:off x="1691307" y="764704"/>
            <a:ext cx="7993261" cy="72008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de-AT" b="1" dirty="0"/>
              <a:t>Realisierte Projekte in Österreich</a:t>
            </a:r>
          </a:p>
        </p:txBody>
      </p:sp>
      <p:sp>
        <p:nvSpPr>
          <p:cNvPr id="2" name="Rechteck 1"/>
          <p:cNvSpPr/>
          <p:nvPr/>
        </p:nvSpPr>
        <p:spPr>
          <a:xfrm>
            <a:off x="2195736" y="1196752"/>
            <a:ext cx="1373389" cy="369332"/>
          </a:xfrm>
          <a:prstGeom prst="rect">
            <a:avLst/>
          </a:prstGeom>
        </p:spPr>
        <p:txBody>
          <a:bodyPr wrap="none">
            <a:spAutoFit/>
          </a:bodyPr>
          <a:lstStyle/>
          <a:p>
            <a:r>
              <a:rPr lang="de-DE" dirty="0" err="1"/>
              <a:t>ENERGYbase</a:t>
            </a:r>
            <a:endParaRPr lang="de-AT" dirty="0"/>
          </a:p>
        </p:txBody>
      </p:sp>
      <p:graphicFrame>
        <p:nvGraphicFramePr>
          <p:cNvPr id="3" name="Tabelle 2"/>
          <p:cNvGraphicFramePr>
            <a:graphicFrameLocks noGrp="1"/>
          </p:cNvGraphicFramePr>
          <p:nvPr>
            <p:extLst>
              <p:ext uri="{D42A27DB-BD31-4B8C-83A1-F6EECF244321}">
                <p14:modId xmlns:p14="http://schemas.microsoft.com/office/powerpoint/2010/main" val="562082353"/>
              </p:ext>
            </p:extLst>
          </p:nvPr>
        </p:nvGraphicFramePr>
        <p:xfrm>
          <a:off x="539552" y="1844824"/>
          <a:ext cx="8064896" cy="4819720"/>
        </p:xfrm>
        <a:graphic>
          <a:graphicData uri="http://schemas.openxmlformats.org/drawingml/2006/table">
            <a:tbl>
              <a:tblPr firstRow="1" firstCol="1" bandRow="1">
                <a:tableStyleId>{5C22544A-7EE6-4342-B048-85BDC9FD1C3A}</a:tableStyleId>
              </a:tblPr>
              <a:tblGrid>
                <a:gridCol w="1950142"/>
                <a:gridCol w="6114754"/>
              </a:tblGrid>
              <a:tr h="181460">
                <a:tc>
                  <a:txBody>
                    <a:bodyPr/>
                    <a:lstStyle/>
                    <a:p>
                      <a:pPr>
                        <a:lnSpc>
                          <a:spcPct val="130000"/>
                        </a:lnSpc>
                        <a:spcAft>
                          <a:spcPts val="0"/>
                        </a:spcAft>
                      </a:pPr>
                      <a:r>
                        <a:rPr lang="de-DE" sz="1000" dirty="0">
                          <a:effectLst/>
                        </a:rPr>
                        <a:t>Projektbezeichnung:</a:t>
                      </a:r>
                      <a:endParaRPr lang="de-AT" sz="1000" dirty="0">
                        <a:effectLst/>
                        <a:latin typeface="Arial"/>
                        <a:ea typeface="Lucida Sans Unicode"/>
                        <a:cs typeface="Times New Roman"/>
                      </a:endParaRPr>
                    </a:p>
                  </a:txBody>
                  <a:tcPr marL="18145" marR="18145" marT="0" marB="0"/>
                </a:tc>
                <a:tc>
                  <a:txBody>
                    <a:bodyPr/>
                    <a:lstStyle/>
                    <a:p>
                      <a:pPr>
                        <a:lnSpc>
                          <a:spcPct val="130000"/>
                        </a:lnSpc>
                        <a:spcAft>
                          <a:spcPts val="0"/>
                        </a:spcAft>
                      </a:pPr>
                      <a:r>
                        <a:rPr lang="de-DE" sz="1000">
                          <a:effectLst/>
                        </a:rPr>
                        <a:t>ENERGYbase</a:t>
                      </a:r>
                      <a:endParaRPr lang="de-AT" sz="1000">
                        <a:effectLst/>
                        <a:latin typeface="Arial"/>
                        <a:ea typeface="Lucida Sans Unicode"/>
                        <a:cs typeface="Times New Roman"/>
                      </a:endParaRPr>
                    </a:p>
                  </a:txBody>
                  <a:tcPr marL="18145" marR="18145" marT="0" marB="0"/>
                </a:tc>
              </a:tr>
              <a:tr h="181460">
                <a:tc>
                  <a:txBody>
                    <a:bodyPr/>
                    <a:lstStyle/>
                    <a:p>
                      <a:pPr>
                        <a:lnSpc>
                          <a:spcPct val="130000"/>
                        </a:lnSpc>
                        <a:spcAft>
                          <a:spcPts val="0"/>
                        </a:spcAft>
                      </a:pPr>
                      <a:r>
                        <a:rPr lang="de-DE" sz="1000">
                          <a:effectLst/>
                        </a:rPr>
                        <a:t>Standort:</a:t>
                      </a:r>
                      <a:endParaRPr lang="de-AT" sz="1000">
                        <a:effectLst/>
                        <a:latin typeface="Arial"/>
                        <a:ea typeface="Lucida Sans Unicode"/>
                        <a:cs typeface="Times New Roman"/>
                      </a:endParaRPr>
                    </a:p>
                  </a:txBody>
                  <a:tcPr marL="18145" marR="18145" marT="0" marB="0"/>
                </a:tc>
                <a:tc>
                  <a:txBody>
                    <a:bodyPr/>
                    <a:lstStyle/>
                    <a:p>
                      <a:pPr>
                        <a:lnSpc>
                          <a:spcPct val="130000"/>
                        </a:lnSpc>
                        <a:spcAft>
                          <a:spcPts val="0"/>
                        </a:spcAft>
                      </a:pPr>
                      <a:r>
                        <a:rPr lang="de-DE" sz="1000">
                          <a:effectLst/>
                        </a:rPr>
                        <a:t>Wien</a:t>
                      </a:r>
                      <a:endParaRPr lang="de-AT" sz="1000">
                        <a:effectLst/>
                        <a:latin typeface="Arial"/>
                        <a:ea typeface="Lucida Sans Unicode"/>
                        <a:cs typeface="Times New Roman"/>
                      </a:endParaRPr>
                    </a:p>
                  </a:txBody>
                  <a:tcPr marL="18145" marR="18145" marT="0" marB="0"/>
                </a:tc>
              </a:tr>
              <a:tr h="362920">
                <a:tc>
                  <a:txBody>
                    <a:bodyPr/>
                    <a:lstStyle/>
                    <a:p>
                      <a:pPr>
                        <a:lnSpc>
                          <a:spcPct val="130000"/>
                        </a:lnSpc>
                        <a:spcAft>
                          <a:spcPts val="0"/>
                        </a:spcAft>
                      </a:pPr>
                      <a:r>
                        <a:rPr lang="de-DE" sz="1000">
                          <a:effectLst/>
                        </a:rPr>
                        <a:t>Anspruch/Bezeichnung:</a:t>
                      </a:r>
                      <a:endParaRPr lang="de-AT" sz="1000">
                        <a:effectLst/>
                        <a:latin typeface="Arial"/>
                        <a:ea typeface="Lucida Sans Unicode"/>
                        <a:cs typeface="Times New Roman"/>
                      </a:endParaRPr>
                    </a:p>
                  </a:txBody>
                  <a:tcPr marL="18145" marR="18145" marT="0" marB="0"/>
                </a:tc>
                <a:tc>
                  <a:txBody>
                    <a:bodyPr/>
                    <a:lstStyle/>
                    <a:p>
                      <a:pPr>
                        <a:lnSpc>
                          <a:spcPct val="130000"/>
                        </a:lnSpc>
                        <a:spcAft>
                          <a:spcPts val="0"/>
                        </a:spcAft>
                      </a:pPr>
                      <a:r>
                        <a:rPr lang="de-DE" sz="1000">
                          <a:effectLst/>
                        </a:rPr>
                        <a:t>100% erneuerbare Energien</a:t>
                      </a:r>
                      <a:endParaRPr lang="de-AT" sz="1000">
                        <a:effectLst/>
                        <a:latin typeface="Arial"/>
                        <a:ea typeface="Lucida Sans Unicode"/>
                        <a:cs typeface="Times New Roman"/>
                      </a:endParaRPr>
                    </a:p>
                  </a:txBody>
                  <a:tcPr marL="18145" marR="18145" marT="0" marB="0"/>
                </a:tc>
              </a:tr>
              <a:tr h="181460">
                <a:tc>
                  <a:txBody>
                    <a:bodyPr/>
                    <a:lstStyle/>
                    <a:p>
                      <a:pPr>
                        <a:lnSpc>
                          <a:spcPct val="130000"/>
                        </a:lnSpc>
                        <a:spcAft>
                          <a:spcPts val="0"/>
                        </a:spcAft>
                      </a:pPr>
                      <a:r>
                        <a:rPr lang="de-DE" sz="1000">
                          <a:effectLst/>
                        </a:rPr>
                        <a:t>Objektart:</a:t>
                      </a:r>
                      <a:endParaRPr lang="de-AT" sz="1000">
                        <a:effectLst/>
                        <a:latin typeface="Arial"/>
                        <a:ea typeface="Lucida Sans Unicode"/>
                        <a:cs typeface="Times New Roman"/>
                      </a:endParaRPr>
                    </a:p>
                  </a:txBody>
                  <a:tcPr marL="18145" marR="18145" marT="0" marB="0"/>
                </a:tc>
                <a:tc>
                  <a:txBody>
                    <a:bodyPr/>
                    <a:lstStyle/>
                    <a:p>
                      <a:pPr>
                        <a:lnSpc>
                          <a:spcPct val="130000"/>
                        </a:lnSpc>
                        <a:spcAft>
                          <a:spcPts val="0"/>
                        </a:spcAft>
                      </a:pPr>
                      <a:r>
                        <a:rPr lang="de-DE" sz="1000">
                          <a:effectLst/>
                        </a:rPr>
                        <a:t>Bürogebäude in Passivhausbauweise, 9200 m² NFL</a:t>
                      </a:r>
                      <a:endParaRPr lang="de-AT" sz="1000">
                        <a:effectLst/>
                        <a:latin typeface="Arial"/>
                        <a:ea typeface="Lucida Sans Unicode"/>
                        <a:cs typeface="Times New Roman"/>
                      </a:endParaRPr>
                    </a:p>
                  </a:txBody>
                  <a:tcPr marL="18145" marR="18145" marT="0" marB="0"/>
                </a:tc>
              </a:tr>
              <a:tr h="181460">
                <a:tc>
                  <a:txBody>
                    <a:bodyPr/>
                    <a:lstStyle/>
                    <a:p>
                      <a:pPr>
                        <a:lnSpc>
                          <a:spcPct val="130000"/>
                        </a:lnSpc>
                        <a:spcAft>
                          <a:spcPts val="0"/>
                        </a:spcAft>
                      </a:pPr>
                      <a:r>
                        <a:rPr lang="de-DE" sz="1000">
                          <a:effectLst/>
                        </a:rPr>
                        <a:t>Fertigstellung:</a:t>
                      </a:r>
                      <a:endParaRPr lang="de-AT" sz="1000">
                        <a:effectLst/>
                        <a:latin typeface="Arial"/>
                        <a:ea typeface="Lucida Sans Unicode"/>
                        <a:cs typeface="Times New Roman"/>
                      </a:endParaRPr>
                    </a:p>
                  </a:txBody>
                  <a:tcPr marL="18145" marR="18145" marT="0" marB="0"/>
                </a:tc>
                <a:tc>
                  <a:txBody>
                    <a:bodyPr/>
                    <a:lstStyle/>
                    <a:p>
                      <a:pPr>
                        <a:lnSpc>
                          <a:spcPct val="130000"/>
                        </a:lnSpc>
                        <a:spcAft>
                          <a:spcPts val="0"/>
                        </a:spcAft>
                      </a:pPr>
                      <a:r>
                        <a:rPr lang="de-DE" sz="1000">
                          <a:effectLst/>
                        </a:rPr>
                        <a:t>2008</a:t>
                      </a:r>
                      <a:endParaRPr lang="de-AT" sz="1000">
                        <a:effectLst/>
                        <a:latin typeface="Arial"/>
                        <a:ea typeface="Lucida Sans Unicode"/>
                        <a:cs typeface="Times New Roman"/>
                      </a:endParaRPr>
                    </a:p>
                  </a:txBody>
                  <a:tcPr marL="18145" marR="18145" marT="0" marB="0"/>
                </a:tc>
              </a:tr>
              <a:tr h="362920">
                <a:tc>
                  <a:txBody>
                    <a:bodyPr/>
                    <a:lstStyle/>
                    <a:p>
                      <a:pPr>
                        <a:lnSpc>
                          <a:spcPct val="130000"/>
                        </a:lnSpc>
                        <a:spcAft>
                          <a:spcPts val="0"/>
                        </a:spcAft>
                      </a:pPr>
                      <a:r>
                        <a:rPr lang="de-DE" sz="1000">
                          <a:effectLst/>
                        </a:rPr>
                        <a:t>Förderungen:</a:t>
                      </a:r>
                      <a:endParaRPr lang="de-AT" sz="1000">
                        <a:effectLst/>
                        <a:latin typeface="Arial"/>
                        <a:ea typeface="Lucida Sans Unicode"/>
                        <a:cs typeface="Times New Roman"/>
                      </a:endParaRPr>
                    </a:p>
                  </a:txBody>
                  <a:tcPr marL="18145" marR="18145" marT="0" marB="0"/>
                </a:tc>
                <a:tc>
                  <a:txBody>
                    <a:bodyPr/>
                    <a:lstStyle/>
                    <a:p>
                      <a:pPr>
                        <a:lnSpc>
                          <a:spcPct val="130000"/>
                        </a:lnSpc>
                        <a:spcAft>
                          <a:spcPts val="0"/>
                        </a:spcAft>
                      </a:pPr>
                      <a:r>
                        <a:rPr lang="de-DE" sz="1000">
                          <a:effectLst/>
                        </a:rPr>
                        <a:t>bm:vit „Haus der Zukunft“-Pilotprojekt, WWFF Wiener Wirtschaftsförderungsfonds, EU interreg III A</a:t>
                      </a:r>
                      <a:endParaRPr lang="de-AT" sz="1000">
                        <a:effectLst/>
                        <a:latin typeface="Arial"/>
                        <a:ea typeface="Lucida Sans Unicode"/>
                        <a:cs typeface="Times New Roman"/>
                      </a:endParaRPr>
                    </a:p>
                  </a:txBody>
                  <a:tcPr marL="18145" marR="18145" marT="0" marB="0"/>
                </a:tc>
              </a:tr>
              <a:tr h="181460">
                <a:tc>
                  <a:txBody>
                    <a:bodyPr/>
                    <a:lstStyle/>
                    <a:p>
                      <a:pPr>
                        <a:lnSpc>
                          <a:spcPct val="130000"/>
                        </a:lnSpc>
                        <a:spcAft>
                          <a:spcPts val="0"/>
                        </a:spcAft>
                      </a:pPr>
                      <a:r>
                        <a:rPr lang="de-DE" sz="1000">
                          <a:effectLst/>
                        </a:rPr>
                        <a:t>Architektur:</a:t>
                      </a:r>
                      <a:endParaRPr lang="de-AT" sz="1000">
                        <a:effectLst/>
                        <a:latin typeface="Arial"/>
                        <a:ea typeface="Lucida Sans Unicode"/>
                        <a:cs typeface="Times New Roman"/>
                      </a:endParaRPr>
                    </a:p>
                  </a:txBody>
                  <a:tcPr marL="18145" marR="18145" marT="0" marB="0"/>
                </a:tc>
                <a:tc>
                  <a:txBody>
                    <a:bodyPr/>
                    <a:lstStyle/>
                    <a:p>
                      <a:pPr>
                        <a:lnSpc>
                          <a:spcPct val="130000"/>
                        </a:lnSpc>
                        <a:spcAft>
                          <a:spcPts val="0"/>
                        </a:spcAft>
                      </a:pPr>
                      <a:r>
                        <a:rPr lang="de-DE" sz="1000">
                          <a:effectLst/>
                        </a:rPr>
                        <a:t>pos architekten</a:t>
                      </a:r>
                      <a:endParaRPr lang="de-AT" sz="1000">
                        <a:effectLst/>
                        <a:latin typeface="Arial"/>
                        <a:ea typeface="Lucida Sans Unicode"/>
                        <a:cs typeface="Times New Roman"/>
                      </a:endParaRPr>
                    </a:p>
                  </a:txBody>
                  <a:tcPr marL="18145" marR="18145" marT="0" marB="0"/>
                </a:tc>
              </a:tr>
              <a:tr h="181460">
                <a:tc>
                  <a:txBody>
                    <a:bodyPr/>
                    <a:lstStyle/>
                    <a:p>
                      <a:pPr>
                        <a:lnSpc>
                          <a:spcPct val="130000"/>
                        </a:lnSpc>
                        <a:spcAft>
                          <a:spcPts val="0"/>
                        </a:spcAft>
                      </a:pPr>
                      <a:r>
                        <a:rPr lang="de-DE" sz="1000">
                          <a:effectLst/>
                        </a:rPr>
                        <a:t>Bauphysik:</a:t>
                      </a:r>
                      <a:endParaRPr lang="de-AT" sz="1000">
                        <a:effectLst/>
                        <a:latin typeface="Arial"/>
                        <a:ea typeface="Lucida Sans Unicode"/>
                        <a:cs typeface="Times New Roman"/>
                      </a:endParaRPr>
                    </a:p>
                  </a:txBody>
                  <a:tcPr marL="18145" marR="18145" marT="0" marB="0"/>
                </a:tc>
                <a:tc>
                  <a:txBody>
                    <a:bodyPr/>
                    <a:lstStyle/>
                    <a:p>
                      <a:pPr>
                        <a:lnSpc>
                          <a:spcPct val="130000"/>
                        </a:lnSpc>
                        <a:spcAft>
                          <a:spcPts val="0"/>
                        </a:spcAft>
                      </a:pPr>
                      <a:r>
                        <a:rPr lang="de-DE" sz="1000">
                          <a:effectLst/>
                        </a:rPr>
                        <a:t>IBO</a:t>
                      </a:r>
                      <a:endParaRPr lang="de-AT" sz="1000">
                        <a:effectLst/>
                        <a:latin typeface="Arial"/>
                        <a:ea typeface="Lucida Sans Unicode"/>
                        <a:cs typeface="Times New Roman"/>
                      </a:endParaRPr>
                    </a:p>
                  </a:txBody>
                  <a:tcPr marL="18145" marR="18145" marT="0" marB="0"/>
                </a:tc>
              </a:tr>
              <a:tr h="181460">
                <a:tc>
                  <a:txBody>
                    <a:bodyPr/>
                    <a:lstStyle/>
                    <a:p>
                      <a:pPr>
                        <a:lnSpc>
                          <a:spcPct val="130000"/>
                        </a:lnSpc>
                        <a:spcAft>
                          <a:spcPts val="0"/>
                        </a:spcAft>
                      </a:pPr>
                      <a:r>
                        <a:rPr lang="de-DE" sz="1000">
                          <a:effectLst/>
                        </a:rPr>
                        <a:t>Bauherr:</a:t>
                      </a:r>
                      <a:endParaRPr lang="de-AT" sz="1000">
                        <a:effectLst/>
                        <a:latin typeface="Arial"/>
                        <a:ea typeface="Lucida Sans Unicode"/>
                        <a:cs typeface="Times New Roman"/>
                      </a:endParaRPr>
                    </a:p>
                  </a:txBody>
                  <a:tcPr marL="18145" marR="18145" marT="0" marB="0"/>
                </a:tc>
                <a:tc>
                  <a:txBody>
                    <a:bodyPr/>
                    <a:lstStyle/>
                    <a:p>
                      <a:pPr>
                        <a:lnSpc>
                          <a:spcPct val="130000"/>
                        </a:lnSpc>
                        <a:spcAft>
                          <a:spcPts val="0"/>
                        </a:spcAft>
                      </a:pPr>
                      <a:r>
                        <a:rPr lang="de-DE" sz="1000">
                          <a:effectLst/>
                        </a:rPr>
                        <a:t>WWFF (Wiener Wirtschaftsförderungsfonds)</a:t>
                      </a:r>
                      <a:endParaRPr lang="de-AT" sz="1000">
                        <a:effectLst/>
                        <a:latin typeface="Arial"/>
                        <a:ea typeface="Lucida Sans Unicode"/>
                        <a:cs typeface="Times New Roman"/>
                      </a:endParaRPr>
                    </a:p>
                  </a:txBody>
                  <a:tcPr marL="18145" marR="18145" marT="0" marB="0"/>
                </a:tc>
              </a:tr>
              <a:tr h="181460">
                <a:tc>
                  <a:txBody>
                    <a:bodyPr/>
                    <a:lstStyle/>
                    <a:p>
                      <a:pPr>
                        <a:lnSpc>
                          <a:spcPct val="130000"/>
                        </a:lnSpc>
                        <a:spcAft>
                          <a:spcPts val="0"/>
                        </a:spcAft>
                      </a:pPr>
                      <a:r>
                        <a:rPr lang="de-DE" sz="1000">
                          <a:effectLst/>
                        </a:rPr>
                        <a:t>Heizenergiebedarf:</a:t>
                      </a:r>
                      <a:endParaRPr lang="de-AT" sz="1000">
                        <a:effectLst/>
                        <a:latin typeface="Arial"/>
                        <a:ea typeface="Lucida Sans Unicode"/>
                        <a:cs typeface="Times New Roman"/>
                      </a:endParaRPr>
                    </a:p>
                  </a:txBody>
                  <a:tcPr marL="18145" marR="18145" marT="0" marB="0"/>
                </a:tc>
                <a:tc>
                  <a:txBody>
                    <a:bodyPr/>
                    <a:lstStyle/>
                    <a:p>
                      <a:pPr>
                        <a:lnSpc>
                          <a:spcPct val="130000"/>
                        </a:lnSpc>
                        <a:spcAft>
                          <a:spcPts val="0"/>
                        </a:spcAft>
                      </a:pPr>
                      <a:r>
                        <a:rPr lang="de-DE" sz="1000">
                          <a:effectLst/>
                        </a:rPr>
                        <a:t>9,8 kWh/m²a (PHPP)</a:t>
                      </a:r>
                      <a:endParaRPr lang="de-AT" sz="1000">
                        <a:effectLst/>
                        <a:latin typeface="Arial"/>
                        <a:ea typeface="Lucida Sans Unicode"/>
                        <a:cs typeface="Times New Roman"/>
                      </a:endParaRPr>
                    </a:p>
                  </a:txBody>
                  <a:tcPr marL="18145" marR="18145" marT="0" marB="0"/>
                </a:tc>
              </a:tr>
              <a:tr h="181460">
                <a:tc>
                  <a:txBody>
                    <a:bodyPr/>
                    <a:lstStyle/>
                    <a:p>
                      <a:pPr>
                        <a:lnSpc>
                          <a:spcPct val="130000"/>
                        </a:lnSpc>
                        <a:spcAft>
                          <a:spcPts val="0"/>
                        </a:spcAft>
                      </a:pPr>
                      <a:r>
                        <a:rPr lang="de-DE" sz="1000">
                          <a:effectLst/>
                        </a:rPr>
                        <a:t>Kühlenergiebedarf:</a:t>
                      </a:r>
                      <a:endParaRPr lang="de-AT" sz="1000">
                        <a:effectLst/>
                        <a:latin typeface="Arial"/>
                        <a:ea typeface="Lucida Sans Unicode"/>
                        <a:cs typeface="Times New Roman"/>
                      </a:endParaRPr>
                    </a:p>
                  </a:txBody>
                  <a:tcPr marL="18145" marR="18145" marT="0" marB="0"/>
                </a:tc>
                <a:tc>
                  <a:txBody>
                    <a:bodyPr/>
                    <a:lstStyle/>
                    <a:p>
                      <a:pPr>
                        <a:lnSpc>
                          <a:spcPct val="130000"/>
                        </a:lnSpc>
                        <a:spcAft>
                          <a:spcPts val="0"/>
                        </a:spcAft>
                      </a:pPr>
                      <a:r>
                        <a:rPr lang="de-DE" sz="1000">
                          <a:effectLst/>
                        </a:rPr>
                        <a:t>4 kWh/m²a (PHPP)</a:t>
                      </a:r>
                      <a:endParaRPr lang="de-AT" sz="1000">
                        <a:effectLst/>
                        <a:latin typeface="Arial"/>
                        <a:ea typeface="Lucida Sans Unicode"/>
                        <a:cs typeface="Times New Roman"/>
                      </a:endParaRPr>
                    </a:p>
                  </a:txBody>
                  <a:tcPr marL="18145" marR="18145" marT="0" marB="0"/>
                </a:tc>
              </a:tr>
              <a:tr h="181460">
                <a:tc>
                  <a:txBody>
                    <a:bodyPr/>
                    <a:lstStyle/>
                    <a:p>
                      <a:pPr>
                        <a:lnSpc>
                          <a:spcPct val="130000"/>
                        </a:lnSpc>
                        <a:spcAft>
                          <a:spcPts val="0"/>
                        </a:spcAft>
                      </a:pPr>
                      <a:r>
                        <a:rPr lang="de-DE" sz="1000">
                          <a:effectLst/>
                        </a:rPr>
                        <a:t>Primärenergiebedarf:</a:t>
                      </a:r>
                      <a:endParaRPr lang="de-AT" sz="1000">
                        <a:effectLst/>
                        <a:latin typeface="Arial"/>
                        <a:ea typeface="Lucida Sans Unicode"/>
                        <a:cs typeface="Times New Roman"/>
                      </a:endParaRPr>
                    </a:p>
                  </a:txBody>
                  <a:tcPr marL="18145" marR="18145" marT="0" marB="0"/>
                </a:tc>
                <a:tc>
                  <a:txBody>
                    <a:bodyPr/>
                    <a:lstStyle/>
                    <a:p>
                      <a:pPr>
                        <a:lnSpc>
                          <a:spcPct val="130000"/>
                        </a:lnSpc>
                        <a:spcAft>
                          <a:spcPts val="0"/>
                        </a:spcAft>
                      </a:pPr>
                      <a:r>
                        <a:rPr lang="de-DE" sz="1000">
                          <a:effectLst/>
                        </a:rPr>
                        <a:t>33 kWh/m²a (PHPP)</a:t>
                      </a:r>
                      <a:endParaRPr lang="de-AT" sz="1000">
                        <a:effectLst/>
                        <a:latin typeface="Arial"/>
                        <a:ea typeface="Lucida Sans Unicode"/>
                        <a:cs typeface="Times New Roman"/>
                      </a:endParaRPr>
                    </a:p>
                  </a:txBody>
                  <a:tcPr marL="18145" marR="18145" marT="0" marB="0"/>
                </a:tc>
              </a:tr>
              <a:tr h="181460">
                <a:tc>
                  <a:txBody>
                    <a:bodyPr/>
                    <a:lstStyle/>
                    <a:p>
                      <a:pPr algn="l">
                        <a:lnSpc>
                          <a:spcPct val="130000"/>
                        </a:lnSpc>
                        <a:spcAft>
                          <a:spcPts val="0"/>
                        </a:spcAft>
                      </a:pPr>
                      <a:r>
                        <a:rPr lang="de-DE" sz="1000" dirty="0">
                          <a:effectLst/>
                        </a:rPr>
                        <a:t>PV:</a:t>
                      </a:r>
                      <a:endParaRPr lang="de-AT" sz="1000" dirty="0">
                        <a:effectLst/>
                        <a:latin typeface="Arial"/>
                        <a:ea typeface="Lucida Sans Unicode"/>
                        <a:cs typeface="Times New Roman"/>
                      </a:endParaRPr>
                    </a:p>
                  </a:txBody>
                  <a:tcPr marL="18145" marR="18145" marT="0" marB="0"/>
                </a:tc>
                <a:tc>
                  <a:txBody>
                    <a:bodyPr/>
                    <a:lstStyle/>
                    <a:p>
                      <a:pPr>
                        <a:lnSpc>
                          <a:spcPct val="130000"/>
                        </a:lnSpc>
                        <a:spcAft>
                          <a:spcPts val="0"/>
                        </a:spcAft>
                      </a:pPr>
                      <a:r>
                        <a:rPr lang="de-DE" sz="1000">
                          <a:effectLst/>
                        </a:rPr>
                        <a:t>45 kWp</a:t>
                      </a:r>
                      <a:endParaRPr lang="de-AT" sz="1000">
                        <a:effectLst/>
                        <a:latin typeface="Arial"/>
                        <a:ea typeface="Lucida Sans Unicode"/>
                        <a:cs typeface="Times New Roman"/>
                      </a:endParaRPr>
                    </a:p>
                  </a:txBody>
                  <a:tcPr marL="18145" marR="18145" marT="0" marB="0"/>
                </a:tc>
              </a:tr>
              <a:tr h="181460">
                <a:tc>
                  <a:txBody>
                    <a:bodyPr/>
                    <a:lstStyle/>
                    <a:p>
                      <a:pPr algn="l">
                        <a:lnSpc>
                          <a:spcPct val="130000"/>
                        </a:lnSpc>
                        <a:spcAft>
                          <a:spcPts val="0"/>
                        </a:spcAft>
                      </a:pPr>
                      <a:r>
                        <a:rPr lang="de-DE" sz="1000" dirty="0">
                          <a:effectLst/>
                        </a:rPr>
                        <a:t>Art der Anbringung:</a:t>
                      </a:r>
                      <a:endParaRPr lang="de-AT" sz="1000" dirty="0">
                        <a:effectLst/>
                        <a:latin typeface="Arial"/>
                        <a:ea typeface="Lucida Sans Unicode"/>
                        <a:cs typeface="Times New Roman"/>
                      </a:endParaRPr>
                    </a:p>
                  </a:txBody>
                  <a:tcPr marL="18145" marR="18145" marT="0" marB="0"/>
                </a:tc>
                <a:tc>
                  <a:txBody>
                    <a:bodyPr/>
                    <a:lstStyle/>
                    <a:p>
                      <a:pPr>
                        <a:lnSpc>
                          <a:spcPct val="130000"/>
                        </a:lnSpc>
                        <a:spcAft>
                          <a:spcPts val="0"/>
                        </a:spcAft>
                      </a:pPr>
                      <a:r>
                        <a:rPr lang="de-DE" sz="1000">
                          <a:effectLst/>
                        </a:rPr>
                        <a:t>fassadenintegriert</a:t>
                      </a:r>
                      <a:endParaRPr lang="de-AT" sz="1000">
                        <a:effectLst/>
                        <a:latin typeface="Arial"/>
                        <a:ea typeface="Lucida Sans Unicode"/>
                        <a:cs typeface="Times New Roman"/>
                      </a:endParaRPr>
                    </a:p>
                  </a:txBody>
                  <a:tcPr marL="18145" marR="18145" marT="0" marB="0"/>
                </a:tc>
              </a:tr>
              <a:tr h="181460">
                <a:tc>
                  <a:txBody>
                    <a:bodyPr/>
                    <a:lstStyle/>
                    <a:p>
                      <a:pPr algn="l">
                        <a:lnSpc>
                          <a:spcPct val="130000"/>
                        </a:lnSpc>
                        <a:spcAft>
                          <a:spcPts val="0"/>
                        </a:spcAft>
                      </a:pPr>
                      <a:r>
                        <a:rPr lang="de-DE" sz="1000" dirty="0">
                          <a:effectLst/>
                        </a:rPr>
                        <a:t>Wind:</a:t>
                      </a:r>
                      <a:endParaRPr lang="de-AT" sz="1000" dirty="0">
                        <a:effectLst/>
                        <a:latin typeface="Arial"/>
                        <a:ea typeface="Lucida Sans Unicode"/>
                        <a:cs typeface="Times New Roman"/>
                      </a:endParaRPr>
                    </a:p>
                  </a:txBody>
                  <a:tcPr marL="18145" marR="18145" marT="0" marB="0"/>
                </a:tc>
                <a:tc>
                  <a:txBody>
                    <a:bodyPr/>
                    <a:lstStyle/>
                    <a:p>
                      <a:pPr>
                        <a:lnSpc>
                          <a:spcPct val="130000"/>
                        </a:lnSpc>
                        <a:spcAft>
                          <a:spcPts val="0"/>
                        </a:spcAft>
                      </a:pPr>
                      <a:r>
                        <a:rPr lang="de-DE" sz="1000">
                          <a:effectLst/>
                        </a:rPr>
                        <a:t>nein</a:t>
                      </a:r>
                      <a:endParaRPr lang="de-AT" sz="1000">
                        <a:effectLst/>
                        <a:latin typeface="Arial"/>
                        <a:ea typeface="Lucida Sans Unicode"/>
                        <a:cs typeface="Times New Roman"/>
                      </a:endParaRPr>
                    </a:p>
                  </a:txBody>
                  <a:tcPr marL="18145" marR="18145" marT="0" marB="0"/>
                </a:tc>
              </a:tr>
              <a:tr h="181460">
                <a:tc>
                  <a:txBody>
                    <a:bodyPr/>
                    <a:lstStyle/>
                    <a:p>
                      <a:pPr algn="l">
                        <a:lnSpc>
                          <a:spcPct val="130000"/>
                        </a:lnSpc>
                        <a:spcAft>
                          <a:spcPts val="0"/>
                        </a:spcAft>
                      </a:pPr>
                      <a:r>
                        <a:rPr lang="de-DE" sz="1000" dirty="0">
                          <a:effectLst/>
                        </a:rPr>
                        <a:t>Solarthermie:</a:t>
                      </a:r>
                      <a:endParaRPr lang="de-AT" sz="1000" dirty="0">
                        <a:effectLst/>
                        <a:latin typeface="Arial"/>
                        <a:ea typeface="Lucida Sans Unicode"/>
                        <a:cs typeface="Times New Roman"/>
                      </a:endParaRPr>
                    </a:p>
                  </a:txBody>
                  <a:tcPr marL="18145" marR="18145" marT="0" marB="0"/>
                </a:tc>
                <a:tc>
                  <a:txBody>
                    <a:bodyPr/>
                    <a:lstStyle/>
                    <a:p>
                      <a:pPr>
                        <a:lnSpc>
                          <a:spcPct val="130000"/>
                        </a:lnSpc>
                        <a:spcAft>
                          <a:spcPts val="0"/>
                        </a:spcAft>
                      </a:pPr>
                      <a:r>
                        <a:rPr lang="de-DE" sz="1000">
                          <a:effectLst/>
                        </a:rPr>
                        <a:t>285 m²</a:t>
                      </a:r>
                      <a:endParaRPr lang="de-AT" sz="1000">
                        <a:effectLst/>
                        <a:latin typeface="Arial"/>
                        <a:ea typeface="Lucida Sans Unicode"/>
                        <a:cs typeface="Times New Roman"/>
                      </a:endParaRPr>
                    </a:p>
                  </a:txBody>
                  <a:tcPr marL="18145" marR="18145" marT="0" marB="0"/>
                </a:tc>
              </a:tr>
              <a:tr h="181460">
                <a:tc>
                  <a:txBody>
                    <a:bodyPr/>
                    <a:lstStyle/>
                    <a:p>
                      <a:pPr algn="l">
                        <a:lnSpc>
                          <a:spcPct val="130000"/>
                        </a:lnSpc>
                        <a:spcAft>
                          <a:spcPts val="0"/>
                        </a:spcAft>
                      </a:pPr>
                      <a:r>
                        <a:rPr lang="de-DE" sz="1000" dirty="0">
                          <a:effectLst/>
                        </a:rPr>
                        <a:t>Heizungsunterstützung:</a:t>
                      </a:r>
                      <a:endParaRPr lang="de-AT" sz="1000" dirty="0">
                        <a:effectLst/>
                        <a:latin typeface="Arial"/>
                        <a:ea typeface="Lucida Sans Unicode"/>
                        <a:cs typeface="Times New Roman"/>
                      </a:endParaRPr>
                    </a:p>
                  </a:txBody>
                  <a:tcPr marL="18145" marR="18145" marT="0" marB="0"/>
                </a:tc>
                <a:tc>
                  <a:txBody>
                    <a:bodyPr/>
                    <a:lstStyle/>
                    <a:p>
                      <a:pPr>
                        <a:lnSpc>
                          <a:spcPct val="130000"/>
                        </a:lnSpc>
                        <a:spcAft>
                          <a:spcPts val="0"/>
                        </a:spcAft>
                      </a:pPr>
                      <a:r>
                        <a:rPr lang="de-DE" sz="1000">
                          <a:effectLst/>
                        </a:rPr>
                        <a:t>ja</a:t>
                      </a:r>
                      <a:endParaRPr lang="de-AT" sz="1000">
                        <a:effectLst/>
                        <a:latin typeface="Arial"/>
                        <a:ea typeface="Lucida Sans Unicode"/>
                        <a:cs typeface="Times New Roman"/>
                      </a:endParaRPr>
                    </a:p>
                  </a:txBody>
                  <a:tcPr marL="18145" marR="18145" marT="0" marB="0"/>
                </a:tc>
              </a:tr>
              <a:tr h="181460">
                <a:tc>
                  <a:txBody>
                    <a:bodyPr/>
                    <a:lstStyle/>
                    <a:p>
                      <a:pPr algn="l">
                        <a:lnSpc>
                          <a:spcPct val="130000"/>
                        </a:lnSpc>
                        <a:spcAft>
                          <a:spcPts val="0"/>
                        </a:spcAft>
                      </a:pPr>
                      <a:r>
                        <a:rPr lang="de-DE" sz="1000" dirty="0">
                          <a:effectLst/>
                        </a:rPr>
                        <a:t>Art der Anbringung:</a:t>
                      </a:r>
                      <a:endParaRPr lang="de-AT" sz="1000" dirty="0">
                        <a:effectLst/>
                        <a:latin typeface="Arial"/>
                        <a:ea typeface="Lucida Sans Unicode"/>
                        <a:cs typeface="Times New Roman"/>
                      </a:endParaRPr>
                    </a:p>
                  </a:txBody>
                  <a:tcPr marL="18145" marR="18145" marT="0" marB="0"/>
                </a:tc>
                <a:tc>
                  <a:txBody>
                    <a:bodyPr/>
                    <a:lstStyle/>
                    <a:p>
                      <a:pPr>
                        <a:lnSpc>
                          <a:spcPct val="130000"/>
                        </a:lnSpc>
                        <a:spcAft>
                          <a:spcPts val="0"/>
                        </a:spcAft>
                      </a:pPr>
                      <a:r>
                        <a:rPr lang="de-DE" sz="1000">
                          <a:effectLst/>
                        </a:rPr>
                        <a:t>Flachkollektoren in das Dachsegel integriert</a:t>
                      </a:r>
                      <a:endParaRPr lang="de-AT" sz="1000">
                        <a:effectLst/>
                        <a:latin typeface="Arial"/>
                        <a:ea typeface="Lucida Sans Unicode"/>
                        <a:cs typeface="Times New Roman"/>
                      </a:endParaRPr>
                    </a:p>
                  </a:txBody>
                  <a:tcPr marL="18145" marR="18145" marT="0" marB="0"/>
                </a:tc>
              </a:tr>
              <a:tr h="181460">
                <a:tc>
                  <a:txBody>
                    <a:bodyPr/>
                    <a:lstStyle/>
                    <a:p>
                      <a:pPr algn="l">
                        <a:lnSpc>
                          <a:spcPct val="130000"/>
                        </a:lnSpc>
                        <a:spcAft>
                          <a:spcPts val="0"/>
                        </a:spcAft>
                      </a:pPr>
                      <a:r>
                        <a:rPr lang="de-DE" sz="1000" dirty="0">
                          <a:effectLst/>
                        </a:rPr>
                        <a:t>Wärmepumpe:</a:t>
                      </a:r>
                      <a:endParaRPr lang="de-AT" sz="1000" dirty="0">
                        <a:effectLst/>
                        <a:latin typeface="Arial"/>
                        <a:ea typeface="Lucida Sans Unicode"/>
                        <a:cs typeface="Times New Roman"/>
                      </a:endParaRPr>
                    </a:p>
                  </a:txBody>
                  <a:tcPr marL="18145" marR="18145" marT="0" marB="0"/>
                </a:tc>
                <a:tc>
                  <a:txBody>
                    <a:bodyPr/>
                    <a:lstStyle/>
                    <a:p>
                      <a:pPr>
                        <a:lnSpc>
                          <a:spcPct val="130000"/>
                        </a:lnSpc>
                        <a:spcAft>
                          <a:spcPts val="0"/>
                        </a:spcAft>
                      </a:pPr>
                      <a:r>
                        <a:rPr lang="de-DE" sz="1000">
                          <a:effectLst/>
                        </a:rPr>
                        <a:t>Wasser/Wasser, Grundwasser</a:t>
                      </a:r>
                      <a:endParaRPr lang="de-AT" sz="1000">
                        <a:effectLst/>
                        <a:latin typeface="Arial"/>
                        <a:ea typeface="Lucida Sans Unicode"/>
                        <a:cs typeface="Times New Roman"/>
                      </a:endParaRPr>
                    </a:p>
                  </a:txBody>
                  <a:tcPr marL="18145" marR="18145" marT="0" marB="0"/>
                </a:tc>
              </a:tr>
              <a:tr h="362920">
                <a:tc>
                  <a:txBody>
                    <a:bodyPr/>
                    <a:lstStyle/>
                    <a:p>
                      <a:pPr algn="l">
                        <a:lnSpc>
                          <a:spcPct val="130000"/>
                        </a:lnSpc>
                        <a:spcAft>
                          <a:spcPts val="0"/>
                        </a:spcAft>
                      </a:pPr>
                      <a:r>
                        <a:rPr lang="de-DE" sz="1000" dirty="0">
                          <a:effectLst/>
                        </a:rPr>
                        <a:t>Raumheizung:</a:t>
                      </a:r>
                      <a:endParaRPr lang="de-AT" sz="1000" dirty="0">
                        <a:effectLst/>
                        <a:latin typeface="Arial"/>
                        <a:ea typeface="Lucida Sans Unicode"/>
                        <a:cs typeface="Times New Roman"/>
                      </a:endParaRPr>
                    </a:p>
                  </a:txBody>
                  <a:tcPr marL="18145" marR="18145" marT="0" marB="0"/>
                </a:tc>
                <a:tc>
                  <a:txBody>
                    <a:bodyPr/>
                    <a:lstStyle/>
                    <a:p>
                      <a:pPr>
                        <a:lnSpc>
                          <a:spcPct val="130000"/>
                        </a:lnSpc>
                        <a:spcAft>
                          <a:spcPts val="0"/>
                        </a:spcAft>
                      </a:pPr>
                      <a:r>
                        <a:rPr lang="de-DE" sz="1000">
                          <a:effectLst/>
                        </a:rPr>
                        <a:t>Wärmepumpen mit Grundwassernutzung, Solarthermische Kollektoren zur Heizungsunterstützung</a:t>
                      </a:r>
                      <a:endParaRPr lang="de-AT" sz="1000">
                        <a:effectLst/>
                        <a:latin typeface="Arial"/>
                        <a:ea typeface="Lucida Sans Unicode"/>
                        <a:cs typeface="Times New Roman"/>
                      </a:endParaRPr>
                    </a:p>
                  </a:txBody>
                  <a:tcPr marL="18145" marR="18145" marT="0" marB="0"/>
                </a:tc>
              </a:tr>
              <a:tr h="362920">
                <a:tc>
                  <a:txBody>
                    <a:bodyPr/>
                    <a:lstStyle/>
                    <a:p>
                      <a:pPr>
                        <a:lnSpc>
                          <a:spcPct val="130000"/>
                        </a:lnSpc>
                        <a:spcAft>
                          <a:spcPts val="0"/>
                        </a:spcAft>
                      </a:pPr>
                      <a:r>
                        <a:rPr lang="de-DE" sz="1000">
                          <a:effectLst/>
                        </a:rPr>
                        <a:t>Kühlung:</a:t>
                      </a:r>
                      <a:endParaRPr lang="de-AT" sz="1000">
                        <a:effectLst/>
                        <a:latin typeface="Arial"/>
                        <a:ea typeface="Lucida Sans Unicode"/>
                        <a:cs typeface="Times New Roman"/>
                      </a:endParaRPr>
                    </a:p>
                  </a:txBody>
                  <a:tcPr marL="18145" marR="18145" marT="0" marB="0"/>
                </a:tc>
                <a:tc>
                  <a:txBody>
                    <a:bodyPr/>
                    <a:lstStyle/>
                    <a:p>
                      <a:pPr>
                        <a:lnSpc>
                          <a:spcPct val="130000"/>
                        </a:lnSpc>
                        <a:spcAft>
                          <a:spcPts val="0"/>
                        </a:spcAft>
                      </a:pPr>
                      <a:r>
                        <a:rPr lang="de-DE" sz="1000" dirty="0">
                          <a:effectLst/>
                        </a:rPr>
                        <a:t>Solar </a:t>
                      </a:r>
                      <a:r>
                        <a:rPr lang="de-DE" sz="1000" dirty="0" err="1">
                          <a:effectLst/>
                        </a:rPr>
                        <a:t>Cooling</a:t>
                      </a:r>
                      <a:r>
                        <a:rPr lang="de-DE" sz="1000" dirty="0">
                          <a:effectLst/>
                        </a:rPr>
                        <a:t>: Solare, sorptionsgestützte Klimatisierung; Free </a:t>
                      </a:r>
                      <a:r>
                        <a:rPr lang="de-DE" sz="1000" dirty="0" err="1">
                          <a:effectLst/>
                        </a:rPr>
                        <a:t>Cooling</a:t>
                      </a:r>
                      <a:r>
                        <a:rPr lang="de-DE" sz="1000" dirty="0">
                          <a:effectLst/>
                        </a:rPr>
                        <a:t> über Grundwasserwärmetauscher</a:t>
                      </a:r>
                      <a:endParaRPr lang="de-AT" sz="1000" dirty="0">
                        <a:effectLst/>
                        <a:latin typeface="Arial"/>
                        <a:ea typeface="Lucida Sans Unicode"/>
                        <a:cs typeface="Times New Roman"/>
                      </a:endParaRPr>
                    </a:p>
                  </a:txBody>
                  <a:tcPr marL="18145" marR="18145" marT="0" marB="0"/>
                </a:tc>
              </a:tr>
            </a:tbl>
          </a:graphicData>
        </a:graphic>
      </p:graphicFrame>
      <p:sp>
        <p:nvSpPr>
          <p:cNvPr id="4" name="Rechteck 3"/>
          <p:cNvSpPr/>
          <p:nvPr/>
        </p:nvSpPr>
        <p:spPr>
          <a:xfrm>
            <a:off x="8701250" y="6021288"/>
            <a:ext cx="442750" cy="369332"/>
          </a:xfrm>
          <a:prstGeom prst="rect">
            <a:avLst/>
          </a:prstGeom>
        </p:spPr>
        <p:txBody>
          <a:bodyPr wrap="none">
            <a:spAutoFit/>
          </a:bodyPr>
          <a:lstStyle/>
          <a:p>
            <a:r>
              <a:rPr lang="de-DE" dirty="0"/>
              <a:t>[5]</a:t>
            </a:r>
            <a:endParaRPr lang="de-AT" dirty="0"/>
          </a:p>
        </p:txBody>
      </p:sp>
    </p:spTree>
    <p:extLst>
      <p:ext uri="{BB962C8B-B14F-4D97-AF65-F5344CB8AC3E}">
        <p14:creationId xmlns:p14="http://schemas.microsoft.com/office/powerpoint/2010/main" val="183103071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5" name="Untertitel 2"/>
          <p:cNvSpPr txBox="1">
            <a:spLocks/>
          </p:cNvSpPr>
          <p:nvPr/>
        </p:nvSpPr>
        <p:spPr bwMode="auto">
          <a:xfrm>
            <a:off x="1691307" y="764704"/>
            <a:ext cx="7993261" cy="72008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de-AT" b="1" dirty="0"/>
              <a:t>Realisierte Projekte in Österreich</a:t>
            </a:r>
          </a:p>
        </p:txBody>
      </p:sp>
      <p:sp>
        <p:nvSpPr>
          <p:cNvPr id="2" name="Rechteck 1"/>
          <p:cNvSpPr/>
          <p:nvPr/>
        </p:nvSpPr>
        <p:spPr>
          <a:xfrm>
            <a:off x="2195736" y="1196752"/>
            <a:ext cx="1373389" cy="369332"/>
          </a:xfrm>
          <a:prstGeom prst="rect">
            <a:avLst/>
          </a:prstGeom>
        </p:spPr>
        <p:txBody>
          <a:bodyPr wrap="none">
            <a:spAutoFit/>
          </a:bodyPr>
          <a:lstStyle/>
          <a:p>
            <a:r>
              <a:rPr lang="de-DE" dirty="0" err="1"/>
              <a:t>ENERGYbase</a:t>
            </a:r>
            <a:endParaRPr lang="de-AT" dirty="0"/>
          </a:p>
        </p:txBody>
      </p:sp>
      <p:graphicFrame>
        <p:nvGraphicFramePr>
          <p:cNvPr id="3" name="Tabelle 2"/>
          <p:cNvGraphicFramePr>
            <a:graphicFrameLocks noGrp="1"/>
          </p:cNvGraphicFramePr>
          <p:nvPr>
            <p:extLst>
              <p:ext uri="{D42A27DB-BD31-4B8C-83A1-F6EECF244321}">
                <p14:modId xmlns:p14="http://schemas.microsoft.com/office/powerpoint/2010/main" val="3924625686"/>
              </p:ext>
            </p:extLst>
          </p:nvPr>
        </p:nvGraphicFramePr>
        <p:xfrm>
          <a:off x="478680" y="1844824"/>
          <a:ext cx="8125767" cy="4464701"/>
        </p:xfrm>
        <a:graphic>
          <a:graphicData uri="http://schemas.openxmlformats.org/drawingml/2006/table">
            <a:tbl>
              <a:tblPr firstRow="1" firstCol="1" bandRow="1">
                <a:tableStyleId>{5C22544A-7EE6-4342-B048-85BDC9FD1C3A}</a:tableStyleId>
              </a:tblPr>
              <a:tblGrid>
                <a:gridCol w="1964861"/>
                <a:gridCol w="6160906"/>
              </a:tblGrid>
              <a:tr h="172547">
                <a:tc>
                  <a:txBody>
                    <a:bodyPr/>
                    <a:lstStyle/>
                    <a:p>
                      <a:pPr>
                        <a:lnSpc>
                          <a:spcPct val="130000"/>
                        </a:lnSpc>
                        <a:spcAft>
                          <a:spcPts val="0"/>
                        </a:spcAft>
                      </a:pPr>
                      <a:r>
                        <a:rPr lang="de-DE" sz="1000" dirty="0">
                          <a:effectLst/>
                        </a:rPr>
                        <a:t>Zertifikate:</a:t>
                      </a:r>
                      <a:endParaRPr lang="de-AT" sz="1000" dirty="0">
                        <a:effectLst/>
                        <a:latin typeface="Arial"/>
                        <a:ea typeface="Lucida Sans Unicode"/>
                        <a:cs typeface="Times New Roman"/>
                      </a:endParaRPr>
                    </a:p>
                  </a:txBody>
                  <a:tcPr marL="18145" marR="18145" marT="0" marB="0"/>
                </a:tc>
                <a:tc>
                  <a:txBody>
                    <a:bodyPr/>
                    <a:lstStyle/>
                    <a:p>
                      <a:pPr>
                        <a:lnSpc>
                          <a:spcPct val="130000"/>
                        </a:lnSpc>
                        <a:spcAft>
                          <a:spcPts val="0"/>
                        </a:spcAft>
                      </a:pPr>
                      <a:r>
                        <a:rPr lang="de-DE" sz="1000">
                          <a:effectLst/>
                        </a:rPr>
                        <a:t>Passivhaus (PHPP), TQ, GreenBuilding</a:t>
                      </a:r>
                      <a:endParaRPr lang="de-AT" sz="1000">
                        <a:effectLst/>
                        <a:latin typeface="Arial"/>
                        <a:ea typeface="Lucida Sans Unicode"/>
                        <a:cs typeface="Times New Roman"/>
                      </a:endParaRPr>
                    </a:p>
                  </a:txBody>
                  <a:tcPr marL="18145" marR="18145" marT="0" marB="0"/>
                </a:tc>
              </a:tr>
              <a:tr h="233928">
                <a:tc>
                  <a:txBody>
                    <a:bodyPr/>
                    <a:lstStyle/>
                    <a:p>
                      <a:pPr>
                        <a:lnSpc>
                          <a:spcPct val="130000"/>
                        </a:lnSpc>
                        <a:spcAft>
                          <a:spcPts val="0"/>
                        </a:spcAft>
                      </a:pPr>
                      <a:r>
                        <a:rPr lang="de-DE" sz="1000">
                          <a:effectLst/>
                        </a:rPr>
                        <a:t>Sonstiges:</a:t>
                      </a:r>
                      <a:endParaRPr lang="de-AT" sz="1000">
                        <a:effectLst/>
                        <a:latin typeface="Arial"/>
                        <a:ea typeface="Lucida Sans Unicode"/>
                        <a:cs typeface="Times New Roman"/>
                      </a:endParaRPr>
                    </a:p>
                  </a:txBody>
                  <a:tcPr marL="18145" marR="18145" marT="0" marB="0"/>
                </a:tc>
                <a:tc>
                  <a:txBody>
                    <a:bodyPr/>
                    <a:lstStyle/>
                    <a:p>
                      <a:pPr>
                        <a:lnSpc>
                          <a:spcPct val="130000"/>
                        </a:lnSpc>
                        <a:spcAft>
                          <a:spcPts val="0"/>
                        </a:spcAft>
                      </a:pPr>
                      <a:r>
                        <a:rPr lang="de-DE" sz="1000">
                          <a:effectLst/>
                        </a:rPr>
                        <a:t>Bauteilaktivierung, Pflanzenpuffer zur Luftbefeuchtung,  Grundwassernutzung für WC-Spülung, Dachbegrünung</a:t>
                      </a:r>
                      <a:endParaRPr lang="de-AT" sz="1000">
                        <a:effectLst/>
                        <a:latin typeface="Arial"/>
                        <a:ea typeface="Lucida Sans Unicode"/>
                        <a:cs typeface="Times New Roman"/>
                      </a:endParaRPr>
                    </a:p>
                  </a:txBody>
                  <a:tcPr marL="18145" marR="18145" marT="0" marB="0"/>
                </a:tc>
              </a:tr>
              <a:tr h="392891">
                <a:tc>
                  <a:txBody>
                    <a:bodyPr/>
                    <a:lstStyle/>
                    <a:p>
                      <a:pPr>
                        <a:lnSpc>
                          <a:spcPct val="130000"/>
                        </a:lnSpc>
                        <a:spcAft>
                          <a:spcPts val="0"/>
                        </a:spcAft>
                      </a:pPr>
                      <a:r>
                        <a:rPr lang="de-DE" sz="1000">
                          <a:effectLst/>
                        </a:rPr>
                        <a:t>Auszeichnungen:</a:t>
                      </a:r>
                      <a:endParaRPr lang="de-AT" sz="1000">
                        <a:effectLst/>
                        <a:latin typeface="Arial"/>
                        <a:ea typeface="Lucida Sans Unicode"/>
                        <a:cs typeface="Times New Roman"/>
                      </a:endParaRPr>
                    </a:p>
                  </a:txBody>
                  <a:tcPr marL="18145" marR="18145" marT="0" marB="0"/>
                </a:tc>
                <a:tc>
                  <a:txBody>
                    <a:bodyPr/>
                    <a:lstStyle/>
                    <a:p>
                      <a:pPr>
                        <a:lnSpc>
                          <a:spcPct val="130000"/>
                        </a:lnSpc>
                        <a:spcAft>
                          <a:spcPts val="0"/>
                        </a:spcAft>
                      </a:pPr>
                      <a:r>
                        <a:rPr lang="de-DE" sz="1000">
                          <a:effectLst/>
                        </a:rPr>
                        <a:t>Österreichischer Solarpreis 2008, Solid Baupreis Kategorie Ökologie 2008, Facility Preis ATGA Facility Kongress 2009, Green Building Award for Highest Innovation 2009, Innovationspreis Energie Speicher Beton 2010</a:t>
                      </a:r>
                      <a:endParaRPr lang="de-AT" sz="1000">
                        <a:effectLst/>
                        <a:latin typeface="Arial"/>
                        <a:ea typeface="Lucida Sans Unicode"/>
                        <a:cs typeface="Times New Roman"/>
                      </a:endParaRPr>
                    </a:p>
                  </a:txBody>
                  <a:tcPr marL="18145" marR="18145" marT="0" marB="0"/>
                </a:tc>
              </a:tr>
              <a:tr h="517640">
                <a:tc>
                  <a:txBody>
                    <a:bodyPr/>
                    <a:lstStyle/>
                    <a:p>
                      <a:pPr>
                        <a:lnSpc>
                          <a:spcPct val="130000"/>
                        </a:lnSpc>
                        <a:spcAft>
                          <a:spcPts val="0"/>
                        </a:spcAft>
                      </a:pPr>
                      <a:r>
                        <a:rPr lang="de-DE" sz="1000">
                          <a:effectLst/>
                        </a:rPr>
                        <a:t>Literatur:</a:t>
                      </a:r>
                      <a:endParaRPr lang="de-AT" sz="1000">
                        <a:effectLst/>
                        <a:latin typeface="Arial"/>
                        <a:ea typeface="Lucida Sans Unicode"/>
                        <a:cs typeface="Times New Roman"/>
                      </a:endParaRPr>
                    </a:p>
                  </a:txBody>
                  <a:tcPr marL="18145" marR="18145" marT="0" marB="0"/>
                </a:tc>
                <a:tc>
                  <a:txBody>
                    <a:bodyPr/>
                    <a:lstStyle/>
                    <a:p>
                      <a:pPr>
                        <a:lnSpc>
                          <a:spcPct val="130000"/>
                        </a:lnSpc>
                        <a:spcAft>
                          <a:spcPts val="0"/>
                        </a:spcAft>
                      </a:pPr>
                      <a:r>
                        <a:rPr lang="en-US" sz="1000">
                          <a:effectLst/>
                        </a:rPr>
                        <a:t>Rauhs Gregor, Schneider Ursula, Preisler Anita: Sunny Energy Building. </a:t>
                      </a:r>
                      <a:r>
                        <a:rPr lang="de-DE" sz="1000">
                          <a:effectLst/>
                        </a:rPr>
                        <a:t>ENERGYbase - Bürohaus der Zukunft. Berichte aus Energie- und Umweltforschung 13/2009.</a:t>
                      </a:r>
                      <a:endParaRPr lang="de-AT" sz="1000">
                        <a:effectLst/>
                        <a:latin typeface="Arial"/>
                        <a:ea typeface="Lucida Sans Unicode"/>
                        <a:cs typeface="Times New Roman"/>
                      </a:endParaRPr>
                    </a:p>
                  </a:txBody>
                  <a:tcPr marL="18145" marR="18145" marT="0" marB="0"/>
                </a:tc>
              </a:tr>
              <a:tr h="172547">
                <a:tc>
                  <a:txBody>
                    <a:bodyPr/>
                    <a:lstStyle/>
                    <a:p>
                      <a:pPr>
                        <a:lnSpc>
                          <a:spcPct val="130000"/>
                        </a:lnSpc>
                        <a:spcAft>
                          <a:spcPts val="0"/>
                        </a:spcAft>
                      </a:pPr>
                      <a:r>
                        <a:rPr lang="de-DE" sz="1000">
                          <a:effectLst/>
                        </a:rPr>
                        <a:t>Informative Links:</a:t>
                      </a:r>
                      <a:endParaRPr lang="de-AT" sz="1000">
                        <a:effectLst/>
                        <a:latin typeface="Arial"/>
                        <a:ea typeface="Lucida Sans Unicode"/>
                        <a:cs typeface="Times New Roman"/>
                      </a:endParaRPr>
                    </a:p>
                  </a:txBody>
                  <a:tcPr marL="18145" marR="18145" marT="0" marB="0"/>
                </a:tc>
                <a:tc>
                  <a:txBody>
                    <a:bodyPr/>
                    <a:lstStyle/>
                    <a:p>
                      <a:pPr>
                        <a:lnSpc>
                          <a:spcPct val="130000"/>
                        </a:lnSpc>
                        <a:spcAft>
                          <a:spcPts val="0"/>
                        </a:spcAft>
                      </a:pPr>
                      <a:r>
                        <a:rPr lang="de-DE" sz="1000" u="sng">
                          <a:effectLst/>
                          <a:hlinkClick r:id="rId4"/>
                        </a:rPr>
                        <a:t>http://www.hausderzukunft.at/results.html/id4800 </a:t>
                      </a:r>
                      <a:endParaRPr lang="de-AT" sz="1000">
                        <a:effectLst/>
                        <a:latin typeface="Arial"/>
                        <a:ea typeface="Lucida Sans Unicode"/>
                        <a:cs typeface="Times New Roman"/>
                      </a:endParaRPr>
                    </a:p>
                  </a:txBody>
                  <a:tcPr marL="18145" marR="18145" marT="0" marB="0"/>
                </a:tc>
              </a:tr>
              <a:tr h="172547">
                <a:tc>
                  <a:txBody>
                    <a:bodyPr/>
                    <a:lstStyle/>
                    <a:p>
                      <a:endParaRPr lang="de-AT" sz="1000">
                        <a:effectLst/>
                        <a:latin typeface="Calibri"/>
                      </a:endParaRPr>
                    </a:p>
                  </a:txBody>
                  <a:tcPr marL="18145" marR="18145" marT="0" marB="0"/>
                </a:tc>
                <a:tc>
                  <a:txBody>
                    <a:bodyPr/>
                    <a:lstStyle/>
                    <a:p>
                      <a:pPr>
                        <a:lnSpc>
                          <a:spcPct val="130000"/>
                        </a:lnSpc>
                        <a:spcAft>
                          <a:spcPts val="0"/>
                        </a:spcAft>
                      </a:pPr>
                      <a:r>
                        <a:rPr lang="de-DE" sz="1000" u="sng">
                          <a:effectLst/>
                          <a:hlinkClick r:id="rId5"/>
                        </a:rPr>
                        <a:t>http://www.energybase.at/im_energiekonzept.html</a:t>
                      </a:r>
                      <a:endParaRPr lang="de-AT" sz="1000">
                        <a:effectLst/>
                        <a:latin typeface="Arial"/>
                        <a:ea typeface="Lucida Sans Unicode"/>
                        <a:cs typeface="Times New Roman"/>
                      </a:endParaRPr>
                    </a:p>
                  </a:txBody>
                  <a:tcPr marL="18145" marR="18145" marT="0" marB="0"/>
                </a:tc>
              </a:tr>
              <a:tr h="345093">
                <a:tc>
                  <a:txBody>
                    <a:bodyPr/>
                    <a:lstStyle/>
                    <a:p>
                      <a:endParaRPr lang="de-AT" sz="1000">
                        <a:effectLst/>
                        <a:latin typeface="Calibri"/>
                      </a:endParaRPr>
                    </a:p>
                  </a:txBody>
                  <a:tcPr marL="18145" marR="18145" marT="0" marB="0"/>
                </a:tc>
                <a:tc>
                  <a:txBody>
                    <a:bodyPr/>
                    <a:lstStyle/>
                    <a:p>
                      <a:pPr>
                        <a:lnSpc>
                          <a:spcPct val="130000"/>
                        </a:lnSpc>
                        <a:spcAft>
                          <a:spcPts val="0"/>
                        </a:spcAft>
                      </a:pPr>
                      <a:r>
                        <a:rPr lang="de-DE" sz="1000" u="sng">
                          <a:effectLst/>
                          <a:hlinkClick r:id="rId6"/>
                        </a:rPr>
                        <a:t>http://www.pos-architecture.com/architektur/buero-und-gewerbe/projektdetail/data/energybase-5/#</a:t>
                      </a:r>
                      <a:endParaRPr lang="de-AT" sz="1000">
                        <a:effectLst/>
                        <a:latin typeface="Arial"/>
                        <a:ea typeface="Lucida Sans Unicode"/>
                        <a:cs typeface="Times New Roman"/>
                      </a:endParaRPr>
                    </a:p>
                  </a:txBody>
                  <a:tcPr marL="18145" marR="18145" marT="0" marB="0"/>
                </a:tc>
              </a:tr>
              <a:tr h="172547">
                <a:tc gridSpan="2">
                  <a:txBody>
                    <a:bodyPr/>
                    <a:lstStyle/>
                    <a:p>
                      <a:pPr>
                        <a:lnSpc>
                          <a:spcPct val="130000"/>
                        </a:lnSpc>
                        <a:spcAft>
                          <a:spcPts val="0"/>
                        </a:spcAft>
                      </a:pPr>
                      <a:r>
                        <a:rPr lang="de-DE" sz="1000">
                          <a:effectLst/>
                        </a:rPr>
                        <a:t>* Definition 100% erneuerbare Energien</a:t>
                      </a:r>
                      <a:endParaRPr lang="de-AT" sz="1000">
                        <a:effectLst/>
                        <a:latin typeface="Arial"/>
                        <a:ea typeface="Lucida Sans Unicode"/>
                        <a:cs typeface="Times New Roman"/>
                      </a:endParaRPr>
                    </a:p>
                  </a:txBody>
                  <a:tcPr marL="18145" marR="18145" marT="0" marB="0"/>
                </a:tc>
                <a:tc hMerge="1">
                  <a:txBody>
                    <a:bodyPr/>
                    <a:lstStyle/>
                    <a:p>
                      <a:endParaRPr lang="de-AT"/>
                    </a:p>
                  </a:txBody>
                  <a:tcPr/>
                </a:tc>
              </a:tr>
              <a:tr h="345093">
                <a:tc>
                  <a:txBody>
                    <a:bodyPr/>
                    <a:lstStyle/>
                    <a:p>
                      <a:pPr algn="l">
                        <a:lnSpc>
                          <a:spcPct val="130000"/>
                        </a:lnSpc>
                        <a:spcAft>
                          <a:spcPts val="0"/>
                        </a:spcAft>
                      </a:pPr>
                      <a:r>
                        <a:rPr lang="de-DE" sz="1000" dirty="0">
                          <a:effectLst/>
                        </a:rPr>
                        <a:t>Systemgrenze der Energiebereitstellung: </a:t>
                      </a:r>
                      <a:endParaRPr lang="de-AT" sz="1000" dirty="0">
                        <a:effectLst/>
                        <a:latin typeface="Arial"/>
                        <a:ea typeface="Lucida Sans Unicode"/>
                        <a:cs typeface="Times New Roman"/>
                      </a:endParaRPr>
                    </a:p>
                  </a:txBody>
                  <a:tcPr marL="18145" marR="18145" marT="0" marB="0"/>
                </a:tc>
                <a:tc>
                  <a:txBody>
                    <a:bodyPr/>
                    <a:lstStyle/>
                    <a:p>
                      <a:pPr>
                        <a:lnSpc>
                          <a:spcPct val="130000"/>
                        </a:lnSpc>
                        <a:spcAft>
                          <a:spcPts val="0"/>
                        </a:spcAft>
                      </a:pPr>
                      <a:r>
                        <a:rPr lang="de-DE" sz="1000">
                          <a:effectLst/>
                        </a:rPr>
                        <a:t>Energie zu 100% aus erneuerbaren Energiequellen vor Ort und aus Zulieferung in Form von Strom aus Wasserkraft</a:t>
                      </a:r>
                      <a:endParaRPr lang="de-AT" sz="1000">
                        <a:effectLst/>
                        <a:latin typeface="Arial"/>
                        <a:ea typeface="Lucida Sans Unicode"/>
                        <a:cs typeface="Times New Roman"/>
                      </a:endParaRPr>
                    </a:p>
                  </a:txBody>
                  <a:tcPr marL="18145" marR="18145" marT="0" marB="0"/>
                </a:tc>
              </a:tr>
              <a:tr h="345093">
                <a:tc>
                  <a:txBody>
                    <a:bodyPr/>
                    <a:lstStyle/>
                    <a:p>
                      <a:pPr algn="l">
                        <a:lnSpc>
                          <a:spcPct val="130000"/>
                        </a:lnSpc>
                        <a:spcAft>
                          <a:spcPts val="0"/>
                        </a:spcAft>
                      </a:pPr>
                      <a:r>
                        <a:rPr lang="de-DE" sz="1000" dirty="0">
                          <a:effectLst/>
                        </a:rPr>
                        <a:t>Systemgrenze der Energiebilanz: </a:t>
                      </a:r>
                      <a:endParaRPr lang="de-AT" sz="1000" dirty="0">
                        <a:effectLst/>
                        <a:latin typeface="Arial"/>
                        <a:ea typeface="Lucida Sans Unicode"/>
                        <a:cs typeface="Times New Roman"/>
                      </a:endParaRPr>
                    </a:p>
                  </a:txBody>
                  <a:tcPr marL="18145" marR="18145" marT="0" marB="0"/>
                </a:tc>
                <a:tc>
                  <a:txBody>
                    <a:bodyPr/>
                    <a:lstStyle/>
                    <a:p>
                      <a:pPr>
                        <a:lnSpc>
                          <a:spcPct val="130000"/>
                        </a:lnSpc>
                        <a:spcAft>
                          <a:spcPts val="0"/>
                        </a:spcAft>
                      </a:pPr>
                      <a:r>
                        <a:rPr lang="de-DE" sz="1000">
                          <a:effectLst/>
                        </a:rPr>
                        <a:t>Energiebedarf aus Gebäudebetrieb (Heizung, Klimatisierung und Hilfsenergie) und Gebäudenutzung (Beleuchtung, Warmwasser, Elektrogeräte, …)</a:t>
                      </a:r>
                      <a:endParaRPr lang="de-AT" sz="1000">
                        <a:effectLst/>
                        <a:latin typeface="Arial"/>
                        <a:ea typeface="Lucida Sans Unicode"/>
                        <a:cs typeface="Times New Roman"/>
                      </a:endParaRPr>
                    </a:p>
                  </a:txBody>
                  <a:tcPr marL="18145" marR="18145" marT="0" marB="0"/>
                </a:tc>
              </a:tr>
              <a:tr h="1035280">
                <a:tc>
                  <a:txBody>
                    <a:bodyPr/>
                    <a:lstStyle/>
                    <a:p>
                      <a:pPr algn="l">
                        <a:lnSpc>
                          <a:spcPct val="130000"/>
                        </a:lnSpc>
                        <a:spcAft>
                          <a:spcPts val="0"/>
                        </a:spcAft>
                      </a:pPr>
                      <a:r>
                        <a:rPr lang="de-DE" sz="1000" dirty="0">
                          <a:effectLst/>
                        </a:rPr>
                        <a:t>Quelle Projektdaten:</a:t>
                      </a:r>
                      <a:endParaRPr lang="de-AT" sz="1000" dirty="0">
                        <a:effectLst/>
                        <a:latin typeface="Arial"/>
                        <a:ea typeface="Lucida Sans Unicode"/>
                        <a:cs typeface="Times New Roman"/>
                      </a:endParaRPr>
                    </a:p>
                  </a:txBody>
                  <a:tcPr marL="18145" marR="18145" marT="0" marB="0"/>
                </a:tc>
                <a:tc>
                  <a:txBody>
                    <a:bodyPr/>
                    <a:lstStyle/>
                    <a:p>
                      <a:pPr>
                        <a:lnSpc>
                          <a:spcPct val="130000"/>
                        </a:lnSpc>
                        <a:spcAft>
                          <a:spcPts val="0"/>
                        </a:spcAft>
                      </a:pPr>
                      <a:r>
                        <a:rPr lang="de-DE" sz="1000" dirty="0" err="1">
                          <a:effectLst/>
                        </a:rPr>
                        <a:t>pos</a:t>
                      </a:r>
                      <a:r>
                        <a:rPr lang="de-DE" sz="1000" dirty="0">
                          <a:effectLst/>
                        </a:rPr>
                        <a:t> </a:t>
                      </a:r>
                      <a:r>
                        <a:rPr lang="de-DE" sz="1000" dirty="0" err="1">
                          <a:effectLst/>
                        </a:rPr>
                        <a:t>architekten</a:t>
                      </a:r>
                      <a:r>
                        <a:rPr lang="de-DE" sz="1000" dirty="0">
                          <a:effectLst/>
                        </a:rPr>
                        <a:t> </a:t>
                      </a:r>
                      <a:r>
                        <a:rPr lang="de-DE" sz="1000" dirty="0" err="1">
                          <a:effectLst/>
                        </a:rPr>
                        <a:t>schneider</a:t>
                      </a:r>
                      <a:r>
                        <a:rPr lang="de-DE" sz="1000" dirty="0">
                          <a:effectLst/>
                        </a:rPr>
                        <a:t> ZT KG</a:t>
                      </a:r>
                      <a:br>
                        <a:rPr lang="de-DE" sz="1000" dirty="0">
                          <a:effectLst/>
                        </a:rPr>
                      </a:br>
                      <a:r>
                        <a:rPr lang="de-DE" sz="1000" dirty="0">
                          <a:effectLst/>
                        </a:rPr>
                        <a:t>Maria-Treu-Gasse 3/15, A-1080 Wien</a:t>
                      </a:r>
                      <a:br>
                        <a:rPr lang="de-DE" sz="1000" dirty="0">
                          <a:effectLst/>
                        </a:rPr>
                      </a:br>
                      <a:r>
                        <a:rPr lang="de-DE" sz="1000" dirty="0">
                          <a:effectLst/>
                        </a:rPr>
                        <a:t>Telefon:   +43 1 409 52 65 </a:t>
                      </a:r>
                      <a:br>
                        <a:rPr lang="de-DE" sz="1000" dirty="0">
                          <a:effectLst/>
                        </a:rPr>
                      </a:br>
                      <a:r>
                        <a:rPr lang="de-DE" sz="1000" dirty="0">
                          <a:effectLst/>
                        </a:rPr>
                        <a:t>Fax:   +43 1 409 52 65 - 99</a:t>
                      </a:r>
                      <a:br>
                        <a:rPr lang="de-DE" sz="1000" dirty="0">
                          <a:effectLst/>
                        </a:rPr>
                      </a:br>
                      <a:r>
                        <a:rPr lang="de-DE" sz="1000" dirty="0">
                          <a:effectLst/>
                        </a:rPr>
                        <a:t>office@pos-architecture.com</a:t>
                      </a:r>
                      <a:br>
                        <a:rPr lang="de-DE" sz="1000" dirty="0">
                          <a:effectLst/>
                        </a:rPr>
                      </a:br>
                      <a:r>
                        <a:rPr lang="de-DE" sz="1000" dirty="0">
                          <a:effectLst/>
                        </a:rPr>
                        <a:t>www.pos-architecture.com</a:t>
                      </a:r>
                      <a:endParaRPr lang="de-AT" sz="1000" dirty="0">
                        <a:effectLst/>
                        <a:latin typeface="Arial"/>
                        <a:ea typeface="Lucida Sans Unicode"/>
                        <a:cs typeface="Times New Roman"/>
                      </a:endParaRPr>
                    </a:p>
                  </a:txBody>
                  <a:tcPr marL="18145" marR="18145" marT="0" marB="0"/>
                </a:tc>
              </a:tr>
              <a:tr h="172547">
                <a:tc>
                  <a:txBody>
                    <a:bodyPr/>
                    <a:lstStyle/>
                    <a:p>
                      <a:pPr>
                        <a:lnSpc>
                          <a:spcPct val="130000"/>
                        </a:lnSpc>
                        <a:spcAft>
                          <a:spcPts val="0"/>
                        </a:spcAft>
                      </a:pPr>
                      <a:r>
                        <a:rPr lang="de-DE" sz="1000" dirty="0">
                          <a:effectLst/>
                        </a:rPr>
                        <a:t>Ansprechperson:</a:t>
                      </a:r>
                      <a:endParaRPr lang="de-AT" sz="1000" dirty="0">
                        <a:effectLst/>
                        <a:latin typeface="Arial"/>
                        <a:ea typeface="Lucida Sans Unicode"/>
                        <a:cs typeface="Times New Roman"/>
                      </a:endParaRPr>
                    </a:p>
                  </a:txBody>
                  <a:tcPr marL="18145" marR="18145" marT="0" marB="0"/>
                </a:tc>
                <a:tc>
                  <a:txBody>
                    <a:bodyPr/>
                    <a:lstStyle/>
                    <a:p>
                      <a:pPr>
                        <a:lnSpc>
                          <a:spcPct val="130000"/>
                        </a:lnSpc>
                        <a:spcAft>
                          <a:spcPts val="0"/>
                        </a:spcAft>
                      </a:pPr>
                      <a:r>
                        <a:rPr lang="de-DE" sz="1000" dirty="0" err="1">
                          <a:effectLst/>
                        </a:rPr>
                        <a:t>Arch</a:t>
                      </a:r>
                      <a:r>
                        <a:rPr lang="de-DE" sz="1000" dirty="0">
                          <a:effectLst/>
                        </a:rPr>
                        <a:t>. DI Fritz Oettl</a:t>
                      </a:r>
                      <a:endParaRPr lang="de-AT" sz="1000" dirty="0">
                        <a:effectLst/>
                        <a:latin typeface="Arial"/>
                        <a:ea typeface="Lucida Sans Unicode"/>
                        <a:cs typeface="Times New Roman"/>
                      </a:endParaRPr>
                    </a:p>
                  </a:txBody>
                  <a:tcPr marL="18145" marR="18145" marT="0" marB="0"/>
                </a:tc>
              </a:tr>
            </a:tbl>
          </a:graphicData>
        </a:graphic>
      </p:graphicFrame>
      <p:sp>
        <p:nvSpPr>
          <p:cNvPr id="4" name="Rechteck 3"/>
          <p:cNvSpPr/>
          <p:nvPr/>
        </p:nvSpPr>
        <p:spPr>
          <a:xfrm>
            <a:off x="8686172" y="5949280"/>
            <a:ext cx="442750" cy="369332"/>
          </a:xfrm>
          <a:prstGeom prst="rect">
            <a:avLst/>
          </a:prstGeom>
        </p:spPr>
        <p:txBody>
          <a:bodyPr wrap="none">
            <a:spAutoFit/>
          </a:bodyPr>
          <a:lstStyle/>
          <a:p>
            <a:r>
              <a:rPr lang="de-DE" dirty="0"/>
              <a:t>[5]</a:t>
            </a:r>
            <a:endParaRPr lang="de-AT" dirty="0"/>
          </a:p>
        </p:txBody>
      </p:sp>
    </p:spTree>
    <p:extLst>
      <p:ext uri="{BB962C8B-B14F-4D97-AF65-F5344CB8AC3E}">
        <p14:creationId xmlns:p14="http://schemas.microsoft.com/office/powerpoint/2010/main" val="39740216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Tobi\Desktop\bmgb\x00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733" b="30076"/>
          <a:stretch/>
        </p:blipFill>
        <p:spPr bwMode="auto">
          <a:xfrm>
            <a:off x="1979712" y="139895"/>
            <a:ext cx="7164288" cy="667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52560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5" name="Untertitel 2"/>
          <p:cNvSpPr txBox="1">
            <a:spLocks/>
          </p:cNvSpPr>
          <p:nvPr/>
        </p:nvSpPr>
        <p:spPr bwMode="auto">
          <a:xfrm>
            <a:off x="1691307" y="764704"/>
            <a:ext cx="7993261" cy="72008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de-AT" b="1" dirty="0"/>
              <a:t>Realisierte Projekte in Österreich</a:t>
            </a:r>
          </a:p>
        </p:txBody>
      </p:sp>
      <p:sp>
        <p:nvSpPr>
          <p:cNvPr id="2" name="Rechteck 1"/>
          <p:cNvSpPr/>
          <p:nvPr/>
        </p:nvSpPr>
        <p:spPr>
          <a:xfrm>
            <a:off x="2195736" y="1196752"/>
            <a:ext cx="2928687" cy="369332"/>
          </a:xfrm>
          <a:prstGeom prst="rect">
            <a:avLst/>
          </a:prstGeom>
        </p:spPr>
        <p:txBody>
          <a:bodyPr wrap="none">
            <a:spAutoFit/>
          </a:bodyPr>
          <a:lstStyle/>
          <a:p>
            <a:r>
              <a:rPr lang="de-DE" dirty="0" err="1"/>
              <a:t>Schiestlhaus</a:t>
            </a:r>
            <a:r>
              <a:rPr lang="de-DE" dirty="0"/>
              <a:t> am </a:t>
            </a:r>
            <a:r>
              <a:rPr lang="de-DE" dirty="0" err="1"/>
              <a:t>Hochschwab</a:t>
            </a:r>
            <a:endParaRPr lang="de-AT" dirty="0"/>
          </a:p>
        </p:txBody>
      </p:sp>
      <p:sp>
        <p:nvSpPr>
          <p:cNvPr id="3" name="Rechteck 2"/>
          <p:cNvSpPr/>
          <p:nvPr/>
        </p:nvSpPr>
        <p:spPr>
          <a:xfrm>
            <a:off x="1897002" y="5661248"/>
            <a:ext cx="6480720" cy="738664"/>
          </a:xfrm>
          <a:prstGeom prst="rect">
            <a:avLst/>
          </a:prstGeom>
        </p:spPr>
        <p:txBody>
          <a:bodyPr wrap="square">
            <a:spAutoFit/>
          </a:bodyPr>
          <a:lstStyle/>
          <a:p>
            <a:r>
              <a:rPr lang="de-DE" sz="1400" i="1" dirty="0"/>
              <a:t>Das </a:t>
            </a:r>
            <a:r>
              <a:rPr lang="de-DE" sz="1400" i="1" dirty="0" err="1"/>
              <a:t>Schiestlhaus</a:t>
            </a:r>
            <a:r>
              <a:rPr lang="de-DE" sz="1400" i="1" dirty="0"/>
              <a:t> am </a:t>
            </a:r>
            <a:r>
              <a:rPr lang="de-DE" sz="1400" i="1" dirty="0" err="1"/>
              <a:t>Hochschwab</a:t>
            </a:r>
            <a:r>
              <a:rPr lang="de-DE" sz="1400" i="1" dirty="0"/>
              <a:t> erreicht trotz extremer klimatischer Bedingungen auf 2.145 m Seehöhe nicht nur Passivhausqualität, sondern ist  weitgehend energieautark. (© Resch ÖTK)</a:t>
            </a:r>
            <a:endParaRPr lang="de-AT" sz="1400" i="1" dirty="0"/>
          </a:p>
        </p:txBody>
      </p:sp>
      <p:pic>
        <p:nvPicPr>
          <p:cNvPr id="6" name="Bild 9" descr="pos architekten Schiestlhaus SA (c) Resch"/>
          <p:cNvPicPr/>
          <p:nvPr/>
        </p:nvPicPr>
        <p:blipFill>
          <a:blip r:embed="rId4" cstate="print"/>
          <a:srcRect/>
          <a:stretch>
            <a:fillRect/>
          </a:stretch>
        </p:blipFill>
        <p:spPr bwMode="auto">
          <a:xfrm>
            <a:off x="2041018" y="1844824"/>
            <a:ext cx="6495430" cy="3816424"/>
          </a:xfrm>
          <a:prstGeom prst="rect">
            <a:avLst/>
          </a:prstGeom>
          <a:ln>
            <a:noFill/>
          </a:ln>
          <a:effectLst>
            <a:outerShdw blurRad="292100" dist="139700" dir="2700000" algn="tl" rotWithShape="0">
              <a:srgbClr val="333333">
                <a:alpha val="65000"/>
              </a:srgbClr>
            </a:outerShdw>
          </a:effectLst>
        </p:spPr>
      </p:pic>
      <p:sp>
        <p:nvSpPr>
          <p:cNvPr id="4" name="Rechteck 3"/>
          <p:cNvSpPr/>
          <p:nvPr/>
        </p:nvSpPr>
        <p:spPr>
          <a:xfrm>
            <a:off x="8593746" y="5291916"/>
            <a:ext cx="442750" cy="369332"/>
          </a:xfrm>
          <a:prstGeom prst="rect">
            <a:avLst/>
          </a:prstGeom>
        </p:spPr>
        <p:txBody>
          <a:bodyPr wrap="none">
            <a:spAutoFit/>
          </a:bodyPr>
          <a:lstStyle/>
          <a:p>
            <a:r>
              <a:rPr lang="de-DE" dirty="0"/>
              <a:t>[5]</a:t>
            </a:r>
            <a:endParaRPr lang="de-AT" dirty="0"/>
          </a:p>
        </p:txBody>
      </p:sp>
    </p:spTree>
    <p:extLst>
      <p:ext uri="{BB962C8B-B14F-4D97-AF65-F5344CB8AC3E}">
        <p14:creationId xmlns:p14="http://schemas.microsoft.com/office/powerpoint/2010/main" val="342918044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5" name="Untertitel 2"/>
          <p:cNvSpPr txBox="1">
            <a:spLocks/>
          </p:cNvSpPr>
          <p:nvPr/>
        </p:nvSpPr>
        <p:spPr bwMode="auto">
          <a:xfrm>
            <a:off x="1691307" y="764704"/>
            <a:ext cx="7993261" cy="72008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de-AT" b="1" dirty="0"/>
              <a:t>Realisierte Projekte in Österreich</a:t>
            </a:r>
          </a:p>
        </p:txBody>
      </p:sp>
      <p:sp>
        <p:nvSpPr>
          <p:cNvPr id="2" name="Rechteck 1"/>
          <p:cNvSpPr/>
          <p:nvPr/>
        </p:nvSpPr>
        <p:spPr>
          <a:xfrm>
            <a:off x="2195736" y="1196752"/>
            <a:ext cx="2928687" cy="369332"/>
          </a:xfrm>
          <a:prstGeom prst="rect">
            <a:avLst/>
          </a:prstGeom>
        </p:spPr>
        <p:txBody>
          <a:bodyPr wrap="none">
            <a:spAutoFit/>
          </a:bodyPr>
          <a:lstStyle/>
          <a:p>
            <a:r>
              <a:rPr lang="de-DE" dirty="0" err="1"/>
              <a:t>Schiestlhaus</a:t>
            </a:r>
            <a:r>
              <a:rPr lang="de-DE" dirty="0"/>
              <a:t> am </a:t>
            </a:r>
            <a:r>
              <a:rPr lang="de-DE" dirty="0" err="1"/>
              <a:t>Hochschwab</a:t>
            </a:r>
            <a:endParaRPr lang="de-AT" dirty="0"/>
          </a:p>
        </p:txBody>
      </p:sp>
      <p:graphicFrame>
        <p:nvGraphicFramePr>
          <p:cNvPr id="3" name="Tabelle 2"/>
          <p:cNvGraphicFramePr>
            <a:graphicFrameLocks noGrp="1"/>
          </p:cNvGraphicFramePr>
          <p:nvPr>
            <p:extLst>
              <p:ext uri="{D42A27DB-BD31-4B8C-83A1-F6EECF244321}">
                <p14:modId xmlns:p14="http://schemas.microsoft.com/office/powerpoint/2010/main" val="4153487975"/>
              </p:ext>
            </p:extLst>
          </p:nvPr>
        </p:nvGraphicFramePr>
        <p:xfrm>
          <a:off x="587194" y="1844825"/>
          <a:ext cx="7945245" cy="4953000"/>
        </p:xfrm>
        <a:graphic>
          <a:graphicData uri="http://schemas.openxmlformats.org/drawingml/2006/table">
            <a:tbl>
              <a:tblPr firstRow="1" firstCol="1" bandRow="1">
                <a:tableStyleId>{5C22544A-7EE6-4342-B048-85BDC9FD1C3A}</a:tableStyleId>
              </a:tblPr>
              <a:tblGrid>
                <a:gridCol w="1536534"/>
                <a:gridCol w="6408711"/>
              </a:tblGrid>
              <a:tr h="178226">
                <a:tc>
                  <a:txBody>
                    <a:bodyPr/>
                    <a:lstStyle/>
                    <a:p>
                      <a:pPr>
                        <a:lnSpc>
                          <a:spcPct val="130000"/>
                        </a:lnSpc>
                        <a:spcAft>
                          <a:spcPts val="0"/>
                        </a:spcAft>
                      </a:pPr>
                      <a:r>
                        <a:rPr lang="de-DE" sz="1000" dirty="0">
                          <a:effectLst/>
                        </a:rPr>
                        <a:t>Projektbezeichnung:</a:t>
                      </a:r>
                      <a:endParaRPr lang="de-AT" sz="1000" dirty="0">
                        <a:effectLst/>
                        <a:latin typeface="Arial"/>
                        <a:ea typeface="Lucida Sans Unicode"/>
                        <a:cs typeface="Times New Roman"/>
                      </a:endParaRPr>
                    </a:p>
                  </a:txBody>
                  <a:tcPr marL="16522" marR="16522" marT="0" marB="0"/>
                </a:tc>
                <a:tc>
                  <a:txBody>
                    <a:bodyPr/>
                    <a:lstStyle/>
                    <a:p>
                      <a:pPr>
                        <a:lnSpc>
                          <a:spcPct val="130000"/>
                        </a:lnSpc>
                        <a:spcAft>
                          <a:spcPts val="0"/>
                        </a:spcAft>
                      </a:pPr>
                      <a:r>
                        <a:rPr lang="de-DE" sz="1000">
                          <a:effectLst/>
                        </a:rPr>
                        <a:t>Schiestlhaus am Hochschwab</a:t>
                      </a:r>
                      <a:endParaRPr lang="de-AT" sz="1000">
                        <a:effectLst/>
                        <a:latin typeface="Arial"/>
                        <a:ea typeface="Lucida Sans Unicode"/>
                        <a:cs typeface="Times New Roman"/>
                      </a:endParaRPr>
                    </a:p>
                  </a:txBody>
                  <a:tcPr marL="16522" marR="16522" marT="0" marB="0"/>
                </a:tc>
              </a:tr>
              <a:tr h="178226">
                <a:tc>
                  <a:txBody>
                    <a:bodyPr/>
                    <a:lstStyle/>
                    <a:p>
                      <a:pPr>
                        <a:lnSpc>
                          <a:spcPct val="130000"/>
                        </a:lnSpc>
                        <a:spcAft>
                          <a:spcPts val="0"/>
                        </a:spcAft>
                      </a:pPr>
                      <a:r>
                        <a:rPr lang="de-DE" sz="1000" dirty="0">
                          <a:effectLst/>
                        </a:rPr>
                        <a:t>Standort:</a:t>
                      </a:r>
                      <a:endParaRPr lang="de-AT" sz="1000" dirty="0">
                        <a:effectLst/>
                        <a:latin typeface="Arial"/>
                        <a:ea typeface="Lucida Sans Unicode"/>
                        <a:cs typeface="Times New Roman"/>
                      </a:endParaRPr>
                    </a:p>
                  </a:txBody>
                  <a:tcPr marL="16522" marR="16522" marT="0" marB="0"/>
                </a:tc>
                <a:tc>
                  <a:txBody>
                    <a:bodyPr/>
                    <a:lstStyle/>
                    <a:p>
                      <a:pPr>
                        <a:lnSpc>
                          <a:spcPct val="130000"/>
                        </a:lnSpc>
                        <a:spcAft>
                          <a:spcPts val="0"/>
                        </a:spcAft>
                      </a:pPr>
                      <a:r>
                        <a:rPr lang="de-DE" sz="1000">
                          <a:effectLst/>
                        </a:rPr>
                        <a:t>St. Ilgen, Steiermark</a:t>
                      </a:r>
                      <a:endParaRPr lang="de-AT" sz="1000">
                        <a:effectLst/>
                        <a:latin typeface="Arial"/>
                        <a:ea typeface="Lucida Sans Unicode"/>
                        <a:cs typeface="Times New Roman"/>
                      </a:endParaRPr>
                    </a:p>
                  </a:txBody>
                  <a:tcPr marL="16522" marR="16522" marT="0" marB="0"/>
                </a:tc>
              </a:tr>
              <a:tr h="178226">
                <a:tc>
                  <a:txBody>
                    <a:bodyPr/>
                    <a:lstStyle/>
                    <a:p>
                      <a:pPr>
                        <a:lnSpc>
                          <a:spcPct val="130000"/>
                        </a:lnSpc>
                        <a:spcAft>
                          <a:spcPts val="0"/>
                        </a:spcAft>
                      </a:pPr>
                      <a:r>
                        <a:rPr lang="de-DE" sz="1000">
                          <a:effectLst/>
                        </a:rPr>
                        <a:t>Anspruch/Bezeichnung:</a:t>
                      </a:r>
                      <a:endParaRPr lang="de-AT" sz="1000">
                        <a:effectLst/>
                        <a:latin typeface="Arial"/>
                        <a:ea typeface="Lucida Sans Unicode"/>
                        <a:cs typeface="Times New Roman"/>
                      </a:endParaRPr>
                    </a:p>
                  </a:txBody>
                  <a:tcPr marL="16522" marR="16522" marT="0" marB="0"/>
                </a:tc>
                <a:tc>
                  <a:txBody>
                    <a:bodyPr/>
                    <a:lstStyle/>
                    <a:p>
                      <a:pPr>
                        <a:lnSpc>
                          <a:spcPct val="130000"/>
                        </a:lnSpc>
                        <a:spcAft>
                          <a:spcPts val="0"/>
                        </a:spcAft>
                      </a:pPr>
                      <a:r>
                        <a:rPr lang="de-DE" sz="1000" dirty="0">
                          <a:effectLst/>
                        </a:rPr>
                        <a:t>Energieautark* (100% erneuerbare Energie)</a:t>
                      </a:r>
                      <a:endParaRPr lang="de-AT" sz="1000" dirty="0">
                        <a:effectLst/>
                        <a:latin typeface="Arial"/>
                        <a:ea typeface="Lucida Sans Unicode"/>
                        <a:cs typeface="Times New Roman"/>
                      </a:endParaRPr>
                    </a:p>
                  </a:txBody>
                  <a:tcPr marL="16522" marR="16522" marT="0" marB="0"/>
                </a:tc>
              </a:tr>
              <a:tr h="178226">
                <a:tc>
                  <a:txBody>
                    <a:bodyPr/>
                    <a:lstStyle/>
                    <a:p>
                      <a:pPr>
                        <a:lnSpc>
                          <a:spcPct val="130000"/>
                        </a:lnSpc>
                        <a:spcAft>
                          <a:spcPts val="0"/>
                        </a:spcAft>
                      </a:pPr>
                      <a:r>
                        <a:rPr lang="de-DE" sz="1000">
                          <a:effectLst/>
                        </a:rPr>
                        <a:t>Objektart:</a:t>
                      </a:r>
                      <a:endParaRPr lang="de-AT" sz="1000">
                        <a:effectLst/>
                        <a:latin typeface="Arial"/>
                        <a:ea typeface="Lucida Sans Unicode"/>
                        <a:cs typeface="Times New Roman"/>
                      </a:endParaRPr>
                    </a:p>
                  </a:txBody>
                  <a:tcPr marL="16522" marR="16522" marT="0" marB="0"/>
                </a:tc>
                <a:tc>
                  <a:txBody>
                    <a:bodyPr/>
                    <a:lstStyle/>
                    <a:p>
                      <a:pPr>
                        <a:lnSpc>
                          <a:spcPct val="130000"/>
                        </a:lnSpc>
                        <a:spcAft>
                          <a:spcPts val="0"/>
                        </a:spcAft>
                      </a:pPr>
                      <a:r>
                        <a:rPr lang="de-DE" sz="1000" dirty="0">
                          <a:effectLst/>
                        </a:rPr>
                        <a:t>Alpine Schutzhütte in Passivhausqualität, 492 m²NFL</a:t>
                      </a:r>
                      <a:endParaRPr lang="de-AT" sz="1000" dirty="0">
                        <a:effectLst/>
                        <a:latin typeface="Arial"/>
                        <a:ea typeface="Lucida Sans Unicode"/>
                        <a:cs typeface="Times New Roman"/>
                      </a:endParaRPr>
                    </a:p>
                  </a:txBody>
                  <a:tcPr marL="16522" marR="16522" marT="0" marB="0"/>
                </a:tc>
              </a:tr>
              <a:tr h="178226">
                <a:tc>
                  <a:txBody>
                    <a:bodyPr/>
                    <a:lstStyle/>
                    <a:p>
                      <a:pPr>
                        <a:lnSpc>
                          <a:spcPct val="130000"/>
                        </a:lnSpc>
                        <a:spcAft>
                          <a:spcPts val="0"/>
                        </a:spcAft>
                      </a:pPr>
                      <a:r>
                        <a:rPr lang="de-DE" sz="1000">
                          <a:effectLst/>
                        </a:rPr>
                        <a:t>Fertigstellung:</a:t>
                      </a:r>
                      <a:endParaRPr lang="de-AT" sz="1000">
                        <a:effectLst/>
                        <a:latin typeface="Arial"/>
                        <a:ea typeface="Lucida Sans Unicode"/>
                        <a:cs typeface="Times New Roman"/>
                      </a:endParaRPr>
                    </a:p>
                  </a:txBody>
                  <a:tcPr marL="16522" marR="16522" marT="0" marB="0"/>
                </a:tc>
                <a:tc>
                  <a:txBody>
                    <a:bodyPr/>
                    <a:lstStyle/>
                    <a:p>
                      <a:pPr>
                        <a:lnSpc>
                          <a:spcPct val="130000"/>
                        </a:lnSpc>
                        <a:spcAft>
                          <a:spcPts val="0"/>
                        </a:spcAft>
                      </a:pPr>
                      <a:r>
                        <a:rPr lang="de-DE" sz="1000" dirty="0">
                          <a:effectLst/>
                        </a:rPr>
                        <a:t>2005</a:t>
                      </a:r>
                      <a:endParaRPr lang="de-AT" sz="1000" dirty="0">
                        <a:effectLst/>
                        <a:latin typeface="Arial"/>
                        <a:ea typeface="Lucida Sans Unicode"/>
                        <a:cs typeface="Times New Roman"/>
                      </a:endParaRPr>
                    </a:p>
                  </a:txBody>
                  <a:tcPr marL="16522" marR="16522" marT="0" marB="0"/>
                </a:tc>
              </a:tr>
              <a:tr h="372341">
                <a:tc>
                  <a:txBody>
                    <a:bodyPr/>
                    <a:lstStyle/>
                    <a:p>
                      <a:pPr algn="l">
                        <a:lnSpc>
                          <a:spcPct val="130000"/>
                        </a:lnSpc>
                        <a:spcAft>
                          <a:spcPts val="0"/>
                        </a:spcAft>
                      </a:pPr>
                      <a:r>
                        <a:rPr lang="de-DE" sz="1000">
                          <a:effectLst/>
                        </a:rPr>
                        <a:t>Förderungen:</a:t>
                      </a:r>
                      <a:endParaRPr lang="de-AT" sz="1000">
                        <a:effectLst/>
                        <a:latin typeface="Arial"/>
                        <a:ea typeface="Lucida Sans Unicode"/>
                        <a:cs typeface="Times New Roman"/>
                      </a:endParaRPr>
                    </a:p>
                  </a:txBody>
                  <a:tcPr marL="16522" marR="16522" marT="0" marB="0"/>
                </a:tc>
                <a:tc>
                  <a:txBody>
                    <a:bodyPr/>
                    <a:lstStyle/>
                    <a:p>
                      <a:pPr>
                        <a:lnSpc>
                          <a:spcPct val="130000"/>
                        </a:lnSpc>
                        <a:spcAft>
                          <a:spcPts val="0"/>
                        </a:spcAft>
                      </a:pPr>
                      <a:r>
                        <a:rPr lang="de-DE" sz="1000" dirty="0" err="1">
                          <a:effectLst/>
                        </a:rPr>
                        <a:t>bm:vit</a:t>
                      </a:r>
                      <a:r>
                        <a:rPr lang="de-DE" sz="1000" dirty="0">
                          <a:effectLst/>
                        </a:rPr>
                        <a:t> „Haus der Zukunft“-Pilotprojekt, Gemeinde Wien im Rahmen des Trinkwasserschutzes, Land Steiermark Technologieförderung, Kommunalkredit, EU-Förderung "PV-</a:t>
                      </a:r>
                      <a:r>
                        <a:rPr lang="de-DE" sz="1000" dirty="0" err="1">
                          <a:effectLst/>
                        </a:rPr>
                        <a:t>Enlargement</a:t>
                      </a:r>
                      <a:r>
                        <a:rPr lang="de-DE" sz="1000" dirty="0">
                          <a:effectLst/>
                        </a:rPr>
                        <a:t>" </a:t>
                      </a:r>
                      <a:endParaRPr lang="de-AT" sz="1000" dirty="0">
                        <a:effectLst/>
                        <a:latin typeface="Arial"/>
                        <a:ea typeface="Lucida Sans Unicode"/>
                        <a:cs typeface="Times New Roman"/>
                      </a:endParaRPr>
                    </a:p>
                  </a:txBody>
                  <a:tcPr marL="16522" marR="16522" marT="0" marB="0"/>
                </a:tc>
              </a:tr>
              <a:tr h="178226">
                <a:tc>
                  <a:txBody>
                    <a:bodyPr/>
                    <a:lstStyle/>
                    <a:p>
                      <a:pPr algn="l">
                        <a:lnSpc>
                          <a:spcPct val="130000"/>
                        </a:lnSpc>
                        <a:spcAft>
                          <a:spcPts val="0"/>
                        </a:spcAft>
                      </a:pPr>
                      <a:r>
                        <a:rPr lang="de-DE" sz="1000">
                          <a:effectLst/>
                        </a:rPr>
                        <a:t>Architektur:</a:t>
                      </a:r>
                      <a:endParaRPr lang="de-AT" sz="1000">
                        <a:effectLst/>
                        <a:latin typeface="Arial"/>
                        <a:ea typeface="Lucida Sans Unicode"/>
                        <a:cs typeface="Times New Roman"/>
                      </a:endParaRPr>
                    </a:p>
                  </a:txBody>
                  <a:tcPr marL="16522" marR="16522" marT="0" marB="0"/>
                </a:tc>
                <a:tc>
                  <a:txBody>
                    <a:bodyPr/>
                    <a:lstStyle/>
                    <a:p>
                      <a:pPr>
                        <a:lnSpc>
                          <a:spcPct val="130000"/>
                        </a:lnSpc>
                        <a:spcAft>
                          <a:spcPts val="0"/>
                        </a:spcAft>
                      </a:pPr>
                      <a:r>
                        <a:rPr lang="de-DE" sz="1000" dirty="0">
                          <a:effectLst/>
                        </a:rPr>
                        <a:t>solar4alpin und ARGE </a:t>
                      </a:r>
                      <a:r>
                        <a:rPr lang="de-DE" sz="1000" dirty="0" err="1">
                          <a:effectLst/>
                        </a:rPr>
                        <a:t>pos</a:t>
                      </a:r>
                      <a:r>
                        <a:rPr lang="de-DE" sz="1000" dirty="0">
                          <a:effectLst/>
                        </a:rPr>
                        <a:t> </a:t>
                      </a:r>
                      <a:r>
                        <a:rPr lang="de-DE" sz="1000" dirty="0" err="1">
                          <a:effectLst/>
                        </a:rPr>
                        <a:t>architekten</a:t>
                      </a:r>
                      <a:r>
                        <a:rPr lang="de-DE" sz="1000" dirty="0">
                          <a:effectLst/>
                        </a:rPr>
                        <a:t>/</a:t>
                      </a:r>
                      <a:r>
                        <a:rPr lang="de-DE" sz="1000" dirty="0" err="1">
                          <a:effectLst/>
                        </a:rPr>
                        <a:t>Treberspurg&amp;Partner</a:t>
                      </a:r>
                      <a:endParaRPr lang="de-AT" sz="1000" dirty="0">
                        <a:effectLst/>
                        <a:latin typeface="Arial"/>
                        <a:ea typeface="Lucida Sans Unicode"/>
                        <a:cs typeface="Times New Roman"/>
                      </a:endParaRPr>
                    </a:p>
                  </a:txBody>
                  <a:tcPr marL="16522" marR="16522" marT="0" marB="0"/>
                </a:tc>
              </a:tr>
              <a:tr h="178226">
                <a:tc>
                  <a:txBody>
                    <a:bodyPr/>
                    <a:lstStyle/>
                    <a:p>
                      <a:pPr algn="l">
                        <a:lnSpc>
                          <a:spcPct val="130000"/>
                        </a:lnSpc>
                        <a:spcAft>
                          <a:spcPts val="0"/>
                        </a:spcAft>
                      </a:pPr>
                      <a:r>
                        <a:rPr lang="de-DE" sz="1000">
                          <a:effectLst/>
                        </a:rPr>
                        <a:t>Bauphysik:</a:t>
                      </a:r>
                      <a:endParaRPr lang="de-AT" sz="1000">
                        <a:effectLst/>
                        <a:latin typeface="Arial"/>
                        <a:ea typeface="Lucida Sans Unicode"/>
                        <a:cs typeface="Times New Roman"/>
                      </a:endParaRPr>
                    </a:p>
                  </a:txBody>
                  <a:tcPr marL="16522" marR="16522" marT="0" marB="0"/>
                </a:tc>
                <a:tc>
                  <a:txBody>
                    <a:bodyPr/>
                    <a:lstStyle/>
                    <a:p>
                      <a:pPr>
                        <a:lnSpc>
                          <a:spcPct val="130000"/>
                        </a:lnSpc>
                        <a:spcAft>
                          <a:spcPts val="0"/>
                        </a:spcAft>
                      </a:pPr>
                      <a:r>
                        <a:rPr lang="de-DE" sz="1000" dirty="0">
                          <a:effectLst/>
                        </a:rPr>
                        <a:t>Wilhelm Hofbauer, Karin Stieldorf, IBO</a:t>
                      </a:r>
                      <a:endParaRPr lang="de-AT" sz="1000" dirty="0">
                        <a:effectLst/>
                        <a:latin typeface="Arial"/>
                        <a:ea typeface="Lucida Sans Unicode"/>
                        <a:cs typeface="Times New Roman"/>
                      </a:endParaRPr>
                    </a:p>
                  </a:txBody>
                  <a:tcPr marL="16522" marR="16522" marT="0" marB="0"/>
                </a:tc>
              </a:tr>
              <a:tr h="178226">
                <a:tc>
                  <a:txBody>
                    <a:bodyPr/>
                    <a:lstStyle/>
                    <a:p>
                      <a:pPr algn="l">
                        <a:lnSpc>
                          <a:spcPct val="130000"/>
                        </a:lnSpc>
                        <a:spcAft>
                          <a:spcPts val="0"/>
                        </a:spcAft>
                      </a:pPr>
                      <a:r>
                        <a:rPr lang="de-DE" sz="1000">
                          <a:effectLst/>
                        </a:rPr>
                        <a:t>Bauherr:</a:t>
                      </a:r>
                      <a:endParaRPr lang="de-AT" sz="1000">
                        <a:effectLst/>
                        <a:latin typeface="Arial"/>
                        <a:ea typeface="Lucida Sans Unicode"/>
                        <a:cs typeface="Times New Roman"/>
                      </a:endParaRPr>
                    </a:p>
                  </a:txBody>
                  <a:tcPr marL="16522" marR="16522" marT="0" marB="0"/>
                </a:tc>
                <a:tc>
                  <a:txBody>
                    <a:bodyPr/>
                    <a:lstStyle/>
                    <a:p>
                      <a:pPr>
                        <a:lnSpc>
                          <a:spcPct val="130000"/>
                        </a:lnSpc>
                        <a:spcAft>
                          <a:spcPts val="0"/>
                        </a:spcAft>
                      </a:pPr>
                      <a:r>
                        <a:rPr lang="de-DE" sz="1000" dirty="0">
                          <a:effectLst/>
                        </a:rPr>
                        <a:t>ÖTK (Österreichischer Touristenklub)</a:t>
                      </a:r>
                      <a:endParaRPr lang="de-AT" sz="1000" dirty="0">
                        <a:effectLst/>
                        <a:latin typeface="Arial"/>
                        <a:ea typeface="Lucida Sans Unicode"/>
                        <a:cs typeface="Times New Roman"/>
                      </a:endParaRPr>
                    </a:p>
                  </a:txBody>
                  <a:tcPr marL="16522" marR="16522" marT="0" marB="0"/>
                </a:tc>
              </a:tr>
              <a:tr h="178226">
                <a:tc>
                  <a:txBody>
                    <a:bodyPr/>
                    <a:lstStyle/>
                    <a:p>
                      <a:pPr algn="l">
                        <a:lnSpc>
                          <a:spcPct val="130000"/>
                        </a:lnSpc>
                        <a:spcAft>
                          <a:spcPts val="0"/>
                        </a:spcAft>
                      </a:pPr>
                      <a:r>
                        <a:rPr lang="de-DE" sz="1000">
                          <a:effectLst/>
                        </a:rPr>
                        <a:t>Heizwärmebedarf:</a:t>
                      </a:r>
                      <a:endParaRPr lang="de-AT" sz="1000">
                        <a:effectLst/>
                        <a:latin typeface="Arial"/>
                        <a:ea typeface="Lucida Sans Unicode"/>
                        <a:cs typeface="Times New Roman"/>
                      </a:endParaRPr>
                    </a:p>
                  </a:txBody>
                  <a:tcPr marL="16522" marR="16522" marT="0" marB="0"/>
                </a:tc>
                <a:tc>
                  <a:txBody>
                    <a:bodyPr/>
                    <a:lstStyle/>
                    <a:p>
                      <a:pPr>
                        <a:lnSpc>
                          <a:spcPct val="130000"/>
                        </a:lnSpc>
                        <a:spcAft>
                          <a:spcPts val="0"/>
                        </a:spcAft>
                      </a:pPr>
                      <a:r>
                        <a:rPr lang="de-DE" sz="1000" dirty="0">
                          <a:effectLst/>
                        </a:rPr>
                        <a:t>11,5 kWh/m² (</a:t>
                      </a:r>
                      <a:r>
                        <a:rPr lang="de-DE" sz="1000" dirty="0" err="1">
                          <a:effectLst/>
                        </a:rPr>
                        <a:t>Waebed</a:t>
                      </a:r>
                      <a:r>
                        <a:rPr lang="de-DE" sz="1000" dirty="0">
                          <a:effectLst/>
                        </a:rPr>
                        <a:t>)</a:t>
                      </a:r>
                      <a:endParaRPr lang="de-AT" sz="1000" dirty="0">
                        <a:effectLst/>
                        <a:latin typeface="Arial"/>
                        <a:ea typeface="Lucida Sans Unicode"/>
                        <a:cs typeface="Times New Roman"/>
                      </a:endParaRPr>
                    </a:p>
                  </a:txBody>
                  <a:tcPr marL="16522" marR="16522" marT="0" marB="0"/>
                </a:tc>
              </a:tr>
              <a:tr h="178226">
                <a:tc>
                  <a:txBody>
                    <a:bodyPr/>
                    <a:lstStyle/>
                    <a:p>
                      <a:pPr algn="l">
                        <a:lnSpc>
                          <a:spcPct val="130000"/>
                        </a:lnSpc>
                        <a:spcAft>
                          <a:spcPts val="0"/>
                        </a:spcAft>
                      </a:pPr>
                      <a:r>
                        <a:rPr lang="de-DE" sz="1000">
                          <a:effectLst/>
                        </a:rPr>
                        <a:t>PV:</a:t>
                      </a:r>
                      <a:endParaRPr lang="de-AT" sz="1000">
                        <a:effectLst/>
                        <a:latin typeface="Arial"/>
                        <a:ea typeface="Lucida Sans Unicode"/>
                        <a:cs typeface="Times New Roman"/>
                      </a:endParaRPr>
                    </a:p>
                  </a:txBody>
                  <a:tcPr marL="16522" marR="16522" marT="0" marB="0"/>
                </a:tc>
                <a:tc>
                  <a:txBody>
                    <a:bodyPr/>
                    <a:lstStyle/>
                    <a:p>
                      <a:pPr>
                        <a:lnSpc>
                          <a:spcPct val="130000"/>
                        </a:lnSpc>
                        <a:spcAft>
                          <a:spcPts val="0"/>
                        </a:spcAft>
                      </a:pPr>
                      <a:r>
                        <a:rPr lang="de-DE" sz="1000" dirty="0">
                          <a:effectLst/>
                        </a:rPr>
                        <a:t>7,5 kWp</a:t>
                      </a:r>
                      <a:endParaRPr lang="de-AT" sz="1000" dirty="0">
                        <a:effectLst/>
                        <a:latin typeface="Arial"/>
                        <a:ea typeface="Lucida Sans Unicode"/>
                        <a:cs typeface="Times New Roman"/>
                      </a:endParaRPr>
                    </a:p>
                  </a:txBody>
                  <a:tcPr marL="16522" marR="16522" marT="0" marB="0"/>
                </a:tc>
              </a:tr>
              <a:tr h="178226">
                <a:tc>
                  <a:txBody>
                    <a:bodyPr/>
                    <a:lstStyle/>
                    <a:p>
                      <a:pPr algn="l">
                        <a:lnSpc>
                          <a:spcPct val="130000"/>
                        </a:lnSpc>
                        <a:spcAft>
                          <a:spcPts val="0"/>
                        </a:spcAft>
                      </a:pPr>
                      <a:r>
                        <a:rPr lang="de-DE" sz="1000">
                          <a:effectLst/>
                        </a:rPr>
                        <a:t>Art der Anbringung:</a:t>
                      </a:r>
                      <a:endParaRPr lang="de-AT" sz="1000">
                        <a:effectLst/>
                        <a:latin typeface="Arial"/>
                        <a:ea typeface="Lucida Sans Unicode"/>
                        <a:cs typeface="Times New Roman"/>
                      </a:endParaRPr>
                    </a:p>
                  </a:txBody>
                  <a:tcPr marL="16522" marR="16522" marT="0" marB="0"/>
                </a:tc>
                <a:tc>
                  <a:txBody>
                    <a:bodyPr/>
                    <a:lstStyle/>
                    <a:p>
                      <a:pPr>
                        <a:lnSpc>
                          <a:spcPct val="130000"/>
                        </a:lnSpc>
                        <a:spcAft>
                          <a:spcPts val="0"/>
                        </a:spcAft>
                      </a:pPr>
                      <a:r>
                        <a:rPr lang="de-DE" sz="1000" dirty="0">
                          <a:effectLst/>
                        </a:rPr>
                        <a:t>52,3m² Main-Zellen 60° integriert in Terrassenbrüstung + 8,1m² </a:t>
                      </a:r>
                      <a:r>
                        <a:rPr lang="de-DE" sz="1000" dirty="0" err="1">
                          <a:effectLst/>
                        </a:rPr>
                        <a:t>powercell</a:t>
                      </a:r>
                      <a:r>
                        <a:rPr lang="de-DE" sz="1000" dirty="0">
                          <a:effectLst/>
                        </a:rPr>
                        <a:t> fassadenintegriert im OG</a:t>
                      </a:r>
                      <a:endParaRPr lang="de-AT" sz="1000" dirty="0">
                        <a:effectLst/>
                        <a:latin typeface="Arial"/>
                        <a:ea typeface="Lucida Sans Unicode"/>
                        <a:cs typeface="Times New Roman"/>
                      </a:endParaRPr>
                    </a:p>
                  </a:txBody>
                  <a:tcPr marL="16522" marR="16522" marT="0" marB="0"/>
                </a:tc>
              </a:tr>
              <a:tr h="178226">
                <a:tc>
                  <a:txBody>
                    <a:bodyPr/>
                    <a:lstStyle/>
                    <a:p>
                      <a:pPr algn="l">
                        <a:lnSpc>
                          <a:spcPct val="130000"/>
                        </a:lnSpc>
                        <a:spcAft>
                          <a:spcPts val="0"/>
                        </a:spcAft>
                      </a:pPr>
                      <a:r>
                        <a:rPr lang="de-DE" sz="1000">
                          <a:effectLst/>
                        </a:rPr>
                        <a:t>Wind:</a:t>
                      </a:r>
                      <a:endParaRPr lang="de-AT" sz="1000">
                        <a:effectLst/>
                        <a:latin typeface="Arial"/>
                        <a:ea typeface="Lucida Sans Unicode"/>
                        <a:cs typeface="Times New Roman"/>
                      </a:endParaRPr>
                    </a:p>
                  </a:txBody>
                  <a:tcPr marL="16522" marR="16522" marT="0" marB="0"/>
                </a:tc>
                <a:tc>
                  <a:txBody>
                    <a:bodyPr/>
                    <a:lstStyle/>
                    <a:p>
                      <a:pPr>
                        <a:lnSpc>
                          <a:spcPct val="130000"/>
                        </a:lnSpc>
                        <a:spcAft>
                          <a:spcPts val="0"/>
                        </a:spcAft>
                      </a:pPr>
                      <a:r>
                        <a:rPr lang="de-DE" sz="1000">
                          <a:effectLst/>
                        </a:rPr>
                        <a:t>nein</a:t>
                      </a:r>
                      <a:endParaRPr lang="de-AT" sz="1000">
                        <a:effectLst/>
                        <a:latin typeface="Arial"/>
                        <a:ea typeface="Lucida Sans Unicode"/>
                        <a:cs typeface="Times New Roman"/>
                      </a:endParaRPr>
                    </a:p>
                  </a:txBody>
                  <a:tcPr marL="16522" marR="16522" marT="0" marB="0"/>
                </a:tc>
              </a:tr>
              <a:tr h="178226">
                <a:tc>
                  <a:txBody>
                    <a:bodyPr/>
                    <a:lstStyle/>
                    <a:p>
                      <a:pPr algn="l">
                        <a:lnSpc>
                          <a:spcPct val="130000"/>
                        </a:lnSpc>
                        <a:spcAft>
                          <a:spcPts val="0"/>
                        </a:spcAft>
                      </a:pPr>
                      <a:r>
                        <a:rPr lang="de-DE" sz="1000">
                          <a:effectLst/>
                        </a:rPr>
                        <a:t>Solarthermie:</a:t>
                      </a:r>
                      <a:endParaRPr lang="de-AT" sz="1000">
                        <a:effectLst/>
                        <a:latin typeface="Arial"/>
                        <a:ea typeface="Lucida Sans Unicode"/>
                        <a:cs typeface="Times New Roman"/>
                      </a:endParaRPr>
                    </a:p>
                  </a:txBody>
                  <a:tcPr marL="16522" marR="16522" marT="0" marB="0"/>
                </a:tc>
                <a:tc>
                  <a:txBody>
                    <a:bodyPr/>
                    <a:lstStyle/>
                    <a:p>
                      <a:pPr>
                        <a:lnSpc>
                          <a:spcPct val="130000"/>
                        </a:lnSpc>
                        <a:spcAft>
                          <a:spcPts val="0"/>
                        </a:spcAft>
                      </a:pPr>
                      <a:r>
                        <a:rPr lang="de-DE" sz="1000">
                          <a:effectLst/>
                        </a:rPr>
                        <a:t>62,5 m²</a:t>
                      </a:r>
                      <a:endParaRPr lang="de-AT" sz="1000">
                        <a:effectLst/>
                        <a:latin typeface="Arial"/>
                        <a:ea typeface="Lucida Sans Unicode"/>
                        <a:cs typeface="Times New Roman"/>
                      </a:endParaRPr>
                    </a:p>
                  </a:txBody>
                  <a:tcPr marL="16522" marR="16522" marT="0" marB="0"/>
                </a:tc>
              </a:tr>
              <a:tr h="178226">
                <a:tc>
                  <a:txBody>
                    <a:bodyPr/>
                    <a:lstStyle/>
                    <a:p>
                      <a:pPr algn="l">
                        <a:lnSpc>
                          <a:spcPct val="130000"/>
                        </a:lnSpc>
                        <a:spcAft>
                          <a:spcPts val="0"/>
                        </a:spcAft>
                      </a:pPr>
                      <a:r>
                        <a:rPr lang="de-DE" sz="1000">
                          <a:effectLst/>
                        </a:rPr>
                        <a:t>Heizungsunterstützung:</a:t>
                      </a:r>
                      <a:endParaRPr lang="de-AT" sz="1000">
                        <a:effectLst/>
                        <a:latin typeface="Arial"/>
                        <a:ea typeface="Lucida Sans Unicode"/>
                        <a:cs typeface="Times New Roman"/>
                      </a:endParaRPr>
                    </a:p>
                  </a:txBody>
                  <a:tcPr marL="16522" marR="16522" marT="0" marB="0"/>
                </a:tc>
                <a:tc>
                  <a:txBody>
                    <a:bodyPr/>
                    <a:lstStyle/>
                    <a:p>
                      <a:pPr>
                        <a:lnSpc>
                          <a:spcPct val="130000"/>
                        </a:lnSpc>
                        <a:spcAft>
                          <a:spcPts val="0"/>
                        </a:spcAft>
                      </a:pPr>
                      <a:r>
                        <a:rPr lang="de-DE" sz="1000">
                          <a:effectLst/>
                        </a:rPr>
                        <a:t>80%</a:t>
                      </a:r>
                      <a:endParaRPr lang="de-AT" sz="1000">
                        <a:effectLst/>
                        <a:latin typeface="Arial"/>
                        <a:ea typeface="Lucida Sans Unicode"/>
                        <a:cs typeface="Times New Roman"/>
                      </a:endParaRPr>
                    </a:p>
                  </a:txBody>
                  <a:tcPr marL="16522" marR="16522" marT="0" marB="0"/>
                </a:tc>
              </a:tr>
              <a:tr h="178226">
                <a:tc>
                  <a:txBody>
                    <a:bodyPr/>
                    <a:lstStyle/>
                    <a:p>
                      <a:pPr algn="l">
                        <a:lnSpc>
                          <a:spcPct val="130000"/>
                        </a:lnSpc>
                        <a:spcAft>
                          <a:spcPts val="0"/>
                        </a:spcAft>
                      </a:pPr>
                      <a:r>
                        <a:rPr lang="de-DE" sz="1000">
                          <a:effectLst/>
                        </a:rPr>
                        <a:t>Art der Anbringung:</a:t>
                      </a:r>
                      <a:endParaRPr lang="de-AT" sz="1000">
                        <a:effectLst/>
                        <a:latin typeface="Arial"/>
                        <a:ea typeface="Lucida Sans Unicode"/>
                        <a:cs typeface="Times New Roman"/>
                      </a:endParaRPr>
                    </a:p>
                  </a:txBody>
                  <a:tcPr marL="16522" marR="16522" marT="0" marB="0"/>
                </a:tc>
                <a:tc>
                  <a:txBody>
                    <a:bodyPr/>
                    <a:lstStyle/>
                    <a:p>
                      <a:pPr>
                        <a:lnSpc>
                          <a:spcPct val="130000"/>
                        </a:lnSpc>
                        <a:spcAft>
                          <a:spcPts val="0"/>
                        </a:spcAft>
                      </a:pPr>
                      <a:r>
                        <a:rPr lang="de-DE" sz="1000">
                          <a:effectLst/>
                        </a:rPr>
                        <a:t>voll integriert in Südfassade (90°)</a:t>
                      </a:r>
                      <a:endParaRPr lang="de-AT" sz="1000">
                        <a:effectLst/>
                        <a:latin typeface="Arial"/>
                        <a:ea typeface="Lucida Sans Unicode"/>
                        <a:cs typeface="Times New Roman"/>
                      </a:endParaRPr>
                    </a:p>
                  </a:txBody>
                  <a:tcPr marL="16522" marR="16522" marT="0" marB="0"/>
                </a:tc>
              </a:tr>
              <a:tr h="178226">
                <a:tc>
                  <a:txBody>
                    <a:bodyPr/>
                    <a:lstStyle/>
                    <a:p>
                      <a:pPr algn="l">
                        <a:lnSpc>
                          <a:spcPct val="130000"/>
                        </a:lnSpc>
                        <a:spcAft>
                          <a:spcPts val="0"/>
                        </a:spcAft>
                      </a:pPr>
                      <a:r>
                        <a:rPr lang="de-DE" sz="1000">
                          <a:effectLst/>
                        </a:rPr>
                        <a:t>Wärmepumpe:</a:t>
                      </a:r>
                      <a:endParaRPr lang="de-AT" sz="1000">
                        <a:effectLst/>
                        <a:latin typeface="Arial"/>
                        <a:ea typeface="Lucida Sans Unicode"/>
                        <a:cs typeface="Times New Roman"/>
                      </a:endParaRPr>
                    </a:p>
                  </a:txBody>
                  <a:tcPr marL="16522" marR="16522" marT="0" marB="0"/>
                </a:tc>
                <a:tc>
                  <a:txBody>
                    <a:bodyPr/>
                    <a:lstStyle/>
                    <a:p>
                      <a:pPr>
                        <a:lnSpc>
                          <a:spcPct val="130000"/>
                        </a:lnSpc>
                        <a:spcAft>
                          <a:spcPts val="0"/>
                        </a:spcAft>
                      </a:pPr>
                      <a:r>
                        <a:rPr lang="de-DE" sz="1000" dirty="0">
                          <a:effectLst/>
                        </a:rPr>
                        <a:t>nein</a:t>
                      </a:r>
                      <a:endParaRPr lang="de-AT" sz="1000" dirty="0">
                        <a:effectLst/>
                        <a:latin typeface="Arial"/>
                        <a:ea typeface="Lucida Sans Unicode"/>
                        <a:cs typeface="Times New Roman"/>
                      </a:endParaRPr>
                    </a:p>
                  </a:txBody>
                  <a:tcPr marL="16522" marR="16522" marT="0" marB="0"/>
                </a:tc>
              </a:tr>
              <a:tr h="178226">
                <a:tc>
                  <a:txBody>
                    <a:bodyPr/>
                    <a:lstStyle/>
                    <a:p>
                      <a:pPr algn="l">
                        <a:lnSpc>
                          <a:spcPct val="130000"/>
                        </a:lnSpc>
                        <a:spcAft>
                          <a:spcPts val="0"/>
                        </a:spcAft>
                      </a:pPr>
                      <a:r>
                        <a:rPr lang="de-DE" sz="1000">
                          <a:effectLst/>
                        </a:rPr>
                        <a:t>Raumheizung:</a:t>
                      </a:r>
                      <a:endParaRPr lang="de-AT" sz="1000">
                        <a:effectLst/>
                        <a:latin typeface="Arial"/>
                        <a:ea typeface="Lucida Sans Unicode"/>
                        <a:cs typeface="Times New Roman"/>
                      </a:endParaRPr>
                    </a:p>
                  </a:txBody>
                  <a:tcPr marL="16522" marR="16522" marT="0" marB="0"/>
                </a:tc>
                <a:tc>
                  <a:txBody>
                    <a:bodyPr/>
                    <a:lstStyle/>
                    <a:p>
                      <a:pPr>
                        <a:lnSpc>
                          <a:spcPct val="130000"/>
                        </a:lnSpc>
                        <a:spcAft>
                          <a:spcPts val="0"/>
                        </a:spcAft>
                      </a:pPr>
                      <a:r>
                        <a:rPr lang="de-DE" sz="1000">
                          <a:effectLst/>
                        </a:rPr>
                        <a:t>Solarthermie, Rapsöl BHKW, Notsystem Holzherd</a:t>
                      </a:r>
                      <a:endParaRPr lang="de-AT" sz="1000">
                        <a:effectLst/>
                        <a:latin typeface="Arial"/>
                        <a:ea typeface="Lucida Sans Unicode"/>
                        <a:cs typeface="Times New Roman"/>
                      </a:endParaRPr>
                    </a:p>
                  </a:txBody>
                  <a:tcPr marL="16522" marR="16522" marT="0" marB="0"/>
                </a:tc>
              </a:tr>
              <a:tr h="178226">
                <a:tc>
                  <a:txBody>
                    <a:bodyPr/>
                    <a:lstStyle/>
                    <a:p>
                      <a:pPr algn="l">
                        <a:lnSpc>
                          <a:spcPct val="130000"/>
                        </a:lnSpc>
                        <a:spcAft>
                          <a:spcPts val="0"/>
                        </a:spcAft>
                      </a:pPr>
                      <a:r>
                        <a:rPr lang="de-DE" sz="1000">
                          <a:effectLst/>
                        </a:rPr>
                        <a:t>Warmwasserbereitung:</a:t>
                      </a:r>
                      <a:endParaRPr lang="de-AT" sz="1000">
                        <a:effectLst/>
                        <a:latin typeface="Arial"/>
                        <a:ea typeface="Lucida Sans Unicode"/>
                        <a:cs typeface="Times New Roman"/>
                      </a:endParaRPr>
                    </a:p>
                  </a:txBody>
                  <a:tcPr marL="16522" marR="16522" marT="0" marB="0"/>
                </a:tc>
                <a:tc>
                  <a:txBody>
                    <a:bodyPr/>
                    <a:lstStyle/>
                    <a:p>
                      <a:pPr>
                        <a:lnSpc>
                          <a:spcPct val="130000"/>
                        </a:lnSpc>
                        <a:spcAft>
                          <a:spcPts val="0"/>
                        </a:spcAft>
                      </a:pPr>
                      <a:r>
                        <a:rPr lang="de-DE" sz="1000">
                          <a:effectLst/>
                        </a:rPr>
                        <a:t>Solarthermie, Rapsöl BHKW, Notsystem Holzherd mit Wärmetauscher</a:t>
                      </a:r>
                      <a:endParaRPr lang="de-AT" sz="1000">
                        <a:effectLst/>
                        <a:latin typeface="Arial"/>
                        <a:ea typeface="Lucida Sans Unicode"/>
                        <a:cs typeface="Times New Roman"/>
                      </a:endParaRPr>
                    </a:p>
                  </a:txBody>
                  <a:tcPr marL="16522" marR="16522" marT="0" marB="0"/>
                </a:tc>
              </a:tr>
              <a:tr h="567426">
                <a:tc>
                  <a:txBody>
                    <a:bodyPr/>
                    <a:lstStyle/>
                    <a:p>
                      <a:pPr algn="l">
                        <a:lnSpc>
                          <a:spcPct val="130000"/>
                        </a:lnSpc>
                        <a:spcAft>
                          <a:spcPts val="0"/>
                        </a:spcAft>
                      </a:pPr>
                      <a:r>
                        <a:rPr lang="de-DE" sz="1000">
                          <a:effectLst/>
                        </a:rPr>
                        <a:t>Sonstiges:</a:t>
                      </a:r>
                      <a:endParaRPr lang="de-AT" sz="1000">
                        <a:effectLst/>
                        <a:latin typeface="Arial"/>
                        <a:ea typeface="Lucida Sans Unicode"/>
                        <a:cs typeface="Times New Roman"/>
                      </a:endParaRPr>
                    </a:p>
                  </a:txBody>
                  <a:tcPr marL="16522" marR="16522" marT="0" marB="0"/>
                </a:tc>
                <a:tc>
                  <a:txBody>
                    <a:bodyPr/>
                    <a:lstStyle/>
                    <a:p>
                      <a:pPr>
                        <a:lnSpc>
                          <a:spcPct val="130000"/>
                        </a:lnSpc>
                        <a:spcAft>
                          <a:spcPts val="0"/>
                        </a:spcAft>
                      </a:pPr>
                      <a:r>
                        <a:rPr lang="de-DE" sz="1000" dirty="0">
                          <a:effectLst/>
                        </a:rPr>
                        <a:t>Pflanzenölbetriebenes Blockheizkraftwerk als PV-hybrid-AC-System mit PV-Generator zusammengeschaltet, Wassergewinnung zu 100% aus Regenwasser vom Niro-Dach, Trockentoiletten, Abwasserreinigung bis Badewasserqualität (Trinkwasserschutzgebiet!), Energieverbrauchsoptimierung und Lastmanagement</a:t>
                      </a:r>
                      <a:endParaRPr lang="de-AT" sz="1000" dirty="0">
                        <a:effectLst/>
                        <a:latin typeface="Arial"/>
                        <a:ea typeface="Lucida Sans Unicode"/>
                        <a:cs typeface="Times New Roman"/>
                      </a:endParaRPr>
                    </a:p>
                  </a:txBody>
                  <a:tcPr marL="16522" marR="16522" marT="0" marB="0"/>
                </a:tc>
              </a:tr>
              <a:tr h="388667">
                <a:tc>
                  <a:txBody>
                    <a:bodyPr/>
                    <a:lstStyle/>
                    <a:p>
                      <a:pPr algn="l">
                        <a:lnSpc>
                          <a:spcPct val="130000"/>
                        </a:lnSpc>
                        <a:spcAft>
                          <a:spcPts val="0"/>
                        </a:spcAft>
                      </a:pPr>
                      <a:r>
                        <a:rPr lang="de-DE" sz="1000" dirty="0">
                          <a:effectLst/>
                        </a:rPr>
                        <a:t>Auszeichnungen:</a:t>
                      </a:r>
                      <a:endParaRPr lang="de-AT" sz="1000" dirty="0">
                        <a:effectLst/>
                        <a:latin typeface="Arial"/>
                        <a:ea typeface="Lucida Sans Unicode"/>
                        <a:cs typeface="Times New Roman"/>
                      </a:endParaRPr>
                    </a:p>
                  </a:txBody>
                  <a:tcPr marL="16522" marR="16522" marT="0" marB="0"/>
                </a:tc>
                <a:tc>
                  <a:txBody>
                    <a:bodyPr/>
                    <a:lstStyle/>
                    <a:p>
                      <a:pPr>
                        <a:lnSpc>
                          <a:spcPct val="130000"/>
                        </a:lnSpc>
                        <a:spcAft>
                          <a:spcPts val="0"/>
                        </a:spcAft>
                      </a:pPr>
                      <a:r>
                        <a:rPr lang="de-DE" sz="1000" dirty="0" err="1">
                          <a:effectLst/>
                        </a:rPr>
                        <a:t>Energy</a:t>
                      </a:r>
                      <a:r>
                        <a:rPr lang="de-DE" sz="1000" dirty="0">
                          <a:effectLst/>
                        </a:rPr>
                        <a:t> </a:t>
                      </a:r>
                      <a:r>
                        <a:rPr lang="de-DE" sz="1000" dirty="0" err="1">
                          <a:effectLst/>
                        </a:rPr>
                        <a:t>Globe</a:t>
                      </a:r>
                      <a:r>
                        <a:rPr lang="de-DE" sz="1000" dirty="0">
                          <a:effectLst/>
                        </a:rPr>
                        <a:t> Austria 2001, Ford Umweltpreis 2004, </a:t>
                      </a:r>
                      <a:r>
                        <a:rPr lang="de-DE" sz="1000" dirty="0" err="1">
                          <a:effectLst/>
                        </a:rPr>
                        <a:t>Energy</a:t>
                      </a:r>
                      <a:r>
                        <a:rPr lang="de-DE" sz="1000" dirty="0">
                          <a:effectLst/>
                        </a:rPr>
                        <a:t> </a:t>
                      </a:r>
                      <a:r>
                        <a:rPr lang="de-DE" sz="1000" dirty="0" err="1">
                          <a:effectLst/>
                        </a:rPr>
                        <a:t>Globe</a:t>
                      </a:r>
                      <a:r>
                        <a:rPr lang="de-DE" sz="1000" dirty="0">
                          <a:effectLst/>
                        </a:rPr>
                        <a:t> Austria 2005 (Anerkennungspreis), Eurosolarpreis Austria 2005, Steirischer Holzbaupreis 2007</a:t>
                      </a:r>
                      <a:endParaRPr lang="de-AT" sz="1000" dirty="0">
                        <a:effectLst/>
                        <a:latin typeface="Arial"/>
                        <a:ea typeface="Lucida Sans Unicode"/>
                        <a:cs typeface="Times New Roman"/>
                      </a:endParaRPr>
                    </a:p>
                  </a:txBody>
                  <a:tcPr marL="16522" marR="16522" marT="0" marB="0"/>
                </a:tc>
              </a:tr>
            </a:tbl>
          </a:graphicData>
        </a:graphic>
      </p:graphicFrame>
      <p:sp>
        <p:nvSpPr>
          <p:cNvPr id="4" name="Rechteck 3"/>
          <p:cNvSpPr/>
          <p:nvPr/>
        </p:nvSpPr>
        <p:spPr>
          <a:xfrm>
            <a:off x="8675287" y="6093296"/>
            <a:ext cx="442750" cy="369332"/>
          </a:xfrm>
          <a:prstGeom prst="rect">
            <a:avLst/>
          </a:prstGeom>
        </p:spPr>
        <p:txBody>
          <a:bodyPr wrap="none">
            <a:spAutoFit/>
          </a:bodyPr>
          <a:lstStyle/>
          <a:p>
            <a:r>
              <a:rPr lang="de-DE" dirty="0"/>
              <a:t>[5]</a:t>
            </a:r>
            <a:endParaRPr lang="de-AT" dirty="0"/>
          </a:p>
        </p:txBody>
      </p:sp>
    </p:spTree>
    <p:extLst>
      <p:ext uri="{BB962C8B-B14F-4D97-AF65-F5344CB8AC3E}">
        <p14:creationId xmlns:p14="http://schemas.microsoft.com/office/powerpoint/2010/main" val="8727933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5" name="Untertitel 2"/>
          <p:cNvSpPr txBox="1">
            <a:spLocks/>
          </p:cNvSpPr>
          <p:nvPr/>
        </p:nvSpPr>
        <p:spPr bwMode="auto">
          <a:xfrm>
            <a:off x="1691307" y="764704"/>
            <a:ext cx="7993261" cy="72008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de-AT" b="1" dirty="0"/>
              <a:t>Realisierte Projekte in Österreich</a:t>
            </a:r>
          </a:p>
        </p:txBody>
      </p:sp>
      <p:sp>
        <p:nvSpPr>
          <p:cNvPr id="2" name="Rechteck 1"/>
          <p:cNvSpPr/>
          <p:nvPr/>
        </p:nvSpPr>
        <p:spPr>
          <a:xfrm>
            <a:off x="2195736" y="1196752"/>
            <a:ext cx="2928687" cy="369332"/>
          </a:xfrm>
          <a:prstGeom prst="rect">
            <a:avLst/>
          </a:prstGeom>
        </p:spPr>
        <p:txBody>
          <a:bodyPr wrap="none">
            <a:spAutoFit/>
          </a:bodyPr>
          <a:lstStyle/>
          <a:p>
            <a:r>
              <a:rPr lang="de-DE" dirty="0" err="1"/>
              <a:t>Schiestlhaus</a:t>
            </a:r>
            <a:r>
              <a:rPr lang="de-DE" dirty="0"/>
              <a:t> am </a:t>
            </a:r>
            <a:r>
              <a:rPr lang="de-DE" dirty="0" err="1"/>
              <a:t>Hochschwab</a:t>
            </a:r>
            <a:endParaRPr lang="de-AT" dirty="0"/>
          </a:p>
        </p:txBody>
      </p:sp>
      <p:graphicFrame>
        <p:nvGraphicFramePr>
          <p:cNvPr id="3" name="Tabelle 2"/>
          <p:cNvGraphicFramePr>
            <a:graphicFrameLocks noGrp="1"/>
          </p:cNvGraphicFramePr>
          <p:nvPr>
            <p:extLst>
              <p:ext uri="{D42A27DB-BD31-4B8C-83A1-F6EECF244321}">
                <p14:modId xmlns:p14="http://schemas.microsoft.com/office/powerpoint/2010/main" val="436148822"/>
              </p:ext>
            </p:extLst>
          </p:nvPr>
        </p:nvGraphicFramePr>
        <p:xfrm>
          <a:off x="467544" y="1844824"/>
          <a:ext cx="8064896" cy="4350099"/>
        </p:xfrm>
        <a:graphic>
          <a:graphicData uri="http://schemas.openxmlformats.org/drawingml/2006/table">
            <a:tbl>
              <a:tblPr firstRow="1" firstCol="1" bandRow="1">
                <a:tableStyleId>{5C22544A-7EE6-4342-B048-85BDC9FD1C3A}</a:tableStyleId>
              </a:tblPr>
              <a:tblGrid>
                <a:gridCol w="1980162"/>
                <a:gridCol w="6084734"/>
              </a:tblGrid>
              <a:tr h="488249">
                <a:tc>
                  <a:txBody>
                    <a:bodyPr/>
                    <a:lstStyle/>
                    <a:p>
                      <a:pPr>
                        <a:lnSpc>
                          <a:spcPct val="130000"/>
                        </a:lnSpc>
                        <a:spcAft>
                          <a:spcPts val="0"/>
                        </a:spcAft>
                      </a:pPr>
                      <a:r>
                        <a:rPr lang="de-DE" sz="1000" dirty="0">
                          <a:effectLst/>
                        </a:rPr>
                        <a:t>Auszeichnungen:</a:t>
                      </a:r>
                      <a:endParaRPr lang="de-AT" sz="1000" dirty="0">
                        <a:effectLst/>
                        <a:latin typeface="Arial"/>
                        <a:ea typeface="Lucida Sans Unicode"/>
                        <a:cs typeface="Times New Roman"/>
                      </a:endParaRPr>
                    </a:p>
                  </a:txBody>
                  <a:tcPr marL="16522" marR="16522" marT="0" marB="0"/>
                </a:tc>
                <a:tc>
                  <a:txBody>
                    <a:bodyPr/>
                    <a:lstStyle/>
                    <a:p>
                      <a:pPr>
                        <a:lnSpc>
                          <a:spcPct val="130000"/>
                        </a:lnSpc>
                        <a:spcAft>
                          <a:spcPts val="0"/>
                        </a:spcAft>
                      </a:pPr>
                      <a:r>
                        <a:rPr lang="de-DE" sz="1000">
                          <a:effectLst/>
                        </a:rPr>
                        <a:t>Energy Globe Austria 2001, Ford Umweltpreis 2004, Energy Globe Austria 2005 (Anerkennungspreis), Eurosolarpreis Austria 2005, Steirischer Holzbaupreis 2007</a:t>
                      </a:r>
                      <a:endParaRPr lang="de-AT" sz="1000">
                        <a:effectLst/>
                        <a:latin typeface="Arial"/>
                        <a:ea typeface="Lucida Sans Unicode"/>
                        <a:cs typeface="Times New Roman"/>
                      </a:endParaRPr>
                    </a:p>
                  </a:txBody>
                  <a:tcPr marL="16522" marR="16522" marT="0" marB="0"/>
                </a:tc>
              </a:tr>
              <a:tr h="488249">
                <a:tc>
                  <a:txBody>
                    <a:bodyPr/>
                    <a:lstStyle/>
                    <a:p>
                      <a:pPr>
                        <a:lnSpc>
                          <a:spcPct val="130000"/>
                        </a:lnSpc>
                        <a:spcAft>
                          <a:spcPts val="0"/>
                        </a:spcAft>
                      </a:pPr>
                      <a:r>
                        <a:rPr lang="de-DE" sz="1000">
                          <a:effectLst/>
                        </a:rPr>
                        <a:t>Literatur:</a:t>
                      </a:r>
                      <a:endParaRPr lang="de-AT" sz="1000">
                        <a:effectLst/>
                        <a:latin typeface="Arial"/>
                        <a:ea typeface="Lucida Sans Unicode"/>
                        <a:cs typeface="Times New Roman"/>
                      </a:endParaRPr>
                    </a:p>
                  </a:txBody>
                  <a:tcPr marL="16522" marR="16522" marT="0" marB="0"/>
                </a:tc>
                <a:tc>
                  <a:txBody>
                    <a:bodyPr/>
                    <a:lstStyle/>
                    <a:p>
                      <a:pPr>
                        <a:lnSpc>
                          <a:spcPct val="130000"/>
                        </a:lnSpc>
                        <a:spcAft>
                          <a:spcPts val="0"/>
                        </a:spcAft>
                      </a:pPr>
                      <a:r>
                        <a:rPr lang="de-DE" sz="1000">
                          <a:effectLst/>
                        </a:rPr>
                        <a:t>Wolfert Christian, Rezac Marie: Schiestlhaus am Hochschwab 2154 m - Das weltweit erste Passivhaus-Schutzhaus. Berichte aus Energie- und Umweltforschung 55/2006; </a:t>
                      </a:r>
                      <a:endParaRPr lang="de-AT" sz="1000">
                        <a:effectLst/>
                        <a:latin typeface="Arial"/>
                        <a:ea typeface="Lucida Sans Unicode"/>
                        <a:cs typeface="Times New Roman"/>
                      </a:endParaRPr>
                    </a:p>
                  </a:txBody>
                  <a:tcPr marL="16522" marR="16522" marT="0" marB="0"/>
                </a:tc>
              </a:tr>
              <a:tr h="325499">
                <a:tc>
                  <a:txBody>
                    <a:bodyPr/>
                    <a:lstStyle/>
                    <a:p>
                      <a:endParaRPr lang="de-AT" sz="1000">
                        <a:effectLst/>
                        <a:latin typeface="Calibri"/>
                      </a:endParaRPr>
                    </a:p>
                  </a:txBody>
                  <a:tcPr marL="16522" marR="16522" marT="0" marB="0"/>
                </a:tc>
                <a:tc>
                  <a:txBody>
                    <a:bodyPr/>
                    <a:lstStyle/>
                    <a:p>
                      <a:pPr>
                        <a:lnSpc>
                          <a:spcPct val="130000"/>
                        </a:lnSpc>
                        <a:spcAft>
                          <a:spcPts val="0"/>
                        </a:spcAft>
                      </a:pPr>
                      <a:r>
                        <a:rPr lang="de-DE" sz="1000">
                          <a:effectLst/>
                        </a:rPr>
                        <a:t>Kudrnovsky Helmut, Oettl Fritz: Transfertagung Berghütte der Zukunft im Pilotbau Schiestlhaus. Berichte aus Energie- und Umweltforschung 38/2011</a:t>
                      </a:r>
                      <a:endParaRPr lang="de-AT" sz="1000">
                        <a:effectLst/>
                        <a:latin typeface="Arial"/>
                        <a:ea typeface="Lucida Sans Unicode"/>
                        <a:cs typeface="Times New Roman"/>
                      </a:endParaRPr>
                    </a:p>
                  </a:txBody>
                  <a:tcPr marL="16522" marR="16522" marT="0" marB="0"/>
                </a:tc>
              </a:tr>
              <a:tr h="162750">
                <a:tc>
                  <a:txBody>
                    <a:bodyPr/>
                    <a:lstStyle/>
                    <a:p>
                      <a:pPr>
                        <a:lnSpc>
                          <a:spcPct val="130000"/>
                        </a:lnSpc>
                        <a:spcAft>
                          <a:spcPts val="0"/>
                        </a:spcAft>
                      </a:pPr>
                      <a:r>
                        <a:rPr lang="de-DE" sz="1000">
                          <a:effectLst/>
                        </a:rPr>
                        <a:t>Informative Links:</a:t>
                      </a:r>
                      <a:endParaRPr lang="de-AT" sz="1000">
                        <a:effectLst/>
                        <a:latin typeface="Arial"/>
                        <a:ea typeface="Lucida Sans Unicode"/>
                        <a:cs typeface="Times New Roman"/>
                      </a:endParaRPr>
                    </a:p>
                  </a:txBody>
                  <a:tcPr marL="16522" marR="16522" marT="0" marB="0"/>
                </a:tc>
                <a:tc>
                  <a:txBody>
                    <a:bodyPr/>
                    <a:lstStyle/>
                    <a:p>
                      <a:pPr>
                        <a:lnSpc>
                          <a:spcPct val="130000"/>
                        </a:lnSpc>
                        <a:spcAft>
                          <a:spcPts val="0"/>
                        </a:spcAft>
                      </a:pPr>
                      <a:r>
                        <a:rPr lang="de-DE" sz="1000" u="sng">
                          <a:effectLst/>
                          <a:hlinkClick r:id="rId4"/>
                        </a:rPr>
                        <a:t>http://www.nachhaltigwirtschaften.at/results.html/id2765</a:t>
                      </a:r>
                      <a:endParaRPr lang="de-AT" sz="1000">
                        <a:effectLst/>
                        <a:latin typeface="Arial"/>
                        <a:ea typeface="Lucida Sans Unicode"/>
                        <a:cs typeface="Times New Roman"/>
                      </a:endParaRPr>
                    </a:p>
                  </a:txBody>
                  <a:tcPr marL="16522" marR="16522" marT="0" marB="0"/>
                </a:tc>
              </a:tr>
              <a:tr h="325499">
                <a:tc>
                  <a:txBody>
                    <a:bodyPr/>
                    <a:lstStyle/>
                    <a:p>
                      <a:endParaRPr lang="de-AT" sz="1000">
                        <a:effectLst/>
                        <a:latin typeface="Calibri"/>
                      </a:endParaRPr>
                    </a:p>
                  </a:txBody>
                  <a:tcPr marL="16522" marR="16522" marT="0" marB="0"/>
                </a:tc>
                <a:tc>
                  <a:txBody>
                    <a:bodyPr/>
                    <a:lstStyle/>
                    <a:p>
                      <a:pPr>
                        <a:lnSpc>
                          <a:spcPct val="130000"/>
                        </a:lnSpc>
                        <a:spcAft>
                          <a:spcPts val="0"/>
                        </a:spcAft>
                      </a:pPr>
                      <a:r>
                        <a:rPr lang="de-DE" sz="1000" u="sng">
                          <a:effectLst/>
                          <a:hlinkClick r:id="rId5"/>
                        </a:rPr>
                        <a:t>http://www.pos-architecture.com/architektur/oeffentliche-gebaeude/projektdetail/data/schiestlhaus/</a:t>
                      </a:r>
                      <a:endParaRPr lang="de-AT" sz="1000">
                        <a:effectLst/>
                        <a:latin typeface="Arial"/>
                        <a:ea typeface="Lucida Sans Unicode"/>
                        <a:cs typeface="Times New Roman"/>
                      </a:endParaRPr>
                    </a:p>
                  </a:txBody>
                  <a:tcPr marL="16522" marR="16522" marT="0" marB="0"/>
                </a:tc>
              </a:tr>
              <a:tr h="162750">
                <a:tc>
                  <a:txBody>
                    <a:bodyPr/>
                    <a:lstStyle/>
                    <a:p>
                      <a:endParaRPr lang="de-AT" sz="1000">
                        <a:effectLst/>
                        <a:latin typeface="Calibri"/>
                      </a:endParaRPr>
                    </a:p>
                  </a:txBody>
                  <a:tcPr marL="16522" marR="16522" marT="0" marB="0"/>
                </a:tc>
                <a:tc>
                  <a:txBody>
                    <a:bodyPr/>
                    <a:lstStyle/>
                    <a:p>
                      <a:pPr>
                        <a:lnSpc>
                          <a:spcPct val="130000"/>
                        </a:lnSpc>
                        <a:spcAft>
                          <a:spcPts val="0"/>
                        </a:spcAft>
                      </a:pPr>
                      <a:r>
                        <a:rPr lang="de-DE" sz="1000" u="sng">
                          <a:effectLst/>
                          <a:hlinkClick r:id="rId6"/>
                        </a:rPr>
                        <a:t>http://www.hausderzukunft.at/diashow/schiestlhaus.htm</a:t>
                      </a:r>
                      <a:endParaRPr lang="de-AT" sz="1000">
                        <a:effectLst/>
                        <a:latin typeface="Arial"/>
                        <a:ea typeface="Lucida Sans Unicode"/>
                        <a:cs typeface="Times New Roman"/>
                      </a:endParaRPr>
                    </a:p>
                  </a:txBody>
                  <a:tcPr marL="16522" marR="16522" marT="0" marB="0"/>
                </a:tc>
              </a:tr>
              <a:tr h="162750">
                <a:tc gridSpan="2">
                  <a:txBody>
                    <a:bodyPr/>
                    <a:lstStyle/>
                    <a:p>
                      <a:pPr>
                        <a:lnSpc>
                          <a:spcPct val="130000"/>
                        </a:lnSpc>
                        <a:spcAft>
                          <a:spcPts val="0"/>
                        </a:spcAft>
                      </a:pPr>
                      <a:r>
                        <a:rPr lang="de-DE" sz="1000">
                          <a:effectLst/>
                        </a:rPr>
                        <a:t>* Definition Energieautark</a:t>
                      </a:r>
                      <a:endParaRPr lang="de-AT" sz="1000">
                        <a:effectLst/>
                        <a:latin typeface="Arial"/>
                        <a:ea typeface="Lucida Sans Unicode"/>
                        <a:cs typeface="Times New Roman"/>
                      </a:endParaRPr>
                    </a:p>
                  </a:txBody>
                  <a:tcPr marL="16522" marR="16522" marT="0" marB="0"/>
                </a:tc>
                <a:tc hMerge="1">
                  <a:txBody>
                    <a:bodyPr/>
                    <a:lstStyle/>
                    <a:p>
                      <a:endParaRPr lang="de-AT"/>
                    </a:p>
                  </a:txBody>
                  <a:tcPr/>
                </a:tc>
              </a:tr>
              <a:tr h="371699">
                <a:tc>
                  <a:txBody>
                    <a:bodyPr/>
                    <a:lstStyle/>
                    <a:p>
                      <a:pPr algn="l">
                        <a:lnSpc>
                          <a:spcPct val="130000"/>
                        </a:lnSpc>
                        <a:spcAft>
                          <a:spcPts val="0"/>
                        </a:spcAft>
                      </a:pPr>
                      <a:r>
                        <a:rPr lang="de-DE" sz="1000" dirty="0">
                          <a:effectLst/>
                        </a:rPr>
                        <a:t>Systemgrenze der Energiebereitstellung: </a:t>
                      </a:r>
                      <a:endParaRPr lang="de-AT" sz="1000" dirty="0">
                        <a:effectLst/>
                        <a:latin typeface="Arial"/>
                        <a:ea typeface="Lucida Sans Unicode"/>
                        <a:cs typeface="Times New Roman"/>
                      </a:endParaRPr>
                    </a:p>
                  </a:txBody>
                  <a:tcPr marL="16522" marR="16522" marT="0" marB="0"/>
                </a:tc>
                <a:tc>
                  <a:txBody>
                    <a:bodyPr/>
                    <a:lstStyle/>
                    <a:p>
                      <a:pPr>
                        <a:lnSpc>
                          <a:spcPct val="130000"/>
                        </a:lnSpc>
                        <a:spcAft>
                          <a:spcPts val="0"/>
                        </a:spcAft>
                      </a:pPr>
                      <a:r>
                        <a:rPr lang="de-DE" sz="1000">
                          <a:effectLst/>
                        </a:rPr>
                        <a:t>Energie zu 100% aus erneuerbaren Energiequellen, Solarenergie vor Ort und aus Zulieferung von Biomasse (Rapsöl), Stromspeicherung und -versorgung mithilfe von Batterieanlage und  bi-direktionalem Wechselrichtersystem</a:t>
                      </a:r>
                      <a:endParaRPr lang="de-AT" sz="1000">
                        <a:effectLst/>
                        <a:latin typeface="Arial"/>
                        <a:ea typeface="Lucida Sans Unicode"/>
                        <a:cs typeface="Times New Roman"/>
                      </a:endParaRPr>
                    </a:p>
                  </a:txBody>
                  <a:tcPr marL="16522" marR="16522" marT="0" marB="0"/>
                </a:tc>
              </a:tr>
              <a:tr h="325499">
                <a:tc>
                  <a:txBody>
                    <a:bodyPr/>
                    <a:lstStyle/>
                    <a:p>
                      <a:pPr algn="l">
                        <a:lnSpc>
                          <a:spcPct val="130000"/>
                        </a:lnSpc>
                        <a:spcAft>
                          <a:spcPts val="0"/>
                        </a:spcAft>
                      </a:pPr>
                      <a:r>
                        <a:rPr lang="de-DE" sz="1000" dirty="0">
                          <a:effectLst/>
                        </a:rPr>
                        <a:t>Systemgrenze der Energiebilanz:</a:t>
                      </a:r>
                      <a:endParaRPr lang="de-AT" sz="1000" dirty="0">
                        <a:effectLst/>
                        <a:latin typeface="Arial"/>
                        <a:ea typeface="Lucida Sans Unicode"/>
                        <a:cs typeface="Times New Roman"/>
                      </a:endParaRPr>
                    </a:p>
                  </a:txBody>
                  <a:tcPr marL="16522" marR="16522" marT="0" marB="0"/>
                </a:tc>
                <a:tc>
                  <a:txBody>
                    <a:bodyPr/>
                    <a:lstStyle/>
                    <a:p>
                      <a:pPr>
                        <a:lnSpc>
                          <a:spcPct val="130000"/>
                        </a:lnSpc>
                        <a:spcAft>
                          <a:spcPts val="0"/>
                        </a:spcAft>
                      </a:pPr>
                      <a:r>
                        <a:rPr lang="de-DE" sz="1000">
                          <a:effectLst/>
                        </a:rPr>
                        <a:t>Energiebedarf aus Gebäudebetrieb (Heizung, Klimatisierung und Hilfsenergie) und Gebäudenutzung (Beleuchtung, Warmwasser, Elektrogeräte, …)</a:t>
                      </a:r>
                      <a:endParaRPr lang="de-AT" sz="1000">
                        <a:effectLst/>
                        <a:latin typeface="Arial"/>
                        <a:ea typeface="Lucida Sans Unicode"/>
                        <a:cs typeface="Times New Roman"/>
                      </a:endParaRPr>
                    </a:p>
                  </a:txBody>
                  <a:tcPr marL="16522" marR="16522" marT="0" marB="0"/>
                </a:tc>
              </a:tr>
              <a:tr h="244309">
                <a:tc>
                  <a:txBody>
                    <a:bodyPr/>
                    <a:lstStyle/>
                    <a:p>
                      <a:pPr algn="l"/>
                      <a:endParaRPr lang="de-AT" sz="1000" dirty="0">
                        <a:effectLst/>
                        <a:latin typeface="Calibri"/>
                      </a:endParaRPr>
                    </a:p>
                  </a:txBody>
                  <a:tcPr marL="16522" marR="16522" marT="0" marB="0" anchor="b"/>
                </a:tc>
                <a:tc>
                  <a:txBody>
                    <a:bodyPr/>
                    <a:lstStyle/>
                    <a:p>
                      <a:pPr>
                        <a:lnSpc>
                          <a:spcPct val="130000"/>
                        </a:lnSpc>
                        <a:spcAft>
                          <a:spcPts val="0"/>
                        </a:spcAft>
                      </a:pPr>
                      <a:r>
                        <a:rPr lang="de-DE" sz="1000">
                          <a:effectLst/>
                        </a:rPr>
                        <a:t>Bsp. 2007: Input Solar PV und Rapsöl gesamt 47.160 kWh p.a. (Quelle: Aufzeichnungen des Hüttenwirtes)</a:t>
                      </a:r>
                      <a:endParaRPr lang="de-AT" sz="1000">
                        <a:effectLst/>
                        <a:latin typeface="Arial"/>
                        <a:ea typeface="Lucida Sans Unicode"/>
                        <a:cs typeface="Times New Roman"/>
                      </a:endParaRPr>
                    </a:p>
                  </a:txBody>
                  <a:tcPr marL="16522" marR="16522" marT="0" marB="0"/>
                </a:tc>
              </a:tr>
              <a:tr h="822593">
                <a:tc>
                  <a:txBody>
                    <a:bodyPr/>
                    <a:lstStyle/>
                    <a:p>
                      <a:pPr algn="l">
                        <a:lnSpc>
                          <a:spcPct val="130000"/>
                        </a:lnSpc>
                        <a:spcAft>
                          <a:spcPts val="0"/>
                        </a:spcAft>
                      </a:pPr>
                      <a:r>
                        <a:rPr lang="de-DE" sz="1000" dirty="0">
                          <a:effectLst/>
                        </a:rPr>
                        <a:t>Quelle Projektdaten:</a:t>
                      </a:r>
                      <a:endParaRPr lang="de-AT" sz="1000" dirty="0">
                        <a:effectLst/>
                        <a:latin typeface="Arial"/>
                        <a:ea typeface="Lucida Sans Unicode"/>
                        <a:cs typeface="Times New Roman"/>
                      </a:endParaRPr>
                    </a:p>
                  </a:txBody>
                  <a:tcPr marL="16522" marR="16522" marT="0" marB="0"/>
                </a:tc>
                <a:tc>
                  <a:txBody>
                    <a:bodyPr/>
                    <a:lstStyle/>
                    <a:p>
                      <a:pPr>
                        <a:lnSpc>
                          <a:spcPct val="130000"/>
                        </a:lnSpc>
                        <a:spcAft>
                          <a:spcPts val="0"/>
                        </a:spcAft>
                      </a:pPr>
                      <a:r>
                        <a:rPr lang="de-DE" sz="1000" dirty="0" err="1">
                          <a:effectLst/>
                        </a:rPr>
                        <a:t>pos</a:t>
                      </a:r>
                      <a:r>
                        <a:rPr lang="de-DE" sz="1000" dirty="0">
                          <a:effectLst/>
                        </a:rPr>
                        <a:t> </a:t>
                      </a:r>
                      <a:r>
                        <a:rPr lang="de-DE" sz="1000" dirty="0" err="1">
                          <a:effectLst/>
                        </a:rPr>
                        <a:t>architekten</a:t>
                      </a:r>
                      <a:r>
                        <a:rPr lang="de-DE" sz="1000" dirty="0">
                          <a:effectLst/>
                        </a:rPr>
                        <a:t> </a:t>
                      </a:r>
                      <a:r>
                        <a:rPr lang="de-DE" sz="1000" dirty="0" err="1">
                          <a:effectLst/>
                        </a:rPr>
                        <a:t>schneider</a:t>
                      </a:r>
                      <a:r>
                        <a:rPr lang="de-DE" sz="1000" dirty="0">
                          <a:effectLst/>
                        </a:rPr>
                        <a:t> ZT KG</a:t>
                      </a:r>
                      <a:br>
                        <a:rPr lang="de-DE" sz="1000" dirty="0">
                          <a:effectLst/>
                        </a:rPr>
                      </a:br>
                      <a:r>
                        <a:rPr lang="de-DE" sz="1000" dirty="0">
                          <a:effectLst/>
                        </a:rPr>
                        <a:t>Maria-Treu-Gasse 3/15, A-1080 Wien</a:t>
                      </a:r>
                      <a:br>
                        <a:rPr lang="de-DE" sz="1000" dirty="0">
                          <a:effectLst/>
                        </a:rPr>
                      </a:br>
                      <a:r>
                        <a:rPr lang="de-DE" sz="1000" dirty="0" smtClean="0">
                          <a:effectLst/>
                        </a:rPr>
                        <a:t>office@pos-architecture.com</a:t>
                      </a:r>
                      <a:r>
                        <a:rPr lang="de-DE" sz="1000" dirty="0">
                          <a:effectLst/>
                        </a:rPr>
                        <a:t/>
                      </a:r>
                      <a:br>
                        <a:rPr lang="de-DE" sz="1000" dirty="0">
                          <a:effectLst/>
                        </a:rPr>
                      </a:br>
                      <a:r>
                        <a:rPr lang="de-DE" sz="1000" dirty="0">
                          <a:effectLst/>
                        </a:rPr>
                        <a:t>www.pos-architecture.com</a:t>
                      </a:r>
                      <a:endParaRPr lang="de-AT" sz="1000" dirty="0">
                        <a:effectLst/>
                        <a:latin typeface="Arial"/>
                        <a:ea typeface="Lucida Sans Unicode"/>
                        <a:cs typeface="Times New Roman"/>
                      </a:endParaRPr>
                    </a:p>
                  </a:txBody>
                  <a:tcPr marL="16522" marR="16522" marT="0" marB="0"/>
                </a:tc>
              </a:tr>
              <a:tr h="162750">
                <a:tc>
                  <a:txBody>
                    <a:bodyPr/>
                    <a:lstStyle/>
                    <a:p>
                      <a:pPr>
                        <a:lnSpc>
                          <a:spcPct val="130000"/>
                        </a:lnSpc>
                        <a:spcAft>
                          <a:spcPts val="0"/>
                        </a:spcAft>
                      </a:pPr>
                      <a:r>
                        <a:rPr lang="de-DE" sz="1000">
                          <a:effectLst/>
                        </a:rPr>
                        <a:t>Ansprechperson:</a:t>
                      </a:r>
                      <a:endParaRPr lang="de-AT" sz="1000">
                        <a:effectLst/>
                        <a:latin typeface="Arial"/>
                        <a:ea typeface="Lucida Sans Unicode"/>
                        <a:cs typeface="Times New Roman"/>
                      </a:endParaRPr>
                    </a:p>
                  </a:txBody>
                  <a:tcPr marL="16522" marR="16522" marT="0" marB="0" anchor="b"/>
                </a:tc>
                <a:tc>
                  <a:txBody>
                    <a:bodyPr/>
                    <a:lstStyle/>
                    <a:p>
                      <a:pPr>
                        <a:lnSpc>
                          <a:spcPct val="130000"/>
                        </a:lnSpc>
                        <a:spcAft>
                          <a:spcPts val="0"/>
                        </a:spcAft>
                      </a:pPr>
                      <a:r>
                        <a:rPr lang="de-DE" sz="1000" dirty="0" err="1">
                          <a:effectLst/>
                        </a:rPr>
                        <a:t>Arch</a:t>
                      </a:r>
                      <a:r>
                        <a:rPr lang="de-DE" sz="1000" dirty="0">
                          <a:effectLst/>
                        </a:rPr>
                        <a:t>. DI Fritz Oettl</a:t>
                      </a:r>
                      <a:endParaRPr lang="de-AT" sz="1000" dirty="0">
                        <a:effectLst/>
                        <a:latin typeface="Arial"/>
                        <a:ea typeface="Lucida Sans Unicode"/>
                        <a:cs typeface="Times New Roman"/>
                      </a:endParaRPr>
                    </a:p>
                  </a:txBody>
                  <a:tcPr marL="16522" marR="16522" marT="0" marB="0"/>
                </a:tc>
              </a:tr>
            </a:tbl>
          </a:graphicData>
        </a:graphic>
      </p:graphicFrame>
      <p:sp>
        <p:nvSpPr>
          <p:cNvPr id="6" name="Rechteck 5"/>
          <p:cNvSpPr/>
          <p:nvPr/>
        </p:nvSpPr>
        <p:spPr>
          <a:xfrm>
            <a:off x="8604448" y="6021288"/>
            <a:ext cx="442750" cy="369332"/>
          </a:xfrm>
          <a:prstGeom prst="rect">
            <a:avLst/>
          </a:prstGeom>
        </p:spPr>
        <p:txBody>
          <a:bodyPr wrap="none">
            <a:spAutoFit/>
          </a:bodyPr>
          <a:lstStyle/>
          <a:p>
            <a:r>
              <a:rPr lang="de-DE" dirty="0"/>
              <a:t>[5]</a:t>
            </a:r>
            <a:endParaRPr lang="de-AT" dirty="0"/>
          </a:p>
        </p:txBody>
      </p:sp>
    </p:spTree>
    <p:extLst>
      <p:ext uri="{BB962C8B-B14F-4D97-AF65-F5344CB8AC3E}">
        <p14:creationId xmlns:p14="http://schemas.microsoft.com/office/powerpoint/2010/main" val="107813329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5" name="Untertitel 2"/>
          <p:cNvSpPr txBox="1">
            <a:spLocks/>
          </p:cNvSpPr>
          <p:nvPr/>
        </p:nvSpPr>
        <p:spPr bwMode="auto">
          <a:xfrm>
            <a:off x="1691307" y="764704"/>
            <a:ext cx="7993261" cy="72008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de-AT" b="1" dirty="0"/>
              <a:t>Realisierte Projekte in Österreich</a:t>
            </a:r>
          </a:p>
        </p:txBody>
      </p:sp>
      <p:sp>
        <p:nvSpPr>
          <p:cNvPr id="2" name="Rechteck 1"/>
          <p:cNvSpPr/>
          <p:nvPr/>
        </p:nvSpPr>
        <p:spPr>
          <a:xfrm>
            <a:off x="2195736" y="1196752"/>
            <a:ext cx="3348802" cy="369332"/>
          </a:xfrm>
          <a:prstGeom prst="rect">
            <a:avLst/>
          </a:prstGeom>
        </p:spPr>
        <p:txBody>
          <a:bodyPr wrap="none">
            <a:spAutoFit/>
          </a:bodyPr>
          <a:lstStyle/>
          <a:p>
            <a:r>
              <a:rPr lang="de-DE" dirty="0"/>
              <a:t>Energieautonomes Stadthaus B14</a:t>
            </a:r>
            <a:endParaRPr lang="de-AT" dirty="0"/>
          </a:p>
        </p:txBody>
      </p:sp>
      <p:sp>
        <p:nvSpPr>
          <p:cNvPr id="3" name="Rechteck 2"/>
          <p:cNvSpPr/>
          <p:nvPr/>
        </p:nvSpPr>
        <p:spPr>
          <a:xfrm>
            <a:off x="5220072" y="1829723"/>
            <a:ext cx="3292624" cy="2031325"/>
          </a:xfrm>
          <a:prstGeom prst="rect">
            <a:avLst/>
          </a:prstGeom>
        </p:spPr>
        <p:txBody>
          <a:bodyPr wrap="square">
            <a:spAutoFit/>
          </a:bodyPr>
          <a:lstStyle/>
          <a:p>
            <a:r>
              <a:rPr lang="de-DE" sz="1400" dirty="0"/>
              <a:t>Der erste Bauabschnitt OFFICE B14 des Energieautonomen Stadthauses B14 in Wels wurde 2011 fertig gestellt. Es bildet eine architektonisch qualitätsvolle Erweiterung des bestehenden Wohngebäudes aus den 60er Jahren, das umfassend saniert, aufgestockt und in das anspruchsvolle Gesamtenergiekonzept eingegliedert wird. (© </a:t>
            </a:r>
            <a:r>
              <a:rPr lang="de-DE" sz="1400" dirty="0" err="1"/>
              <a:t>PAUATArchitekten</a:t>
            </a:r>
            <a:r>
              <a:rPr lang="de-DE" sz="1400" dirty="0"/>
              <a:t>)</a:t>
            </a:r>
            <a:endParaRPr lang="de-AT" sz="1400" i="1" dirty="0"/>
          </a:p>
        </p:txBody>
      </p:sp>
      <p:pic>
        <p:nvPicPr>
          <p:cNvPr id="6" name="Bild 16" descr="1"/>
          <p:cNvPicPr/>
          <p:nvPr/>
        </p:nvPicPr>
        <p:blipFill>
          <a:blip r:embed="rId4" cstate="print"/>
          <a:srcRect/>
          <a:stretch>
            <a:fillRect/>
          </a:stretch>
        </p:blipFill>
        <p:spPr bwMode="auto">
          <a:xfrm>
            <a:off x="611560" y="1844824"/>
            <a:ext cx="4536504" cy="4464496"/>
          </a:xfrm>
          <a:prstGeom prst="rect">
            <a:avLst/>
          </a:prstGeom>
          <a:ln>
            <a:noFill/>
          </a:ln>
          <a:effectLst>
            <a:outerShdw blurRad="292100" dist="139700" dir="2700000" algn="tl" rotWithShape="0">
              <a:srgbClr val="333333">
                <a:alpha val="65000"/>
              </a:srgbClr>
            </a:outerShdw>
          </a:effectLst>
        </p:spPr>
      </p:pic>
      <p:sp>
        <p:nvSpPr>
          <p:cNvPr id="4" name="Rechteck 3"/>
          <p:cNvSpPr/>
          <p:nvPr/>
        </p:nvSpPr>
        <p:spPr>
          <a:xfrm>
            <a:off x="5245187" y="5929493"/>
            <a:ext cx="442750" cy="369332"/>
          </a:xfrm>
          <a:prstGeom prst="rect">
            <a:avLst/>
          </a:prstGeom>
        </p:spPr>
        <p:txBody>
          <a:bodyPr wrap="none">
            <a:spAutoFit/>
          </a:bodyPr>
          <a:lstStyle/>
          <a:p>
            <a:r>
              <a:rPr lang="de-DE" dirty="0"/>
              <a:t>[5]</a:t>
            </a:r>
            <a:endParaRPr lang="de-AT" dirty="0"/>
          </a:p>
        </p:txBody>
      </p:sp>
    </p:spTree>
    <p:extLst>
      <p:ext uri="{BB962C8B-B14F-4D97-AF65-F5344CB8AC3E}">
        <p14:creationId xmlns:p14="http://schemas.microsoft.com/office/powerpoint/2010/main" val="197765524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5" name="Untertitel 2"/>
          <p:cNvSpPr txBox="1">
            <a:spLocks/>
          </p:cNvSpPr>
          <p:nvPr/>
        </p:nvSpPr>
        <p:spPr bwMode="auto">
          <a:xfrm>
            <a:off x="1691307" y="764704"/>
            <a:ext cx="7993261" cy="72008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de-AT" b="1" dirty="0"/>
              <a:t>Realisierte Projekte in Österreich</a:t>
            </a:r>
          </a:p>
        </p:txBody>
      </p:sp>
      <p:sp>
        <p:nvSpPr>
          <p:cNvPr id="2" name="Rechteck 1"/>
          <p:cNvSpPr/>
          <p:nvPr/>
        </p:nvSpPr>
        <p:spPr>
          <a:xfrm>
            <a:off x="2195736" y="1196752"/>
            <a:ext cx="3465821" cy="369332"/>
          </a:xfrm>
          <a:prstGeom prst="rect">
            <a:avLst/>
          </a:prstGeom>
        </p:spPr>
        <p:txBody>
          <a:bodyPr wrap="none">
            <a:spAutoFit/>
          </a:bodyPr>
          <a:lstStyle/>
          <a:p>
            <a:r>
              <a:rPr lang="de-DE" dirty="0" smtClean="0"/>
              <a:t>Energieautonomes </a:t>
            </a:r>
            <a:r>
              <a:rPr lang="de-DE" dirty="0"/>
              <a:t>Stadthaus B14</a:t>
            </a:r>
            <a:endParaRPr lang="de-AT" dirty="0"/>
          </a:p>
        </p:txBody>
      </p:sp>
      <p:graphicFrame>
        <p:nvGraphicFramePr>
          <p:cNvPr id="4" name="Tabelle 3"/>
          <p:cNvGraphicFramePr>
            <a:graphicFrameLocks noGrp="1"/>
          </p:cNvGraphicFramePr>
          <p:nvPr>
            <p:extLst>
              <p:ext uri="{D42A27DB-BD31-4B8C-83A1-F6EECF244321}">
                <p14:modId xmlns:p14="http://schemas.microsoft.com/office/powerpoint/2010/main" val="545637994"/>
              </p:ext>
            </p:extLst>
          </p:nvPr>
        </p:nvGraphicFramePr>
        <p:xfrm>
          <a:off x="549588" y="1772816"/>
          <a:ext cx="8126868" cy="4965298"/>
        </p:xfrm>
        <a:graphic>
          <a:graphicData uri="http://schemas.openxmlformats.org/drawingml/2006/table">
            <a:tbl>
              <a:tblPr firstRow="1" firstCol="1" bandRow="1">
                <a:tableStyleId>{5C22544A-7EE6-4342-B048-85BDC9FD1C3A}</a:tableStyleId>
              </a:tblPr>
              <a:tblGrid>
                <a:gridCol w="2096622"/>
                <a:gridCol w="6030246"/>
              </a:tblGrid>
              <a:tr h="330106">
                <a:tc>
                  <a:txBody>
                    <a:bodyPr/>
                    <a:lstStyle/>
                    <a:p>
                      <a:pPr>
                        <a:lnSpc>
                          <a:spcPct val="130000"/>
                        </a:lnSpc>
                        <a:spcAft>
                          <a:spcPts val="0"/>
                        </a:spcAft>
                      </a:pPr>
                      <a:r>
                        <a:rPr lang="de-DE" sz="1000" dirty="0">
                          <a:effectLst/>
                        </a:rPr>
                        <a:t>Projektbezeichnung:</a:t>
                      </a:r>
                      <a:endParaRPr lang="de-AT" sz="1000" dirty="0">
                        <a:effectLst/>
                        <a:latin typeface="Arial"/>
                        <a:ea typeface="Lucida Sans Unicode"/>
                        <a:cs typeface="Times New Roman"/>
                      </a:endParaRPr>
                    </a:p>
                  </a:txBody>
                  <a:tcPr marL="16808" marR="16808" marT="0" marB="0"/>
                </a:tc>
                <a:tc>
                  <a:txBody>
                    <a:bodyPr/>
                    <a:lstStyle/>
                    <a:p>
                      <a:pPr>
                        <a:lnSpc>
                          <a:spcPct val="130000"/>
                        </a:lnSpc>
                        <a:spcAft>
                          <a:spcPts val="0"/>
                        </a:spcAft>
                      </a:pPr>
                      <a:r>
                        <a:rPr lang="fr-CH" sz="1000">
                          <a:effectLst/>
                        </a:rPr>
                        <a:t>Energieautonomes Stadthaus B14: </a:t>
                      </a:r>
                      <a:endParaRPr lang="de-AT" sz="1000">
                        <a:effectLst/>
                      </a:endParaRPr>
                    </a:p>
                    <a:p>
                      <a:pPr>
                        <a:lnSpc>
                          <a:spcPct val="130000"/>
                        </a:lnSpc>
                        <a:spcAft>
                          <a:spcPts val="0"/>
                        </a:spcAft>
                      </a:pPr>
                      <a:r>
                        <a:rPr lang="fr-CH" sz="1000">
                          <a:effectLst/>
                        </a:rPr>
                        <a:t>OFFICE AUTONOM  B14 / LIVING AUTONOM B14</a:t>
                      </a:r>
                      <a:endParaRPr lang="de-AT" sz="1000">
                        <a:effectLst/>
                        <a:latin typeface="Arial"/>
                        <a:ea typeface="Lucida Sans Unicode"/>
                        <a:cs typeface="Times New Roman"/>
                      </a:endParaRPr>
                    </a:p>
                  </a:txBody>
                  <a:tcPr marL="16808" marR="16808" marT="0" marB="0"/>
                </a:tc>
              </a:tr>
              <a:tr h="165052">
                <a:tc>
                  <a:txBody>
                    <a:bodyPr/>
                    <a:lstStyle/>
                    <a:p>
                      <a:pPr>
                        <a:lnSpc>
                          <a:spcPct val="130000"/>
                        </a:lnSpc>
                        <a:spcAft>
                          <a:spcPts val="0"/>
                        </a:spcAft>
                      </a:pPr>
                      <a:r>
                        <a:rPr lang="de-DE" sz="1000">
                          <a:effectLst/>
                        </a:rPr>
                        <a:t>Standort:</a:t>
                      </a:r>
                      <a:endParaRPr lang="de-AT" sz="1000">
                        <a:effectLst/>
                        <a:latin typeface="Arial"/>
                        <a:ea typeface="Lucida Sans Unicode"/>
                        <a:cs typeface="Times New Roman"/>
                      </a:endParaRPr>
                    </a:p>
                  </a:txBody>
                  <a:tcPr marL="16808" marR="16808" marT="0" marB="0"/>
                </a:tc>
                <a:tc>
                  <a:txBody>
                    <a:bodyPr/>
                    <a:lstStyle/>
                    <a:p>
                      <a:pPr>
                        <a:lnSpc>
                          <a:spcPct val="130000"/>
                        </a:lnSpc>
                        <a:spcAft>
                          <a:spcPts val="0"/>
                        </a:spcAft>
                      </a:pPr>
                      <a:r>
                        <a:rPr lang="de-DE" sz="1000">
                          <a:effectLst/>
                        </a:rPr>
                        <a:t>Wels, Oberösterreich</a:t>
                      </a:r>
                      <a:endParaRPr lang="de-AT" sz="1000">
                        <a:effectLst/>
                        <a:latin typeface="Arial"/>
                        <a:ea typeface="Lucida Sans Unicode"/>
                        <a:cs typeface="Times New Roman"/>
                      </a:endParaRPr>
                    </a:p>
                  </a:txBody>
                  <a:tcPr marL="16808" marR="16808" marT="0" marB="0"/>
                </a:tc>
              </a:tr>
              <a:tr h="165052">
                <a:tc>
                  <a:txBody>
                    <a:bodyPr/>
                    <a:lstStyle/>
                    <a:p>
                      <a:pPr>
                        <a:lnSpc>
                          <a:spcPct val="130000"/>
                        </a:lnSpc>
                        <a:spcAft>
                          <a:spcPts val="0"/>
                        </a:spcAft>
                      </a:pPr>
                      <a:r>
                        <a:rPr lang="de-DE" sz="1000">
                          <a:effectLst/>
                        </a:rPr>
                        <a:t>Anspruch/Bezeichnung:</a:t>
                      </a:r>
                      <a:endParaRPr lang="de-AT" sz="1000">
                        <a:effectLst/>
                        <a:latin typeface="Arial"/>
                        <a:ea typeface="Lucida Sans Unicode"/>
                        <a:cs typeface="Times New Roman"/>
                      </a:endParaRPr>
                    </a:p>
                  </a:txBody>
                  <a:tcPr marL="16808" marR="16808" marT="0" marB="0"/>
                </a:tc>
                <a:tc>
                  <a:txBody>
                    <a:bodyPr/>
                    <a:lstStyle/>
                    <a:p>
                      <a:pPr>
                        <a:lnSpc>
                          <a:spcPct val="130000"/>
                        </a:lnSpc>
                        <a:spcAft>
                          <a:spcPts val="0"/>
                        </a:spcAft>
                      </a:pPr>
                      <a:r>
                        <a:rPr lang="de-DE" sz="1000">
                          <a:effectLst/>
                        </a:rPr>
                        <a:t>Energieautonom*</a:t>
                      </a:r>
                      <a:endParaRPr lang="de-AT" sz="1000">
                        <a:effectLst/>
                        <a:latin typeface="Arial"/>
                        <a:ea typeface="Lucida Sans Unicode"/>
                        <a:cs typeface="Times New Roman"/>
                      </a:endParaRPr>
                    </a:p>
                  </a:txBody>
                  <a:tcPr marL="16808" marR="16808" marT="0" marB="0"/>
                </a:tc>
              </a:tr>
              <a:tr h="330106">
                <a:tc>
                  <a:txBody>
                    <a:bodyPr/>
                    <a:lstStyle/>
                    <a:p>
                      <a:pPr>
                        <a:lnSpc>
                          <a:spcPct val="130000"/>
                        </a:lnSpc>
                        <a:spcAft>
                          <a:spcPts val="0"/>
                        </a:spcAft>
                      </a:pPr>
                      <a:r>
                        <a:rPr lang="de-DE" sz="1000">
                          <a:effectLst/>
                        </a:rPr>
                        <a:t>Objektart:</a:t>
                      </a:r>
                      <a:endParaRPr lang="de-AT" sz="1000">
                        <a:effectLst/>
                        <a:latin typeface="Arial"/>
                        <a:ea typeface="Lucida Sans Unicode"/>
                        <a:cs typeface="Times New Roman"/>
                      </a:endParaRPr>
                    </a:p>
                  </a:txBody>
                  <a:tcPr marL="16808" marR="16808" marT="0" marB="0"/>
                </a:tc>
                <a:tc>
                  <a:txBody>
                    <a:bodyPr/>
                    <a:lstStyle/>
                    <a:p>
                      <a:pPr>
                        <a:lnSpc>
                          <a:spcPct val="130000"/>
                        </a:lnSpc>
                        <a:spcAft>
                          <a:spcPts val="0"/>
                        </a:spcAft>
                      </a:pPr>
                      <a:r>
                        <a:rPr lang="de-DE" sz="1000">
                          <a:effectLst/>
                        </a:rPr>
                        <a:t>Sanierung und Aufstockung eines Wohngebäudes in Passivhausstandard (490 m² NFL) und Zubau eines Bürogebäudes (315 m² NFL)</a:t>
                      </a:r>
                      <a:endParaRPr lang="de-AT" sz="1000">
                        <a:effectLst/>
                        <a:latin typeface="Arial"/>
                        <a:ea typeface="Lucida Sans Unicode"/>
                        <a:cs typeface="Times New Roman"/>
                      </a:endParaRPr>
                    </a:p>
                  </a:txBody>
                  <a:tcPr marL="16808" marR="16808" marT="0" marB="0"/>
                </a:tc>
              </a:tr>
              <a:tr h="165052">
                <a:tc>
                  <a:txBody>
                    <a:bodyPr/>
                    <a:lstStyle/>
                    <a:p>
                      <a:pPr>
                        <a:lnSpc>
                          <a:spcPct val="130000"/>
                        </a:lnSpc>
                        <a:spcAft>
                          <a:spcPts val="0"/>
                        </a:spcAft>
                      </a:pPr>
                      <a:r>
                        <a:rPr lang="de-DE" sz="1000">
                          <a:effectLst/>
                        </a:rPr>
                        <a:t>Fertigstellung:</a:t>
                      </a:r>
                      <a:endParaRPr lang="de-AT" sz="1000">
                        <a:effectLst/>
                        <a:latin typeface="Arial"/>
                        <a:ea typeface="Lucida Sans Unicode"/>
                        <a:cs typeface="Times New Roman"/>
                      </a:endParaRPr>
                    </a:p>
                  </a:txBody>
                  <a:tcPr marL="16808" marR="16808" marT="0" marB="0"/>
                </a:tc>
                <a:tc>
                  <a:txBody>
                    <a:bodyPr/>
                    <a:lstStyle/>
                    <a:p>
                      <a:pPr>
                        <a:lnSpc>
                          <a:spcPct val="130000"/>
                        </a:lnSpc>
                        <a:spcAft>
                          <a:spcPts val="0"/>
                        </a:spcAft>
                      </a:pPr>
                      <a:r>
                        <a:rPr lang="de-DE" sz="1000">
                          <a:effectLst/>
                        </a:rPr>
                        <a:t>2012</a:t>
                      </a:r>
                      <a:endParaRPr lang="de-AT" sz="1000">
                        <a:effectLst/>
                        <a:latin typeface="Arial"/>
                        <a:ea typeface="Lucida Sans Unicode"/>
                        <a:cs typeface="Times New Roman"/>
                      </a:endParaRPr>
                    </a:p>
                  </a:txBody>
                  <a:tcPr marL="16808" marR="16808" marT="0" marB="0"/>
                </a:tc>
              </a:tr>
              <a:tr h="210418">
                <a:tc>
                  <a:txBody>
                    <a:bodyPr/>
                    <a:lstStyle/>
                    <a:p>
                      <a:pPr>
                        <a:lnSpc>
                          <a:spcPct val="130000"/>
                        </a:lnSpc>
                        <a:spcAft>
                          <a:spcPts val="0"/>
                        </a:spcAft>
                      </a:pPr>
                      <a:r>
                        <a:rPr lang="de-DE" sz="1000">
                          <a:effectLst/>
                        </a:rPr>
                        <a:t>Förderungen:</a:t>
                      </a:r>
                      <a:endParaRPr lang="de-AT" sz="1000">
                        <a:effectLst/>
                        <a:latin typeface="Arial"/>
                        <a:ea typeface="Lucida Sans Unicode"/>
                        <a:cs typeface="Times New Roman"/>
                      </a:endParaRPr>
                    </a:p>
                  </a:txBody>
                  <a:tcPr marL="16808" marR="16808" marT="0" marB="0"/>
                </a:tc>
                <a:tc>
                  <a:txBody>
                    <a:bodyPr/>
                    <a:lstStyle/>
                    <a:p>
                      <a:pPr>
                        <a:lnSpc>
                          <a:spcPct val="130000"/>
                        </a:lnSpc>
                        <a:spcAft>
                          <a:spcPts val="0"/>
                        </a:spcAft>
                      </a:pPr>
                      <a:r>
                        <a:rPr lang="de-DE" sz="1000">
                          <a:effectLst/>
                        </a:rPr>
                        <a:t>Förderprogramm "Energieeffiziente Betriebsgebäude" des Landes Oberösterreich (nur Zubau Bürogebäude)</a:t>
                      </a:r>
                      <a:endParaRPr lang="de-AT" sz="1000">
                        <a:effectLst/>
                        <a:latin typeface="Arial"/>
                        <a:ea typeface="Lucida Sans Unicode"/>
                        <a:cs typeface="Times New Roman"/>
                      </a:endParaRPr>
                    </a:p>
                  </a:txBody>
                  <a:tcPr marL="16808" marR="16808" marT="0" marB="0"/>
                </a:tc>
              </a:tr>
              <a:tr h="165052">
                <a:tc>
                  <a:txBody>
                    <a:bodyPr/>
                    <a:lstStyle/>
                    <a:p>
                      <a:pPr>
                        <a:lnSpc>
                          <a:spcPct val="130000"/>
                        </a:lnSpc>
                        <a:spcAft>
                          <a:spcPts val="0"/>
                        </a:spcAft>
                      </a:pPr>
                      <a:r>
                        <a:rPr lang="de-DE" sz="1000">
                          <a:effectLst/>
                        </a:rPr>
                        <a:t>Architektur:</a:t>
                      </a:r>
                      <a:endParaRPr lang="de-AT" sz="1000">
                        <a:effectLst/>
                        <a:latin typeface="Arial"/>
                        <a:ea typeface="Lucida Sans Unicode"/>
                        <a:cs typeface="Times New Roman"/>
                      </a:endParaRPr>
                    </a:p>
                  </a:txBody>
                  <a:tcPr marL="16808" marR="16808" marT="0" marB="0"/>
                </a:tc>
                <a:tc>
                  <a:txBody>
                    <a:bodyPr/>
                    <a:lstStyle/>
                    <a:p>
                      <a:pPr>
                        <a:lnSpc>
                          <a:spcPct val="130000"/>
                        </a:lnSpc>
                        <a:spcAft>
                          <a:spcPts val="0"/>
                        </a:spcAft>
                      </a:pPr>
                      <a:r>
                        <a:rPr lang="de-DE" sz="1000">
                          <a:effectLst/>
                        </a:rPr>
                        <a:t>PAUAT Architekten</a:t>
                      </a:r>
                      <a:endParaRPr lang="de-AT" sz="1000">
                        <a:effectLst/>
                        <a:latin typeface="Arial"/>
                        <a:ea typeface="Lucida Sans Unicode"/>
                        <a:cs typeface="Times New Roman"/>
                      </a:endParaRPr>
                    </a:p>
                  </a:txBody>
                  <a:tcPr marL="16808" marR="16808" marT="0" marB="0"/>
                </a:tc>
              </a:tr>
              <a:tr h="165052">
                <a:tc>
                  <a:txBody>
                    <a:bodyPr/>
                    <a:lstStyle/>
                    <a:p>
                      <a:pPr>
                        <a:lnSpc>
                          <a:spcPct val="130000"/>
                        </a:lnSpc>
                        <a:spcAft>
                          <a:spcPts val="0"/>
                        </a:spcAft>
                      </a:pPr>
                      <a:r>
                        <a:rPr lang="de-DE" sz="1000">
                          <a:effectLst/>
                        </a:rPr>
                        <a:t>Bauphysik:</a:t>
                      </a:r>
                      <a:endParaRPr lang="de-AT" sz="1000">
                        <a:effectLst/>
                        <a:latin typeface="Arial"/>
                        <a:ea typeface="Lucida Sans Unicode"/>
                        <a:cs typeface="Times New Roman"/>
                      </a:endParaRPr>
                    </a:p>
                  </a:txBody>
                  <a:tcPr marL="16808" marR="16808" marT="0" marB="0"/>
                </a:tc>
                <a:tc>
                  <a:txBody>
                    <a:bodyPr/>
                    <a:lstStyle/>
                    <a:p>
                      <a:pPr>
                        <a:lnSpc>
                          <a:spcPct val="130000"/>
                        </a:lnSpc>
                        <a:spcAft>
                          <a:spcPts val="0"/>
                        </a:spcAft>
                      </a:pPr>
                      <a:r>
                        <a:rPr lang="de-DE" sz="1000">
                          <a:effectLst/>
                        </a:rPr>
                        <a:t>TB Panic</a:t>
                      </a:r>
                      <a:endParaRPr lang="de-AT" sz="1000">
                        <a:effectLst/>
                        <a:latin typeface="Arial"/>
                        <a:ea typeface="Lucida Sans Unicode"/>
                        <a:cs typeface="Times New Roman"/>
                      </a:endParaRPr>
                    </a:p>
                  </a:txBody>
                  <a:tcPr marL="16808" marR="16808" marT="0" marB="0"/>
                </a:tc>
              </a:tr>
              <a:tr h="165052">
                <a:tc>
                  <a:txBody>
                    <a:bodyPr/>
                    <a:lstStyle/>
                    <a:p>
                      <a:pPr>
                        <a:lnSpc>
                          <a:spcPct val="130000"/>
                        </a:lnSpc>
                        <a:spcAft>
                          <a:spcPts val="0"/>
                        </a:spcAft>
                      </a:pPr>
                      <a:r>
                        <a:rPr lang="de-DE" sz="1000">
                          <a:effectLst/>
                        </a:rPr>
                        <a:t>Bauherr:</a:t>
                      </a:r>
                      <a:endParaRPr lang="de-AT" sz="1000">
                        <a:effectLst/>
                        <a:latin typeface="Arial"/>
                        <a:ea typeface="Lucida Sans Unicode"/>
                        <a:cs typeface="Times New Roman"/>
                      </a:endParaRPr>
                    </a:p>
                  </a:txBody>
                  <a:tcPr marL="16808" marR="16808" marT="0" marB="0"/>
                </a:tc>
                <a:tc>
                  <a:txBody>
                    <a:bodyPr/>
                    <a:lstStyle/>
                    <a:p>
                      <a:pPr>
                        <a:lnSpc>
                          <a:spcPct val="130000"/>
                        </a:lnSpc>
                        <a:spcAft>
                          <a:spcPts val="0"/>
                        </a:spcAft>
                      </a:pPr>
                      <a:r>
                        <a:rPr lang="de-DE" sz="1000">
                          <a:effectLst/>
                        </a:rPr>
                        <a:t>Maria Wimmer</a:t>
                      </a:r>
                      <a:endParaRPr lang="de-AT" sz="1000">
                        <a:effectLst/>
                        <a:latin typeface="Arial"/>
                        <a:ea typeface="Lucida Sans Unicode"/>
                        <a:cs typeface="Times New Roman"/>
                      </a:endParaRPr>
                    </a:p>
                  </a:txBody>
                  <a:tcPr marL="16808" marR="16808" marT="0" marB="0"/>
                </a:tc>
              </a:tr>
              <a:tr h="173132">
                <a:tc>
                  <a:txBody>
                    <a:bodyPr/>
                    <a:lstStyle/>
                    <a:p>
                      <a:pPr>
                        <a:lnSpc>
                          <a:spcPct val="130000"/>
                        </a:lnSpc>
                        <a:spcAft>
                          <a:spcPts val="0"/>
                        </a:spcAft>
                      </a:pPr>
                      <a:r>
                        <a:rPr lang="de-DE" sz="1000">
                          <a:effectLst/>
                        </a:rPr>
                        <a:t>Heizwärmebedarf:</a:t>
                      </a:r>
                      <a:endParaRPr lang="de-AT" sz="1000">
                        <a:effectLst/>
                        <a:latin typeface="Arial"/>
                        <a:ea typeface="Lucida Sans Unicode"/>
                        <a:cs typeface="Times New Roman"/>
                      </a:endParaRPr>
                    </a:p>
                  </a:txBody>
                  <a:tcPr marL="16808" marR="16808" marT="0" marB="0"/>
                </a:tc>
                <a:tc>
                  <a:txBody>
                    <a:bodyPr/>
                    <a:lstStyle/>
                    <a:p>
                      <a:pPr>
                        <a:lnSpc>
                          <a:spcPct val="130000"/>
                        </a:lnSpc>
                        <a:spcAft>
                          <a:spcPts val="0"/>
                        </a:spcAft>
                      </a:pPr>
                      <a:r>
                        <a:rPr lang="de-DE" sz="1000">
                          <a:effectLst/>
                        </a:rPr>
                        <a:t>WG: 8,73 kWh/m²</a:t>
                      </a:r>
                      <a:r>
                        <a:rPr lang="de-DE" sz="1000" baseline="-25000">
                          <a:effectLst/>
                        </a:rPr>
                        <a:t>BGF</a:t>
                      </a:r>
                      <a:r>
                        <a:rPr lang="de-DE" sz="1000">
                          <a:effectLst/>
                        </a:rPr>
                        <a:t>a, BG: 12,17 kWh/m²</a:t>
                      </a:r>
                      <a:r>
                        <a:rPr lang="de-DE" sz="1000" baseline="-25000">
                          <a:effectLst/>
                        </a:rPr>
                        <a:t>BGF</a:t>
                      </a:r>
                      <a:r>
                        <a:rPr lang="de-DE" sz="1000">
                          <a:effectLst/>
                        </a:rPr>
                        <a:t>a (OIB)</a:t>
                      </a:r>
                      <a:endParaRPr lang="de-AT" sz="1000">
                        <a:effectLst/>
                        <a:latin typeface="Arial"/>
                        <a:ea typeface="Lucida Sans Unicode"/>
                        <a:cs typeface="Times New Roman"/>
                      </a:endParaRPr>
                    </a:p>
                  </a:txBody>
                  <a:tcPr marL="16808" marR="16808" marT="0" marB="0"/>
                </a:tc>
              </a:tr>
              <a:tr h="380040">
                <a:tc>
                  <a:txBody>
                    <a:bodyPr/>
                    <a:lstStyle/>
                    <a:p>
                      <a:pPr>
                        <a:lnSpc>
                          <a:spcPct val="130000"/>
                        </a:lnSpc>
                        <a:spcAft>
                          <a:spcPts val="0"/>
                        </a:spcAft>
                      </a:pPr>
                      <a:r>
                        <a:rPr lang="de-DE" sz="1000">
                          <a:effectLst/>
                        </a:rPr>
                        <a:t>Kühlbedarf Büro:</a:t>
                      </a:r>
                      <a:endParaRPr lang="de-AT" sz="1000">
                        <a:effectLst/>
                        <a:latin typeface="Arial"/>
                        <a:ea typeface="Lucida Sans Unicode"/>
                        <a:cs typeface="Times New Roman"/>
                      </a:endParaRPr>
                    </a:p>
                  </a:txBody>
                  <a:tcPr marL="16808" marR="16808" marT="0" marB="0"/>
                </a:tc>
                <a:tc>
                  <a:txBody>
                    <a:bodyPr/>
                    <a:lstStyle/>
                    <a:p>
                      <a:pPr>
                        <a:lnSpc>
                          <a:spcPct val="130000"/>
                        </a:lnSpc>
                        <a:spcAft>
                          <a:spcPts val="0"/>
                        </a:spcAft>
                      </a:pPr>
                      <a:r>
                        <a:rPr lang="de-DE" sz="1000">
                          <a:effectLst/>
                        </a:rPr>
                        <a:t>0,59 kWh/m³a (lt. Berechnung zur Auslegung der Kühlung mit Brunnenwasser, tatsächlich erwies sich im Probebetrieb die Nachtlüftung als ausreichend)</a:t>
                      </a:r>
                      <a:endParaRPr lang="de-AT" sz="1000">
                        <a:effectLst/>
                        <a:latin typeface="Arial"/>
                        <a:ea typeface="Lucida Sans Unicode"/>
                        <a:cs typeface="Times New Roman"/>
                      </a:endParaRPr>
                    </a:p>
                  </a:txBody>
                  <a:tcPr marL="16808" marR="16808" marT="0" marB="0"/>
                </a:tc>
              </a:tr>
              <a:tr h="165052">
                <a:tc>
                  <a:txBody>
                    <a:bodyPr/>
                    <a:lstStyle/>
                    <a:p>
                      <a:pPr>
                        <a:lnSpc>
                          <a:spcPct val="130000"/>
                        </a:lnSpc>
                        <a:spcAft>
                          <a:spcPts val="0"/>
                        </a:spcAft>
                      </a:pPr>
                      <a:r>
                        <a:rPr lang="de-DE" sz="1000">
                          <a:effectLst/>
                        </a:rPr>
                        <a:t>PV:</a:t>
                      </a:r>
                      <a:endParaRPr lang="de-AT" sz="1000">
                        <a:effectLst/>
                        <a:latin typeface="Arial"/>
                        <a:ea typeface="Lucida Sans Unicode"/>
                        <a:cs typeface="Times New Roman"/>
                      </a:endParaRPr>
                    </a:p>
                  </a:txBody>
                  <a:tcPr marL="16808" marR="16808" marT="0" marB="0"/>
                </a:tc>
                <a:tc>
                  <a:txBody>
                    <a:bodyPr/>
                    <a:lstStyle/>
                    <a:p>
                      <a:pPr>
                        <a:lnSpc>
                          <a:spcPct val="130000"/>
                        </a:lnSpc>
                        <a:spcAft>
                          <a:spcPts val="0"/>
                        </a:spcAft>
                      </a:pPr>
                      <a:r>
                        <a:rPr lang="de-DE" sz="1000">
                          <a:effectLst/>
                        </a:rPr>
                        <a:t>14,3 kWp</a:t>
                      </a:r>
                      <a:endParaRPr lang="de-AT" sz="1000">
                        <a:effectLst/>
                        <a:latin typeface="Arial"/>
                        <a:ea typeface="Lucida Sans Unicode"/>
                        <a:cs typeface="Times New Roman"/>
                      </a:endParaRPr>
                    </a:p>
                  </a:txBody>
                  <a:tcPr marL="16808" marR="16808" marT="0" marB="0"/>
                </a:tc>
              </a:tr>
              <a:tr h="330106">
                <a:tc>
                  <a:txBody>
                    <a:bodyPr/>
                    <a:lstStyle/>
                    <a:p>
                      <a:pPr algn="r">
                        <a:lnSpc>
                          <a:spcPct val="130000"/>
                        </a:lnSpc>
                        <a:spcAft>
                          <a:spcPts val="0"/>
                        </a:spcAft>
                      </a:pPr>
                      <a:r>
                        <a:rPr lang="de-DE" sz="1000">
                          <a:effectLst/>
                        </a:rPr>
                        <a:t>Art der Anbringung:</a:t>
                      </a:r>
                      <a:endParaRPr lang="de-AT" sz="1000">
                        <a:effectLst/>
                        <a:latin typeface="Arial"/>
                        <a:ea typeface="Lucida Sans Unicode"/>
                        <a:cs typeface="Times New Roman"/>
                      </a:endParaRPr>
                    </a:p>
                  </a:txBody>
                  <a:tcPr marL="16808" marR="16808" marT="0" marB="0"/>
                </a:tc>
                <a:tc>
                  <a:txBody>
                    <a:bodyPr/>
                    <a:lstStyle/>
                    <a:p>
                      <a:pPr>
                        <a:lnSpc>
                          <a:spcPct val="130000"/>
                        </a:lnSpc>
                        <a:spcAft>
                          <a:spcPts val="0"/>
                        </a:spcAft>
                      </a:pPr>
                      <a:r>
                        <a:rPr lang="de-DE" sz="1000">
                          <a:effectLst/>
                        </a:rPr>
                        <a:t>aufgeständert auf Flachdach des Nebengebäudes, weitere 4,5 kWp zur Aufständerung am Dach der Aufstockung in Vorbereitung</a:t>
                      </a:r>
                      <a:endParaRPr lang="de-AT" sz="1000">
                        <a:effectLst/>
                        <a:latin typeface="Arial"/>
                        <a:ea typeface="Lucida Sans Unicode"/>
                        <a:cs typeface="Times New Roman"/>
                      </a:endParaRPr>
                    </a:p>
                  </a:txBody>
                  <a:tcPr marL="16808" marR="16808" marT="0" marB="0"/>
                </a:tc>
              </a:tr>
              <a:tr h="165052">
                <a:tc>
                  <a:txBody>
                    <a:bodyPr/>
                    <a:lstStyle/>
                    <a:p>
                      <a:pPr>
                        <a:lnSpc>
                          <a:spcPct val="130000"/>
                        </a:lnSpc>
                        <a:spcAft>
                          <a:spcPts val="0"/>
                        </a:spcAft>
                      </a:pPr>
                      <a:r>
                        <a:rPr lang="de-DE" sz="1000">
                          <a:effectLst/>
                        </a:rPr>
                        <a:t>Wind:</a:t>
                      </a:r>
                      <a:endParaRPr lang="de-AT" sz="1000">
                        <a:effectLst/>
                        <a:latin typeface="Arial"/>
                        <a:ea typeface="Lucida Sans Unicode"/>
                        <a:cs typeface="Times New Roman"/>
                      </a:endParaRPr>
                    </a:p>
                  </a:txBody>
                  <a:tcPr marL="16808" marR="16808" marT="0" marB="0"/>
                </a:tc>
                <a:tc>
                  <a:txBody>
                    <a:bodyPr/>
                    <a:lstStyle/>
                    <a:p>
                      <a:pPr>
                        <a:lnSpc>
                          <a:spcPct val="130000"/>
                        </a:lnSpc>
                        <a:spcAft>
                          <a:spcPts val="0"/>
                        </a:spcAft>
                      </a:pPr>
                      <a:r>
                        <a:rPr lang="de-DE" sz="1000">
                          <a:effectLst/>
                        </a:rPr>
                        <a:t>nein</a:t>
                      </a:r>
                      <a:endParaRPr lang="de-AT" sz="1000">
                        <a:effectLst/>
                        <a:latin typeface="Arial"/>
                        <a:ea typeface="Lucida Sans Unicode"/>
                        <a:cs typeface="Times New Roman"/>
                      </a:endParaRPr>
                    </a:p>
                  </a:txBody>
                  <a:tcPr marL="16808" marR="16808" marT="0" marB="0"/>
                </a:tc>
              </a:tr>
              <a:tr h="165052">
                <a:tc>
                  <a:txBody>
                    <a:bodyPr/>
                    <a:lstStyle/>
                    <a:p>
                      <a:pPr>
                        <a:lnSpc>
                          <a:spcPct val="130000"/>
                        </a:lnSpc>
                        <a:spcAft>
                          <a:spcPts val="0"/>
                        </a:spcAft>
                      </a:pPr>
                      <a:r>
                        <a:rPr lang="de-DE" sz="1000">
                          <a:effectLst/>
                        </a:rPr>
                        <a:t>Solarthermie:</a:t>
                      </a:r>
                      <a:endParaRPr lang="de-AT" sz="1000">
                        <a:effectLst/>
                        <a:latin typeface="Arial"/>
                        <a:ea typeface="Lucida Sans Unicode"/>
                        <a:cs typeface="Times New Roman"/>
                      </a:endParaRPr>
                    </a:p>
                  </a:txBody>
                  <a:tcPr marL="16808" marR="16808" marT="0" marB="0"/>
                </a:tc>
                <a:tc>
                  <a:txBody>
                    <a:bodyPr/>
                    <a:lstStyle/>
                    <a:p>
                      <a:pPr>
                        <a:lnSpc>
                          <a:spcPct val="130000"/>
                        </a:lnSpc>
                        <a:spcAft>
                          <a:spcPts val="0"/>
                        </a:spcAft>
                      </a:pPr>
                      <a:r>
                        <a:rPr lang="de-DE" sz="1000">
                          <a:effectLst/>
                        </a:rPr>
                        <a:t>18 m²</a:t>
                      </a:r>
                      <a:endParaRPr lang="de-AT" sz="1000">
                        <a:effectLst/>
                        <a:latin typeface="Arial"/>
                        <a:ea typeface="Lucida Sans Unicode"/>
                        <a:cs typeface="Times New Roman"/>
                      </a:endParaRPr>
                    </a:p>
                  </a:txBody>
                  <a:tcPr marL="16808" marR="16808" marT="0" marB="0"/>
                </a:tc>
              </a:tr>
              <a:tr h="165052">
                <a:tc>
                  <a:txBody>
                    <a:bodyPr/>
                    <a:lstStyle/>
                    <a:p>
                      <a:pPr algn="r">
                        <a:lnSpc>
                          <a:spcPct val="130000"/>
                        </a:lnSpc>
                        <a:spcAft>
                          <a:spcPts val="0"/>
                        </a:spcAft>
                      </a:pPr>
                      <a:r>
                        <a:rPr lang="de-DE" sz="1000">
                          <a:effectLst/>
                        </a:rPr>
                        <a:t>Heizungsunterstützung:</a:t>
                      </a:r>
                      <a:endParaRPr lang="de-AT" sz="1000">
                        <a:effectLst/>
                        <a:latin typeface="Arial"/>
                        <a:ea typeface="Lucida Sans Unicode"/>
                        <a:cs typeface="Times New Roman"/>
                      </a:endParaRPr>
                    </a:p>
                  </a:txBody>
                  <a:tcPr marL="16808" marR="16808" marT="0" marB="0"/>
                </a:tc>
                <a:tc>
                  <a:txBody>
                    <a:bodyPr/>
                    <a:lstStyle/>
                    <a:p>
                      <a:pPr>
                        <a:lnSpc>
                          <a:spcPct val="130000"/>
                        </a:lnSpc>
                        <a:spcAft>
                          <a:spcPts val="0"/>
                        </a:spcAft>
                      </a:pPr>
                      <a:r>
                        <a:rPr lang="de-DE" sz="1000">
                          <a:effectLst/>
                        </a:rPr>
                        <a:t>ja</a:t>
                      </a:r>
                      <a:endParaRPr lang="de-AT" sz="1000">
                        <a:effectLst/>
                        <a:latin typeface="Arial"/>
                        <a:ea typeface="Lucida Sans Unicode"/>
                        <a:cs typeface="Times New Roman"/>
                      </a:endParaRPr>
                    </a:p>
                  </a:txBody>
                  <a:tcPr marL="16808" marR="16808" marT="0" marB="0"/>
                </a:tc>
              </a:tr>
              <a:tr h="165052">
                <a:tc>
                  <a:txBody>
                    <a:bodyPr/>
                    <a:lstStyle/>
                    <a:p>
                      <a:pPr algn="r">
                        <a:lnSpc>
                          <a:spcPct val="130000"/>
                        </a:lnSpc>
                        <a:spcAft>
                          <a:spcPts val="0"/>
                        </a:spcAft>
                      </a:pPr>
                      <a:r>
                        <a:rPr lang="de-DE" sz="1000">
                          <a:effectLst/>
                        </a:rPr>
                        <a:t>Art der Anbringung:</a:t>
                      </a:r>
                      <a:endParaRPr lang="de-AT" sz="1000">
                        <a:effectLst/>
                        <a:latin typeface="Arial"/>
                        <a:ea typeface="Lucida Sans Unicode"/>
                        <a:cs typeface="Times New Roman"/>
                      </a:endParaRPr>
                    </a:p>
                  </a:txBody>
                  <a:tcPr marL="16808" marR="16808" marT="0" marB="0"/>
                </a:tc>
                <a:tc>
                  <a:txBody>
                    <a:bodyPr/>
                    <a:lstStyle/>
                    <a:p>
                      <a:pPr>
                        <a:lnSpc>
                          <a:spcPct val="130000"/>
                        </a:lnSpc>
                        <a:spcAft>
                          <a:spcPts val="0"/>
                        </a:spcAft>
                      </a:pPr>
                      <a:r>
                        <a:rPr lang="de-DE" sz="1000">
                          <a:effectLst/>
                        </a:rPr>
                        <a:t>aufgeständert auf Flachdach der Aufstockung</a:t>
                      </a:r>
                      <a:endParaRPr lang="de-AT" sz="1000">
                        <a:effectLst/>
                        <a:latin typeface="Arial"/>
                        <a:ea typeface="Lucida Sans Unicode"/>
                        <a:cs typeface="Times New Roman"/>
                      </a:endParaRPr>
                    </a:p>
                  </a:txBody>
                  <a:tcPr marL="16808" marR="16808" marT="0" marB="0"/>
                </a:tc>
              </a:tr>
              <a:tr h="165052">
                <a:tc>
                  <a:txBody>
                    <a:bodyPr/>
                    <a:lstStyle/>
                    <a:p>
                      <a:pPr>
                        <a:lnSpc>
                          <a:spcPct val="130000"/>
                        </a:lnSpc>
                        <a:spcAft>
                          <a:spcPts val="0"/>
                        </a:spcAft>
                      </a:pPr>
                      <a:r>
                        <a:rPr lang="de-DE" sz="1000">
                          <a:effectLst/>
                        </a:rPr>
                        <a:t>Wärmepumpe:</a:t>
                      </a:r>
                      <a:endParaRPr lang="de-AT" sz="1000">
                        <a:effectLst/>
                        <a:latin typeface="Arial"/>
                        <a:ea typeface="Lucida Sans Unicode"/>
                        <a:cs typeface="Times New Roman"/>
                      </a:endParaRPr>
                    </a:p>
                  </a:txBody>
                  <a:tcPr marL="16808" marR="16808" marT="0" marB="0"/>
                </a:tc>
                <a:tc>
                  <a:txBody>
                    <a:bodyPr/>
                    <a:lstStyle/>
                    <a:p>
                      <a:pPr>
                        <a:lnSpc>
                          <a:spcPct val="130000"/>
                        </a:lnSpc>
                        <a:spcAft>
                          <a:spcPts val="0"/>
                        </a:spcAft>
                      </a:pPr>
                      <a:r>
                        <a:rPr lang="de-DE" sz="1000">
                          <a:effectLst/>
                        </a:rPr>
                        <a:t>Wasser-Wasser, Grundwasser</a:t>
                      </a:r>
                      <a:endParaRPr lang="de-AT" sz="1000">
                        <a:effectLst/>
                        <a:latin typeface="Arial"/>
                        <a:ea typeface="Lucida Sans Unicode"/>
                        <a:cs typeface="Times New Roman"/>
                      </a:endParaRPr>
                    </a:p>
                  </a:txBody>
                  <a:tcPr marL="16808" marR="16808" marT="0" marB="0"/>
                </a:tc>
              </a:tr>
              <a:tr h="165052">
                <a:tc>
                  <a:txBody>
                    <a:bodyPr/>
                    <a:lstStyle/>
                    <a:p>
                      <a:pPr>
                        <a:lnSpc>
                          <a:spcPct val="130000"/>
                        </a:lnSpc>
                        <a:spcAft>
                          <a:spcPts val="0"/>
                        </a:spcAft>
                      </a:pPr>
                      <a:r>
                        <a:rPr lang="de-DE" sz="1000" dirty="0">
                          <a:effectLst/>
                        </a:rPr>
                        <a:t>Raumheizung:</a:t>
                      </a:r>
                      <a:endParaRPr lang="de-AT" sz="1000" dirty="0">
                        <a:effectLst/>
                        <a:latin typeface="Arial"/>
                        <a:ea typeface="Lucida Sans Unicode"/>
                        <a:cs typeface="Times New Roman"/>
                      </a:endParaRPr>
                    </a:p>
                  </a:txBody>
                  <a:tcPr marL="16808" marR="16808" marT="0" marB="0"/>
                </a:tc>
                <a:tc>
                  <a:txBody>
                    <a:bodyPr/>
                    <a:lstStyle/>
                    <a:p>
                      <a:pPr>
                        <a:lnSpc>
                          <a:spcPct val="130000"/>
                        </a:lnSpc>
                        <a:spcAft>
                          <a:spcPts val="0"/>
                        </a:spcAft>
                      </a:pPr>
                      <a:r>
                        <a:rPr lang="de-DE" sz="1000">
                          <a:effectLst/>
                        </a:rPr>
                        <a:t>Wärmepumpe</a:t>
                      </a:r>
                      <a:endParaRPr lang="de-AT" sz="1000">
                        <a:effectLst/>
                        <a:latin typeface="Arial"/>
                        <a:ea typeface="Lucida Sans Unicode"/>
                        <a:cs typeface="Times New Roman"/>
                      </a:endParaRPr>
                    </a:p>
                  </a:txBody>
                  <a:tcPr marL="16808" marR="16808" marT="0" marB="0"/>
                </a:tc>
              </a:tr>
              <a:tr h="165052">
                <a:tc>
                  <a:txBody>
                    <a:bodyPr/>
                    <a:lstStyle/>
                    <a:p>
                      <a:pPr>
                        <a:lnSpc>
                          <a:spcPct val="130000"/>
                        </a:lnSpc>
                        <a:spcAft>
                          <a:spcPts val="0"/>
                        </a:spcAft>
                      </a:pPr>
                      <a:r>
                        <a:rPr lang="de-DE" sz="1000">
                          <a:effectLst/>
                        </a:rPr>
                        <a:t>Warmwasserbereitung:</a:t>
                      </a:r>
                      <a:endParaRPr lang="de-AT" sz="1000">
                        <a:effectLst/>
                        <a:latin typeface="Arial"/>
                        <a:ea typeface="Lucida Sans Unicode"/>
                        <a:cs typeface="Times New Roman"/>
                      </a:endParaRPr>
                    </a:p>
                  </a:txBody>
                  <a:tcPr marL="16808" marR="16808" marT="0" marB="0"/>
                </a:tc>
                <a:tc>
                  <a:txBody>
                    <a:bodyPr/>
                    <a:lstStyle/>
                    <a:p>
                      <a:pPr>
                        <a:lnSpc>
                          <a:spcPct val="130000"/>
                        </a:lnSpc>
                        <a:spcAft>
                          <a:spcPts val="0"/>
                        </a:spcAft>
                      </a:pPr>
                      <a:r>
                        <a:rPr lang="de-DE" sz="1000">
                          <a:effectLst/>
                        </a:rPr>
                        <a:t>Solarthermie, Wärmepumpe</a:t>
                      </a:r>
                      <a:endParaRPr lang="de-AT" sz="1000">
                        <a:effectLst/>
                        <a:latin typeface="Arial"/>
                        <a:ea typeface="Lucida Sans Unicode"/>
                        <a:cs typeface="Times New Roman"/>
                      </a:endParaRPr>
                    </a:p>
                  </a:txBody>
                  <a:tcPr marL="16808" marR="16808" marT="0" marB="0"/>
                </a:tc>
              </a:tr>
              <a:tr h="165052">
                <a:tc>
                  <a:txBody>
                    <a:bodyPr/>
                    <a:lstStyle/>
                    <a:p>
                      <a:pPr>
                        <a:lnSpc>
                          <a:spcPct val="130000"/>
                        </a:lnSpc>
                        <a:spcAft>
                          <a:spcPts val="0"/>
                        </a:spcAft>
                      </a:pPr>
                      <a:r>
                        <a:rPr lang="de-DE" sz="1000">
                          <a:effectLst/>
                        </a:rPr>
                        <a:t>Zertifikate:</a:t>
                      </a:r>
                      <a:endParaRPr lang="de-AT" sz="1000">
                        <a:effectLst/>
                        <a:latin typeface="Arial"/>
                        <a:ea typeface="Lucida Sans Unicode"/>
                        <a:cs typeface="Times New Roman"/>
                      </a:endParaRPr>
                    </a:p>
                  </a:txBody>
                  <a:tcPr marL="16808" marR="16808" marT="0" marB="0"/>
                </a:tc>
                <a:tc>
                  <a:txBody>
                    <a:bodyPr/>
                    <a:lstStyle/>
                    <a:p>
                      <a:pPr>
                        <a:lnSpc>
                          <a:spcPct val="130000"/>
                        </a:lnSpc>
                        <a:spcAft>
                          <a:spcPts val="0"/>
                        </a:spcAft>
                      </a:pPr>
                      <a:r>
                        <a:rPr lang="de-DE" sz="1000" dirty="0" err="1">
                          <a:effectLst/>
                        </a:rPr>
                        <a:t>Klima:aktiv</a:t>
                      </a:r>
                      <a:endParaRPr lang="de-AT" sz="1000" dirty="0">
                        <a:effectLst/>
                        <a:latin typeface="Arial"/>
                        <a:ea typeface="Lucida Sans Unicode"/>
                        <a:cs typeface="Times New Roman"/>
                      </a:endParaRPr>
                    </a:p>
                  </a:txBody>
                  <a:tcPr marL="16808" marR="16808" marT="0" marB="0"/>
                </a:tc>
              </a:tr>
            </a:tbl>
          </a:graphicData>
        </a:graphic>
      </p:graphicFrame>
      <p:sp>
        <p:nvSpPr>
          <p:cNvPr id="7" name="Rechteck 6"/>
          <p:cNvSpPr/>
          <p:nvPr/>
        </p:nvSpPr>
        <p:spPr>
          <a:xfrm>
            <a:off x="8701250" y="6021288"/>
            <a:ext cx="442750" cy="369332"/>
          </a:xfrm>
          <a:prstGeom prst="rect">
            <a:avLst/>
          </a:prstGeom>
        </p:spPr>
        <p:txBody>
          <a:bodyPr wrap="none">
            <a:spAutoFit/>
          </a:bodyPr>
          <a:lstStyle/>
          <a:p>
            <a:r>
              <a:rPr lang="de-DE" dirty="0"/>
              <a:t>[5]</a:t>
            </a:r>
            <a:endParaRPr lang="de-AT" dirty="0"/>
          </a:p>
        </p:txBody>
      </p:sp>
    </p:spTree>
    <p:extLst>
      <p:ext uri="{BB962C8B-B14F-4D97-AF65-F5344CB8AC3E}">
        <p14:creationId xmlns:p14="http://schemas.microsoft.com/office/powerpoint/2010/main" val="149407073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5" name="Untertitel 2"/>
          <p:cNvSpPr txBox="1">
            <a:spLocks/>
          </p:cNvSpPr>
          <p:nvPr/>
        </p:nvSpPr>
        <p:spPr bwMode="auto">
          <a:xfrm>
            <a:off x="1691307" y="764704"/>
            <a:ext cx="7993261" cy="72008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de-AT" b="1" dirty="0"/>
              <a:t>Realisierte Projekte in Österreich</a:t>
            </a:r>
          </a:p>
        </p:txBody>
      </p:sp>
      <p:sp>
        <p:nvSpPr>
          <p:cNvPr id="2" name="Rechteck 1"/>
          <p:cNvSpPr/>
          <p:nvPr/>
        </p:nvSpPr>
        <p:spPr>
          <a:xfrm>
            <a:off x="2195736" y="1196752"/>
            <a:ext cx="3348802" cy="369332"/>
          </a:xfrm>
          <a:prstGeom prst="rect">
            <a:avLst/>
          </a:prstGeom>
        </p:spPr>
        <p:txBody>
          <a:bodyPr wrap="none">
            <a:spAutoFit/>
          </a:bodyPr>
          <a:lstStyle/>
          <a:p>
            <a:r>
              <a:rPr lang="de-DE" dirty="0"/>
              <a:t>Energieautonomes Stadthaus B14</a:t>
            </a:r>
            <a:endParaRPr lang="de-AT" dirty="0"/>
          </a:p>
        </p:txBody>
      </p:sp>
      <p:graphicFrame>
        <p:nvGraphicFramePr>
          <p:cNvPr id="4" name="Tabelle 3"/>
          <p:cNvGraphicFramePr>
            <a:graphicFrameLocks noGrp="1"/>
          </p:cNvGraphicFramePr>
          <p:nvPr>
            <p:extLst>
              <p:ext uri="{D42A27DB-BD31-4B8C-83A1-F6EECF244321}">
                <p14:modId xmlns:p14="http://schemas.microsoft.com/office/powerpoint/2010/main" val="4074020657"/>
              </p:ext>
            </p:extLst>
          </p:nvPr>
        </p:nvGraphicFramePr>
        <p:xfrm>
          <a:off x="549588" y="1785061"/>
          <a:ext cx="8126868" cy="4617983"/>
        </p:xfrm>
        <a:graphic>
          <a:graphicData uri="http://schemas.openxmlformats.org/drawingml/2006/table">
            <a:tbl>
              <a:tblPr firstRow="1" firstCol="1" bandRow="1">
                <a:tableStyleId>{5C22544A-7EE6-4342-B048-85BDC9FD1C3A}</a:tableStyleId>
              </a:tblPr>
              <a:tblGrid>
                <a:gridCol w="2096621"/>
                <a:gridCol w="6030247"/>
              </a:tblGrid>
              <a:tr h="457249">
                <a:tc>
                  <a:txBody>
                    <a:bodyPr/>
                    <a:lstStyle/>
                    <a:p>
                      <a:pPr algn="l">
                        <a:lnSpc>
                          <a:spcPct val="130000"/>
                        </a:lnSpc>
                        <a:spcAft>
                          <a:spcPts val="0"/>
                        </a:spcAft>
                      </a:pPr>
                      <a:r>
                        <a:rPr lang="de-DE" sz="1000" dirty="0">
                          <a:effectLst/>
                        </a:rPr>
                        <a:t>Sonstiges:</a:t>
                      </a:r>
                      <a:endParaRPr lang="de-AT" sz="1000" dirty="0">
                        <a:effectLst/>
                        <a:latin typeface="Arial"/>
                        <a:ea typeface="Lucida Sans Unicode"/>
                        <a:cs typeface="Times New Roman"/>
                      </a:endParaRPr>
                    </a:p>
                  </a:txBody>
                  <a:tcPr marL="16808" marR="16808" marT="0" marB="0"/>
                </a:tc>
                <a:tc>
                  <a:txBody>
                    <a:bodyPr/>
                    <a:lstStyle/>
                    <a:p>
                      <a:pPr>
                        <a:lnSpc>
                          <a:spcPct val="130000"/>
                        </a:lnSpc>
                        <a:spcAft>
                          <a:spcPts val="0"/>
                        </a:spcAft>
                      </a:pPr>
                      <a:r>
                        <a:rPr lang="de-DE" sz="1000">
                          <a:effectLst/>
                        </a:rPr>
                        <a:t>Bauteilaktivierung (durch Brunnenwasser gespeist), automatisierte Fensterlüftung für Nachtabkühlung im Sommer, Kunstlichtmanagement im Bürogebäude, teilweise begrünte Dachflächen, recyclierte Dämmstoffe</a:t>
                      </a:r>
                      <a:endParaRPr lang="de-AT" sz="1000">
                        <a:effectLst/>
                        <a:latin typeface="Arial"/>
                        <a:ea typeface="Lucida Sans Unicode"/>
                        <a:cs typeface="Times New Roman"/>
                      </a:endParaRPr>
                    </a:p>
                  </a:txBody>
                  <a:tcPr marL="16808" marR="16808" marT="0" marB="0"/>
                </a:tc>
              </a:tr>
              <a:tr h="304833">
                <a:tc>
                  <a:txBody>
                    <a:bodyPr/>
                    <a:lstStyle/>
                    <a:p>
                      <a:pPr algn="l">
                        <a:lnSpc>
                          <a:spcPct val="130000"/>
                        </a:lnSpc>
                        <a:spcAft>
                          <a:spcPts val="0"/>
                        </a:spcAft>
                      </a:pPr>
                      <a:r>
                        <a:rPr lang="de-DE" sz="1000" dirty="0">
                          <a:effectLst/>
                        </a:rPr>
                        <a:t>Informative Links:</a:t>
                      </a:r>
                      <a:endParaRPr lang="de-AT" sz="1000" dirty="0">
                        <a:effectLst/>
                        <a:latin typeface="Arial"/>
                        <a:ea typeface="Lucida Sans Unicode"/>
                        <a:cs typeface="Times New Roman"/>
                      </a:endParaRPr>
                    </a:p>
                  </a:txBody>
                  <a:tcPr marL="16808" marR="16808" marT="0" marB="0"/>
                </a:tc>
                <a:tc>
                  <a:txBody>
                    <a:bodyPr/>
                    <a:lstStyle/>
                    <a:p>
                      <a:pPr>
                        <a:lnSpc>
                          <a:spcPct val="130000"/>
                        </a:lnSpc>
                        <a:spcAft>
                          <a:spcPts val="0"/>
                        </a:spcAft>
                      </a:pPr>
                      <a:r>
                        <a:rPr lang="de-DE" sz="1000" u="sng">
                          <a:effectLst/>
                          <a:hlinkClick r:id="rId4"/>
                        </a:rPr>
                        <a:t>http://www.nachhaltig-bauen.at/praxisbeispiele/energieautonomes-stadthaus-wels</a:t>
                      </a:r>
                      <a:endParaRPr lang="de-AT" sz="1000">
                        <a:effectLst/>
                        <a:latin typeface="Arial"/>
                        <a:ea typeface="Lucida Sans Unicode"/>
                        <a:cs typeface="Times New Roman"/>
                      </a:endParaRPr>
                    </a:p>
                  </a:txBody>
                  <a:tcPr marL="16808" marR="16808" marT="0" marB="0"/>
                </a:tc>
              </a:tr>
              <a:tr h="304833">
                <a:tc>
                  <a:txBody>
                    <a:bodyPr/>
                    <a:lstStyle/>
                    <a:p>
                      <a:pPr algn="l"/>
                      <a:endParaRPr lang="de-AT" sz="1000" dirty="0">
                        <a:effectLst/>
                        <a:latin typeface="Calibri"/>
                      </a:endParaRPr>
                    </a:p>
                  </a:txBody>
                  <a:tcPr marL="16808" marR="16808" marT="0" marB="0"/>
                </a:tc>
                <a:tc>
                  <a:txBody>
                    <a:bodyPr/>
                    <a:lstStyle/>
                    <a:p>
                      <a:pPr>
                        <a:lnSpc>
                          <a:spcPct val="130000"/>
                        </a:lnSpc>
                        <a:spcAft>
                          <a:spcPts val="0"/>
                        </a:spcAft>
                      </a:pPr>
                      <a:r>
                        <a:rPr lang="de-DE" sz="1000" u="sng">
                          <a:effectLst/>
                          <a:hlinkClick r:id="rId5"/>
                        </a:rPr>
                        <a:t>http://www.pau.at/site/project.php?parent=115&amp;show=3&amp;id=127&amp;project=75&amp;page=&amp;urb=</a:t>
                      </a:r>
                      <a:endParaRPr lang="de-AT" sz="1000">
                        <a:effectLst/>
                        <a:latin typeface="Arial"/>
                        <a:ea typeface="Lucida Sans Unicode"/>
                        <a:cs typeface="Times New Roman"/>
                      </a:endParaRPr>
                    </a:p>
                  </a:txBody>
                  <a:tcPr marL="16808" marR="16808" marT="0" marB="0"/>
                </a:tc>
              </a:tr>
              <a:tr h="152416">
                <a:tc>
                  <a:txBody>
                    <a:bodyPr/>
                    <a:lstStyle/>
                    <a:p>
                      <a:pPr algn="l">
                        <a:lnSpc>
                          <a:spcPct val="130000"/>
                        </a:lnSpc>
                        <a:spcAft>
                          <a:spcPts val="0"/>
                        </a:spcAft>
                      </a:pPr>
                      <a:r>
                        <a:rPr lang="de-DE" sz="1000" dirty="0">
                          <a:effectLst/>
                        </a:rPr>
                        <a:t>* </a:t>
                      </a:r>
                      <a:r>
                        <a:rPr lang="de-DE" sz="1000" dirty="0" err="1">
                          <a:effectLst/>
                        </a:rPr>
                        <a:t>Def</a:t>
                      </a:r>
                      <a:r>
                        <a:rPr lang="de-DE" sz="1000" dirty="0">
                          <a:effectLst/>
                        </a:rPr>
                        <a:t>. Energieautonom:</a:t>
                      </a:r>
                      <a:endParaRPr lang="de-AT" sz="1000" dirty="0">
                        <a:effectLst/>
                        <a:latin typeface="Arial"/>
                        <a:ea typeface="Lucida Sans Unicode"/>
                        <a:cs typeface="Times New Roman"/>
                      </a:endParaRPr>
                    </a:p>
                  </a:txBody>
                  <a:tcPr marL="16808" marR="16808" marT="0" marB="0"/>
                </a:tc>
                <a:tc>
                  <a:txBody>
                    <a:bodyPr/>
                    <a:lstStyle/>
                    <a:p>
                      <a:endParaRPr lang="de-AT" sz="1000">
                        <a:effectLst/>
                        <a:latin typeface="Calibri"/>
                      </a:endParaRPr>
                    </a:p>
                  </a:txBody>
                  <a:tcPr marL="16808" marR="16808" marT="0" marB="0"/>
                </a:tc>
              </a:tr>
              <a:tr h="914499">
                <a:tc>
                  <a:txBody>
                    <a:bodyPr/>
                    <a:lstStyle/>
                    <a:p>
                      <a:pPr algn="l">
                        <a:lnSpc>
                          <a:spcPct val="130000"/>
                        </a:lnSpc>
                        <a:spcAft>
                          <a:spcPts val="0"/>
                        </a:spcAft>
                      </a:pPr>
                      <a:r>
                        <a:rPr lang="de-DE" sz="1000" dirty="0">
                          <a:effectLst/>
                        </a:rPr>
                        <a:t>Systemgrenze der Energiebereitstellung: </a:t>
                      </a:r>
                      <a:endParaRPr lang="de-AT" sz="1000" dirty="0">
                        <a:effectLst/>
                        <a:latin typeface="Arial"/>
                        <a:ea typeface="Lucida Sans Unicode"/>
                        <a:cs typeface="Times New Roman"/>
                      </a:endParaRPr>
                    </a:p>
                  </a:txBody>
                  <a:tcPr marL="16808" marR="16808" marT="0" marB="0"/>
                </a:tc>
                <a:tc>
                  <a:txBody>
                    <a:bodyPr/>
                    <a:lstStyle/>
                    <a:p>
                      <a:pPr>
                        <a:lnSpc>
                          <a:spcPct val="130000"/>
                        </a:lnSpc>
                        <a:spcAft>
                          <a:spcPts val="0"/>
                        </a:spcAft>
                      </a:pPr>
                      <a:r>
                        <a:rPr lang="de-DE" sz="1000">
                          <a:effectLst/>
                        </a:rPr>
                        <a:t>erneuerbare Energiequellen vor Ort am Gebäude bzw. Nachbargebäude,  Ausgleich der Abweichungen zwischen Energiedargebot und -nachfrage über das öffentliche Stromnetz, Installation einer wasserstoffbasierten Brennstoffzelle zur Ausfallsicherung der Serveranlagen und der Gewährleistung eines Grundbetriebes der Wohneinheiten  in Vorbereitung (Installation erfolgt voraussichtlich 2013)</a:t>
                      </a:r>
                      <a:endParaRPr lang="de-AT" sz="1000">
                        <a:effectLst/>
                        <a:latin typeface="Arial"/>
                        <a:ea typeface="Lucida Sans Unicode"/>
                        <a:cs typeface="Times New Roman"/>
                      </a:endParaRPr>
                    </a:p>
                  </a:txBody>
                  <a:tcPr marL="16808" marR="16808" marT="0" marB="0"/>
                </a:tc>
              </a:tr>
              <a:tr h="457249">
                <a:tc>
                  <a:txBody>
                    <a:bodyPr/>
                    <a:lstStyle/>
                    <a:p>
                      <a:pPr algn="l">
                        <a:lnSpc>
                          <a:spcPct val="130000"/>
                        </a:lnSpc>
                        <a:spcAft>
                          <a:spcPts val="0"/>
                        </a:spcAft>
                      </a:pPr>
                      <a:r>
                        <a:rPr lang="de-DE" sz="1000" dirty="0">
                          <a:effectLst/>
                        </a:rPr>
                        <a:t>Systemgrenze der Energiebilanz: </a:t>
                      </a:r>
                      <a:endParaRPr lang="de-AT" sz="1000" dirty="0">
                        <a:effectLst/>
                        <a:latin typeface="Arial"/>
                        <a:ea typeface="Lucida Sans Unicode"/>
                        <a:cs typeface="Times New Roman"/>
                      </a:endParaRPr>
                    </a:p>
                  </a:txBody>
                  <a:tcPr marL="16808" marR="16808" marT="0" marB="0"/>
                </a:tc>
                <a:tc>
                  <a:txBody>
                    <a:bodyPr/>
                    <a:lstStyle/>
                    <a:p>
                      <a:pPr>
                        <a:lnSpc>
                          <a:spcPct val="130000"/>
                        </a:lnSpc>
                        <a:spcAft>
                          <a:spcPts val="0"/>
                        </a:spcAft>
                      </a:pPr>
                      <a:r>
                        <a:rPr lang="de-DE" sz="1000">
                          <a:effectLst/>
                        </a:rPr>
                        <a:t>Energiebedarf aus Gebäudebetrieb (Heizung, Klimatisierung und Hilfsenergie) und Gebäudenutzung (Beleuchtung, Warmwasser, Elektrogeräte, …)</a:t>
                      </a:r>
                      <a:endParaRPr lang="de-AT" sz="1000">
                        <a:effectLst/>
                        <a:latin typeface="Arial"/>
                        <a:ea typeface="Lucida Sans Unicode"/>
                        <a:cs typeface="Times New Roman"/>
                      </a:endParaRPr>
                    </a:p>
                  </a:txBody>
                  <a:tcPr marL="16808" marR="16808" marT="0" marB="0"/>
                </a:tc>
              </a:tr>
              <a:tr h="152416">
                <a:tc>
                  <a:txBody>
                    <a:bodyPr/>
                    <a:lstStyle/>
                    <a:p>
                      <a:pPr algn="l">
                        <a:lnSpc>
                          <a:spcPct val="130000"/>
                        </a:lnSpc>
                        <a:spcAft>
                          <a:spcPts val="0"/>
                        </a:spcAft>
                      </a:pPr>
                      <a:r>
                        <a:rPr lang="de-DE" sz="1000" dirty="0">
                          <a:effectLst/>
                        </a:rPr>
                        <a:t>Bilanzierungszeitraum:</a:t>
                      </a:r>
                      <a:endParaRPr lang="de-AT" sz="1000" dirty="0">
                        <a:effectLst/>
                        <a:latin typeface="Arial"/>
                        <a:ea typeface="Lucida Sans Unicode"/>
                        <a:cs typeface="Times New Roman"/>
                      </a:endParaRPr>
                    </a:p>
                  </a:txBody>
                  <a:tcPr marL="16808" marR="16808" marT="0" marB="0"/>
                </a:tc>
                <a:tc>
                  <a:txBody>
                    <a:bodyPr/>
                    <a:lstStyle/>
                    <a:p>
                      <a:pPr>
                        <a:lnSpc>
                          <a:spcPct val="130000"/>
                        </a:lnSpc>
                        <a:spcAft>
                          <a:spcPts val="0"/>
                        </a:spcAft>
                      </a:pPr>
                      <a:r>
                        <a:rPr lang="de-DE" sz="1000">
                          <a:effectLst/>
                        </a:rPr>
                        <a:t>1 Jahr</a:t>
                      </a:r>
                      <a:endParaRPr lang="de-AT" sz="1000">
                        <a:effectLst/>
                        <a:latin typeface="Arial"/>
                        <a:ea typeface="Lucida Sans Unicode"/>
                        <a:cs typeface="Times New Roman"/>
                      </a:endParaRPr>
                    </a:p>
                  </a:txBody>
                  <a:tcPr marL="16808" marR="16808" marT="0" marB="0"/>
                </a:tc>
              </a:tr>
              <a:tr h="152416">
                <a:tc>
                  <a:txBody>
                    <a:bodyPr/>
                    <a:lstStyle/>
                    <a:p>
                      <a:pPr algn="l">
                        <a:lnSpc>
                          <a:spcPct val="130000"/>
                        </a:lnSpc>
                        <a:spcAft>
                          <a:spcPts val="0"/>
                        </a:spcAft>
                      </a:pPr>
                      <a:r>
                        <a:rPr lang="de-DE" sz="1000" dirty="0">
                          <a:effectLst/>
                        </a:rPr>
                        <a:t>Art der Bilanzierung: </a:t>
                      </a:r>
                      <a:endParaRPr lang="de-AT" sz="1000" dirty="0">
                        <a:effectLst/>
                        <a:latin typeface="Arial"/>
                        <a:ea typeface="Lucida Sans Unicode"/>
                        <a:cs typeface="Times New Roman"/>
                      </a:endParaRPr>
                    </a:p>
                  </a:txBody>
                  <a:tcPr marL="16808" marR="16808" marT="0" marB="0"/>
                </a:tc>
                <a:tc>
                  <a:txBody>
                    <a:bodyPr/>
                    <a:lstStyle/>
                    <a:p>
                      <a:pPr>
                        <a:lnSpc>
                          <a:spcPct val="130000"/>
                        </a:lnSpc>
                        <a:spcAft>
                          <a:spcPts val="0"/>
                        </a:spcAft>
                      </a:pPr>
                      <a:r>
                        <a:rPr lang="de-DE" sz="1000">
                          <a:effectLst/>
                        </a:rPr>
                        <a:t>Primärenergie</a:t>
                      </a:r>
                      <a:endParaRPr lang="de-AT" sz="1000">
                        <a:effectLst/>
                        <a:latin typeface="Arial"/>
                        <a:ea typeface="Lucida Sans Unicode"/>
                        <a:cs typeface="Times New Roman"/>
                      </a:endParaRPr>
                    </a:p>
                  </a:txBody>
                  <a:tcPr marL="16808" marR="16808" marT="0" marB="0"/>
                </a:tc>
              </a:tr>
              <a:tr h="152416">
                <a:tc>
                  <a:txBody>
                    <a:bodyPr/>
                    <a:lstStyle/>
                    <a:p>
                      <a:pPr algn="l">
                        <a:lnSpc>
                          <a:spcPct val="130000"/>
                        </a:lnSpc>
                        <a:spcAft>
                          <a:spcPts val="0"/>
                        </a:spcAft>
                      </a:pPr>
                      <a:r>
                        <a:rPr lang="de-DE" sz="1000" dirty="0">
                          <a:effectLst/>
                        </a:rPr>
                        <a:t>Konversionsfaktoren:</a:t>
                      </a:r>
                      <a:endParaRPr lang="de-AT" sz="1000" dirty="0">
                        <a:effectLst/>
                        <a:latin typeface="Arial"/>
                        <a:ea typeface="Lucida Sans Unicode"/>
                        <a:cs typeface="Times New Roman"/>
                      </a:endParaRPr>
                    </a:p>
                  </a:txBody>
                  <a:tcPr marL="16808" marR="16808" marT="0" marB="0"/>
                </a:tc>
                <a:tc>
                  <a:txBody>
                    <a:bodyPr/>
                    <a:lstStyle/>
                    <a:p>
                      <a:pPr>
                        <a:lnSpc>
                          <a:spcPct val="130000"/>
                        </a:lnSpc>
                        <a:spcAft>
                          <a:spcPts val="0"/>
                        </a:spcAft>
                      </a:pPr>
                      <a:r>
                        <a:rPr lang="de-DE" sz="1000">
                          <a:effectLst/>
                        </a:rPr>
                        <a:t>PHPP</a:t>
                      </a:r>
                      <a:endParaRPr lang="de-AT" sz="1000">
                        <a:effectLst/>
                        <a:latin typeface="Arial"/>
                        <a:ea typeface="Lucida Sans Unicode"/>
                        <a:cs typeface="Times New Roman"/>
                      </a:endParaRPr>
                    </a:p>
                  </a:txBody>
                  <a:tcPr marL="16808" marR="16808" marT="0" marB="0"/>
                </a:tc>
              </a:tr>
              <a:tr h="914499">
                <a:tc>
                  <a:txBody>
                    <a:bodyPr/>
                    <a:lstStyle/>
                    <a:p>
                      <a:pPr algn="l">
                        <a:lnSpc>
                          <a:spcPct val="130000"/>
                        </a:lnSpc>
                        <a:spcAft>
                          <a:spcPts val="0"/>
                        </a:spcAft>
                      </a:pPr>
                      <a:r>
                        <a:rPr lang="de-DE" sz="1000" dirty="0">
                          <a:effectLst/>
                        </a:rPr>
                        <a:t>Quelle Projektdaten:</a:t>
                      </a:r>
                      <a:endParaRPr lang="de-AT" sz="1000" dirty="0">
                        <a:effectLst/>
                        <a:latin typeface="Arial"/>
                        <a:ea typeface="Lucida Sans Unicode"/>
                        <a:cs typeface="Times New Roman"/>
                      </a:endParaRPr>
                    </a:p>
                  </a:txBody>
                  <a:tcPr marL="16808" marR="16808" marT="0" marB="0"/>
                </a:tc>
                <a:tc>
                  <a:txBody>
                    <a:bodyPr/>
                    <a:lstStyle/>
                    <a:p>
                      <a:pPr>
                        <a:lnSpc>
                          <a:spcPct val="130000"/>
                        </a:lnSpc>
                        <a:spcAft>
                          <a:spcPts val="0"/>
                        </a:spcAft>
                      </a:pPr>
                      <a:r>
                        <a:rPr lang="de-DE" sz="1000">
                          <a:effectLst/>
                        </a:rPr>
                        <a:t>PAUAT Architekten ZTGmbH</a:t>
                      </a:r>
                      <a:br>
                        <a:rPr lang="de-DE" sz="1000">
                          <a:effectLst/>
                        </a:rPr>
                      </a:br>
                      <a:r>
                        <a:rPr lang="de-DE" sz="1000">
                          <a:effectLst/>
                        </a:rPr>
                        <a:t>Bernardingasse 14, A-4600 Wels</a:t>
                      </a:r>
                      <a:br>
                        <a:rPr lang="de-DE" sz="1000">
                          <a:effectLst/>
                        </a:rPr>
                      </a:br>
                      <a:r>
                        <a:rPr lang="de-DE" sz="1000">
                          <a:effectLst/>
                        </a:rPr>
                        <a:t>Telefon:   +43-7242-79660-0</a:t>
                      </a:r>
                      <a:br>
                        <a:rPr lang="de-DE" sz="1000">
                          <a:effectLst/>
                        </a:rPr>
                      </a:br>
                      <a:r>
                        <a:rPr lang="de-DE" sz="1000">
                          <a:effectLst/>
                        </a:rPr>
                        <a:t>Fax:   +43-7242-79660-60</a:t>
                      </a:r>
                      <a:br>
                        <a:rPr lang="de-DE" sz="1000">
                          <a:effectLst/>
                        </a:rPr>
                      </a:br>
                      <a:r>
                        <a:rPr lang="de-DE" sz="1000">
                          <a:effectLst/>
                        </a:rPr>
                        <a:t>office@pau.at</a:t>
                      </a:r>
                      <a:br>
                        <a:rPr lang="de-DE" sz="1000">
                          <a:effectLst/>
                        </a:rPr>
                      </a:br>
                      <a:r>
                        <a:rPr lang="de-DE" sz="1000">
                          <a:effectLst/>
                        </a:rPr>
                        <a:t>www.pau.at</a:t>
                      </a:r>
                      <a:endParaRPr lang="de-AT" sz="1000">
                        <a:effectLst/>
                        <a:latin typeface="Arial"/>
                        <a:ea typeface="Lucida Sans Unicode"/>
                        <a:cs typeface="Times New Roman"/>
                      </a:endParaRPr>
                    </a:p>
                  </a:txBody>
                  <a:tcPr marL="16808" marR="16808" marT="0" marB="0"/>
                </a:tc>
              </a:tr>
              <a:tr h="152416">
                <a:tc>
                  <a:txBody>
                    <a:bodyPr/>
                    <a:lstStyle/>
                    <a:p>
                      <a:pPr algn="l">
                        <a:lnSpc>
                          <a:spcPct val="130000"/>
                        </a:lnSpc>
                        <a:spcAft>
                          <a:spcPts val="0"/>
                        </a:spcAft>
                      </a:pPr>
                      <a:r>
                        <a:rPr lang="de-DE" sz="1000" dirty="0">
                          <a:effectLst/>
                        </a:rPr>
                        <a:t>Ansprechperson:</a:t>
                      </a:r>
                      <a:endParaRPr lang="de-AT" sz="1000" dirty="0">
                        <a:effectLst/>
                        <a:latin typeface="Arial"/>
                        <a:ea typeface="Lucida Sans Unicode"/>
                        <a:cs typeface="Times New Roman"/>
                      </a:endParaRPr>
                    </a:p>
                  </a:txBody>
                  <a:tcPr marL="16808" marR="16808" marT="0" marB="0" anchor="b"/>
                </a:tc>
                <a:tc>
                  <a:txBody>
                    <a:bodyPr/>
                    <a:lstStyle/>
                    <a:p>
                      <a:pPr>
                        <a:lnSpc>
                          <a:spcPct val="130000"/>
                        </a:lnSpc>
                        <a:spcAft>
                          <a:spcPts val="0"/>
                        </a:spcAft>
                      </a:pPr>
                      <a:r>
                        <a:rPr lang="de-DE" sz="1000" dirty="0" err="1">
                          <a:effectLst/>
                        </a:rPr>
                        <a:t>Arch</a:t>
                      </a:r>
                      <a:r>
                        <a:rPr lang="de-DE" sz="1000" dirty="0">
                          <a:effectLst/>
                        </a:rPr>
                        <a:t>. DI Heiz </a:t>
                      </a:r>
                      <a:r>
                        <a:rPr lang="de-DE" sz="1000" dirty="0" err="1">
                          <a:effectLst/>
                        </a:rPr>
                        <a:t>Plöderl</a:t>
                      </a:r>
                      <a:endParaRPr lang="de-AT" sz="1000" dirty="0">
                        <a:effectLst/>
                        <a:latin typeface="Arial"/>
                        <a:ea typeface="Lucida Sans Unicode"/>
                        <a:cs typeface="Times New Roman"/>
                      </a:endParaRPr>
                    </a:p>
                  </a:txBody>
                  <a:tcPr marL="16808" marR="16808" marT="0" marB="0"/>
                </a:tc>
              </a:tr>
            </a:tbl>
          </a:graphicData>
        </a:graphic>
      </p:graphicFrame>
      <p:sp>
        <p:nvSpPr>
          <p:cNvPr id="6" name="Rechteck 5"/>
          <p:cNvSpPr/>
          <p:nvPr/>
        </p:nvSpPr>
        <p:spPr>
          <a:xfrm>
            <a:off x="8675287" y="6021288"/>
            <a:ext cx="442750" cy="369332"/>
          </a:xfrm>
          <a:prstGeom prst="rect">
            <a:avLst/>
          </a:prstGeom>
        </p:spPr>
        <p:txBody>
          <a:bodyPr wrap="none">
            <a:spAutoFit/>
          </a:bodyPr>
          <a:lstStyle/>
          <a:p>
            <a:r>
              <a:rPr lang="de-DE" dirty="0"/>
              <a:t>[5]</a:t>
            </a:r>
            <a:endParaRPr lang="de-AT" dirty="0"/>
          </a:p>
        </p:txBody>
      </p:sp>
    </p:spTree>
    <p:extLst>
      <p:ext uri="{BB962C8B-B14F-4D97-AF65-F5344CB8AC3E}">
        <p14:creationId xmlns:p14="http://schemas.microsoft.com/office/powerpoint/2010/main" val="286923447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5" name="Untertitel 2"/>
          <p:cNvSpPr txBox="1">
            <a:spLocks/>
          </p:cNvSpPr>
          <p:nvPr/>
        </p:nvSpPr>
        <p:spPr bwMode="auto">
          <a:xfrm>
            <a:off x="1691307" y="764704"/>
            <a:ext cx="7993261" cy="72008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de-AT" b="1" dirty="0"/>
              <a:t>Realisierte Projekte in Österreich</a:t>
            </a:r>
          </a:p>
        </p:txBody>
      </p:sp>
      <p:sp>
        <p:nvSpPr>
          <p:cNvPr id="2" name="Rechteck 1"/>
          <p:cNvSpPr/>
          <p:nvPr/>
        </p:nvSpPr>
        <p:spPr>
          <a:xfrm>
            <a:off x="2195736" y="1196752"/>
            <a:ext cx="2173352" cy="369332"/>
          </a:xfrm>
          <a:prstGeom prst="rect">
            <a:avLst/>
          </a:prstGeom>
        </p:spPr>
        <p:txBody>
          <a:bodyPr wrap="none">
            <a:spAutoFit/>
          </a:bodyPr>
          <a:lstStyle/>
          <a:p>
            <a:r>
              <a:rPr lang="de-DE" dirty="0" smtClean="0"/>
              <a:t>VELUX </a:t>
            </a:r>
            <a:r>
              <a:rPr lang="de-DE" dirty="0" err="1"/>
              <a:t>Sunlighthouse</a:t>
            </a:r>
            <a:endParaRPr lang="de-AT" dirty="0"/>
          </a:p>
        </p:txBody>
      </p:sp>
      <p:sp>
        <p:nvSpPr>
          <p:cNvPr id="3" name="Rechteck 2"/>
          <p:cNvSpPr/>
          <p:nvPr/>
        </p:nvSpPr>
        <p:spPr>
          <a:xfrm>
            <a:off x="5220072" y="1829723"/>
            <a:ext cx="3292624" cy="1384995"/>
          </a:xfrm>
          <a:prstGeom prst="rect">
            <a:avLst/>
          </a:prstGeom>
        </p:spPr>
        <p:txBody>
          <a:bodyPr wrap="square">
            <a:spAutoFit/>
          </a:bodyPr>
          <a:lstStyle/>
          <a:p>
            <a:r>
              <a:rPr lang="de-DE" sz="1400" dirty="0"/>
              <a:t>Das VELUX </a:t>
            </a:r>
            <a:r>
              <a:rPr lang="de-DE" sz="1400" dirty="0" err="1"/>
              <a:t>Sunlighthouse</a:t>
            </a:r>
            <a:r>
              <a:rPr lang="de-DE" sz="1400" dirty="0"/>
              <a:t> in Pressbaum soll innerhalb von 30 Jahren mehr CO2-Emissionen einsparen, als bei seiner Errichtung und durch den Betrieb verursacht werden. (© Adam </a:t>
            </a:r>
            <a:r>
              <a:rPr lang="de-DE" sz="1400" dirty="0" err="1"/>
              <a:t>Mork</a:t>
            </a:r>
            <a:r>
              <a:rPr lang="de-DE" sz="1400" dirty="0"/>
              <a:t>, Kopenhagen)</a:t>
            </a:r>
            <a:endParaRPr lang="de-AT" sz="1400" i="1" dirty="0"/>
          </a:p>
        </p:txBody>
      </p:sp>
      <p:pic>
        <p:nvPicPr>
          <p:cNvPr id="7" name="Bild 10" descr="TROY_Sunlighthouse_01"/>
          <p:cNvPicPr/>
          <p:nvPr/>
        </p:nvPicPr>
        <p:blipFill>
          <a:blip r:embed="rId4" cstate="print"/>
          <a:srcRect/>
          <a:stretch>
            <a:fillRect/>
          </a:stretch>
        </p:blipFill>
        <p:spPr bwMode="auto">
          <a:xfrm>
            <a:off x="623858" y="1829723"/>
            <a:ext cx="4524206" cy="4479597"/>
          </a:xfrm>
          <a:prstGeom prst="rect">
            <a:avLst/>
          </a:prstGeom>
          <a:ln>
            <a:noFill/>
          </a:ln>
          <a:effectLst>
            <a:outerShdw blurRad="292100" dist="139700" dir="2700000" algn="tl" rotWithShape="0">
              <a:srgbClr val="333333">
                <a:alpha val="65000"/>
              </a:srgbClr>
            </a:outerShdw>
          </a:effectLst>
        </p:spPr>
      </p:pic>
      <p:sp>
        <p:nvSpPr>
          <p:cNvPr id="4" name="Rechteck 3"/>
          <p:cNvSpPr/>
          <p:nvPr/>
        </p:nvSpPr>
        <p:spPr>
          <a:xfrm>
            <a:off x="5220072" y="5939988"/>
            <a:ext cx="442750" cy="369332"/>
          </a:xfrm>
          <a:prstGeom prst="rect">
            <a:avLst/>
          </a:prstGeom>
        </p:spPr>
        <p:txBody>
          <a:bodyPr wrap="none">
            <a:spAutoFit/>
          </a:bodyPr>
          <a:lstStyle/>
          <a:p>
            <a:r>
              <a:rPr lang="de-DE" dirty="0"/>
              <a:t>[5]</a:t>
            </a:r>
            <a:endParaRPr lang="de-AT" dirty="0"/>
          </a:p>
        </p:txBody>
      </p:sp>
    </p:spTree>
    <p:extLst>
      <p:ext uri="{BB962C8B-B14F-4D97-AF65-F5344CB8AC3E}">
        <p14:creationId xmlns:p14="http://schemas.microsoft.com/office/powerpoint/2010/main" val="227157791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5" name="Untertitel 2"/>
          <p:cNvSpPr txBox="1">
            <a:spLocks/>
          </p:cNvSpPr>
          <p:nvPr/>
        </p:nvSpPr>
        <p:spPr bwMode="auto">
          <a:xfrm>
            <a:off x="1691307" y="764704"/>
            <a:ext cx="7993261" cy="72008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de-AT" b="1" dirty="0"/>
              <a:t>Realisierte Projekte in Österreich</a:t>
            </a:r>
          </a:p>
        </p:txBody>
      </p:sp>
      <p:sp>
        <p:nvSpPr>
          <p:cNvPr id="2" name="Rechteck 1"/>
          <p:cNvSpPr/>
          <p:nvPr/>
        </p:nvSpPr>
        <p:spPr>
          <a:xfrm>
            <a:off x="2195736" y="1196752"/>
            <a:ext cx="2173352" cy="369332"/>
          </a:xfrm>
          <a:prstGeom prst="rect">
            <a:avLst/>
          </a:prstGeom>
        </p:spPr>
        <p:txBody>
          <a:bodyPr wrap="none">
            <a:spAutoFit/>
          </a:bodyPr>
          <a:lstStyle/>
          <a:p>
            <a:r>
              <a:rPr lang="de-DE" dirty="0" smtClean="0"/>
              <a:t>VELUX </a:t>
            </a:r>
            <a:r>
              <a:rPr lang="de-DE" dirty="0" err="1"/>
              <a:t>Sunlighthouse</a:t>
            </a:r>
            <a:endParaRPr lang="de-AT" dirty="0"/>
          </a:p>
        </p:txBody>
      </p:sp>
      <p:graphicFrame>
        <p:nvGraphicFramePr>
          <p:cNvPr id="4" name="Tabelle 3"/>
          <p:cNvGraphicFramePr>
            <a:graphicFrameLocks noGrp="1"/>
          </p:cNvGraphicFramePr>
          <p:nvPr>
            <p:extLst>
              <p:ext uri="{D42A27DB-BD31-4B8C-83A1-F6EECF244321}">
                <p14:modId xmlns:p14="http://schemas.microsoft.com/office/powerpoint/2010/main" val="4292767717"/>
              </p:ext>
            </p:extLst>
          </p:nvPr>
        </p:nvGraphicFramePr>
        <p:xfrm>
          <a:off x="539552" y="1844824"/>
          <a:ext cx="8136904" cy="4536502"/>
        </p:xfrm>
        <a:graphic>
          <a:graphicData uri="http://schemas.openxmlformats.org/drawingml/2006/table">
            <a:tbl>
              <a:tblPr firstRow="1" firstCol="1" bandRow="1">
                <a:tableStyleId>{5C22544A-7EE6-4342-B048-85BDC9FD1C3A}</a:tableStyleId>
              </a:tblPr>
              <a:tblGrid>
                <a:gridCol w="2441710"/>
                <a:gridCol w="5695194"/>
              </a:tblGrid>
              <a:tr h="207518">
                <a:tc>
                  <a:txBody>
                    <a:bodyPr/>
                    <a:lstStyle/>
                    <a:p>
                      <a:pPr>
                        <a:lnSpc>
                          <a:spcPct val="130000"/>
                        </a:lnSpc>
                        <a:spcAft>
                          <a:spcPts val="0"/>
                        </a:spcAft>
                      </a:pPr>
                      <a:r>
                        <a:rPr lang="de-DE" sz="1000" dirty="0">
                          <a:effectLst/>
                        </a:rPr>
                        <a:t>Projektbezeichnung:</a:t>
                      </a:r>
                      <a:endParaRPr lang="de-AT" sz="1000" dirty="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a:effectLst/>
                        </a:rPr>
                        <a:t>VELUX Sunlighthouse</a:t>
                      </a:r>
                      <a:endParaRPr lang="de-AT" sz="1000">
                        <a:effectLst/>
                        <a:latin typeface="Arial"/>
                        <a:ea typeface="Lucida Sans Unicode"/>
                        <a:cs typeface="Times New Roman"/>
                      </a:endParaRPr>
                    </a:p>
                  </a:txBody>
                  <a:tcPr marL="15128" marR="15128" marT="0" marB="0"/>
                </a:tc>
              </a:tr>
              <a:tr h="207518">
                <a:tc>
                  <a:txBody>
                    <a:bodyPr/>
                    <a:lstStyle/>
                    <a:p>
                      <a:pPr>
                        <a:lnSpc>
                          <a:spcPct val="130000"/>
                        </a:lnSpc>
                        <a:spcAft>
                          <a:spcPts val="0"/>
                        </a:spcAft>
                      </a:pPr>
                      <a:r>
                        <a:rPr lang="de-DE" sz="1000">
                          <a:effectLst/>
                        </a:rPr>
                        <a:t>Standort:</a:t>
                      </a:r>
                      <a:endParaRPr lang="de-AT" sz="100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a:effectLst/>
                        </a:rPr>
                        <a:t>Pressbaum, Niederösterreich</a:t>
                      </a:r>
                      <a:endParaRPr lang="de-AT" sz="1000">
                        <a:effectLst/>
                        <a:latin typeface="Arial"/>
                        <a:ea typeface="Lucida Sans Unicode"/>
                        <a:cs typeface="Times New Roman"/>
                      </a:endParaRPr>
                    </a:p>
                  </a:txBody>
                  <a:tcPr marL="15128" marR="15128" marT="0" marB="0"/>
                </a:tc>
              </a:tr>
              <a:tr h="207518">
                <a:tc>
                  <a:txBody>
                    <a:bodyPr/>
                    <a:lstStyle/>
                    <a:p>
                      <a:pPr>
                        <a:lnSpc>
                          <a:spcPct val="130000"/>
                        </a:lnSpc>
                        <a:spcAft>
                          <a:spcPts val="0"/>
                        </a:spcAft>
                      </a:pPr>
                      <a:r>
                        <a:rPr lang="de-DE" sz="1000">
                          <a:effectLst/>
                        </a:rPr>
                        <a:t>Anspruch/Bezeichnung:</a:t>
                      </a:r>
                      <a:endParaRPr lang="de-AT" sz="100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a:effectLst/>
                        </a:rPr>
                        <a:t>CO</a:t>
                      </a:r>
                      <a:r>
                        <a:rPr lang="de-DE" sz="1000" baseline="-25000">
                          <a:effectLst/>
                        </a:rPr>
                        <a:t>2</a:t>
                      </a:r>
                      <a:r>
                        <a:rPr lang="de-DE" sz="1000">
                          <a:effectLst/>
                        </a:rPr>
                        <a:t>-neutral*, Plusenergie**</a:t>
                      </a:r>
                      <a:endParaRPr lang="de-AT" sz="1000">
                        <a:effectLst/>
                        <a:latin typeface="Arial"/>
                        <a:ea typeface="Lucida Sans Unicode"/>
                        <a:cs typeface="Times New Roman"/>
                      </a:endParaRPr>
                    </a:p>
                  </a:txBody>
                  <a:tcPr marL="15128" marR="15128" marT="0" marB="0"/>
                </a:tc>
              </a:tr>
              <a:tr h="207518">
                <a:tc>
                  <a:txBody>
                    <a:bodyPr/>
                    <a:lstStyle/>
                    <a:p>
                      <a:pPr>
                        <a:lnSpc>
                          <a:spcPct val="130000"/>
                        </a:lnSpc>
                        <a:spcAft>
                          <a:spcPts val="0"/>
                        </a:spcAft>
                      </a:pPr>
                      <a:r>
                        <a:rPr lang="de-DE" sz="1000">
                          <a:effectLst/>
                        </a:rPr>
                        <a:t>Objektart:</a:t>
                      </a:r>
                      <a:endParaRPr lang="de-AT" sz="100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a:effectLst/>
                        </a:rPr>
                        <a:t>Einfamilienhaus, 193 m² NFL</a:t>
                      </a:r>
                      <a:endParaRPr lang="de-AT" sz="1000">
                        <a:effectLst/>
                        <a:latin typeface="Arial"/>
                        <a:ea typeface="Lucida Sans Unicode"/>
                        <a:cs typeface="Times New Roman"/>
                      </a:endParaRPr>
                    </a:p>
                  </a:txBody>
                  <a:tcPr marL="15128" marR="15128" marT="0" marB="0"/>
                </a:tc>
              </a:tr>
              <a:tr h="207518">
                <a:tc>
                  <a:txBody>
                    <a:bodyPr/>
                    <a:lstStyle/>
                    <a:p>
                      <a:pPr>
                        <a:lnSpc>
                          <a:spcPct val="130000"/>
                        </a:lnSpc>
                        <a:spcAft>
                          <a:spcPts val="0"/>
                        </a:spcAft>
                      </a:pPr>
                      <a:r>
                        <a:rPr lang="de-DE" sz="1000">
                          <a:effectLst/>
                        </a:rPr>
                        <a:t>Fertigstellung:</a:t>
                      </a:r>
                      <a:endParaRPr lang="de-AT" sz="100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a:effectLst/>
                        </a:rPr>
                        <a:t>2010</a:t>
                      </a:r>
                      <a:endParaRPr lang="de-AT" sz="1000">
                        <a:effectLst/>
                        <a:latin typeface="Arial"/>
                        <a:ea typeface="Lucida Sans Unicode"/>
                        <a:cs typeface="Times New Roman"/>
                      </a:endParaRPr>
                    </a:p>
                  </a:txBody>
                  <a:tcPr marL="15128" marR="15128" marT="0" marB="0"/>
                </a:tc>
              </a:tr>
              <a:tr h="207518">
                <a:tc>
                  <a:txBody>
                    <a:bodyPr/>
                    <a:lstStyle/>
                    <a:p>
                      <a:pPr>
                        <a:lnSpc>
                          <a:spcPct val="130000"/>
                        </a:lnSpc>
                        <a:spcAft>
                          <a:spcPts val="0"/>
                        </a:spcAft>
                      </a:pPr>
                      <a:r>
                        <a:rPr lang="de-DE" sz="1000">
                          <a:effectLst/>
                        </a:rPr>
                        <a:t>Architektur:</a:t>
                      </a:r>
                      <a:endParaRPr lang="de-AT" sz="100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a:effectLst/>
                        </a:rPr>
                        <a:t>HEIN-TROY Architekten Wien</a:t>
                      </a:r>
                      <a:endParaRPr lang="de-AT" sz="1000">
                        <a:effectLst/>
                        <a:latin typeface="Arial"/>
                        <a:ea typeface="Lucida Sans Unicode"/>
                        <a:cs typeface="Times New Roman"/>
                      </a:endParaRPr>
                    </a:p>
                  </a:txBody>
                  <a:tcPr marL="15128" marR="15128" marT="0" marB="0"/>
                </a:tc>
              </a:tr>
              <a:tr h="207518">
                <a:tc>
                  <a:txBody>
                    <a:bodyPr/>
                    <a:lstStyle/>
                    <a:p>
                      <a:pPr>
                        <a:lnSpc>
                          <a:spcPct val="130000"/>
                        </a:lnSpc>
                        <a:spcAft>
                          <a:spcPts val="0"/>
                        </a:spcAft>
                      </a:pPr>
                      <a:r>
                        <a:rPr lang="de-DE" sz="1000">
                          <a:effectLst/>
                        </a:rPr>
                        <a:t>Bauphysik:</a:t>
                      </a:r>
                      <a:endParaRPr lang="de-AT" sz="100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dirty="0">
                          <a:effectLst/>
                        </a:rPr>
                        <a:t>IBO, Donau-Universität Krems</a:t>
                      </a:r>
                      <a:endParaRPr lang="de-AT" sz="1000" dirty="0">
                        <a:effectLst/>
                        <a:latin typeface="Arial"/>
                        <a:ea typeface="Lucida Sans Unicode"/>
                        <a:cs typeface="Times New Roman"/>
                      </a:endParaRPr>
                    </a:p>
                  </a:txBody>
                  <a:tcPr marL="15128" marR="15128" marT="0" marB="0"/>
                </a:tc>
              </a:tr>
              <a:tr h="207518">
                <a:tc>
                  <a:txBody>
                    <a:bodyPr/>
                    <a:lstStyle/>
                    <a:p>
                      <a:pPr>
                        <a:lnSpc>
                          <a:spcPct val="130000"/>
                        </a:lnSpc>
                        <a:spcAft>
                          <a:spcPts val="0"/>
                        </a:spcAft>
                      </a:pPr>
                      <a:r>
                        <a:rPr lang="de-DE" sz="1000">
                          <a:effectLst/>
                        </a:rPr>
                        <a:t>Bauherr:</a:t>
                      </a:r>
                      <a:endParaRPr lang="de-AT" sz="100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a:effectLst/>
                        </a:rPr>
                        <a:t>VELUX Österreich GmbH</a:t>
                      </a:r>
                      <a:endParaRPr lang="de-AT" sz="1000">
                        <a:effectLst/>
                        <a:latin typeface="Arial"/>
                        <a:ea typeface="Lucida Sans Unicode"/>
                        <a:cs typeface="Times New Roman"/>
                      </a:endParaRPr>
                    </a:p>
                  </a:txBody>
                  <a:tcPr marL="15128" marR="15128" marT="0" marB="0"/>
                </a:tc>
              </a:tr>
              <a:tr h="207518">
                <a:tc>
                  <a:txBody>
                    <a:bodyPr/>
                    <a:lstStyle/>
                    <a:p>
                      <a:pPr>
                        <a:lnSpc>
                          <a:spcPct val="130000"/>
                        </a:lnSpc>
                        <a:spcAft>
                          <a:spcPts val="0"/>
                        </a:spcAft>
                      </a:pPr>
                      <a:r>
                        <a:rPr lang="de-DE" sz="1000">
                          <a:effectLst/>
                        </a:rPr>
                        <a:t>Heizwärmebedarf:</a:t>
                      </a:r>
                      <a:endParaRPr lang="de-AT" sz="100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a:effectLst/>
                        </a:rPr>
                        <a:t>24 kWh/m²</a:t>
                      </a:r>
                      <a:r>
                        <a:rPr lang="de-DE" sz="1000" baseline="-25000">
                          <a:effectLst/>
                        </a:rPr>
                        <a:t>BGF</a:t>
                      </a:r>
                      <a:r>
                        <a:rPr lang="de-DE" sz="1000">
                          <a:effectLst/>
                        </a:rPr>
                        <a:t>a (PHPP)</a:t>
                      </a:r>
                      <a:endParaRPr lang="de-AT" sz="1000">
                        <a:effectLst/>
                        <a:latin typeface="Arial"/>
                        <a:ea typeface="Lucida Sans Unicode"/>
                        <a:cs typeface="Times New Roman"/>
                      </a:endParaRPr>
                    </a:p>
                  </a:txBody>
                  <a:tcPr marL="15128" marR="15128" marT="0" marB="0"/>
                </a:tc>
              </a:tr>
              <a:tr h="207518">
                <a:tc>
                  <a:txBody>
                    <a:bodyPr/>
                    <a:lstStyle/>
                    <a:p>
                      <a:pPr>
                        <a:lnSpc>
                          <a:spcPct val="130000"/>
                        </a:lnSpc>
                        <a:spcAft>
                          <a:spcPts val="0"/>
                        </a:spcAft>
                      </a:pPr>
                      <a:r>
                        <a:rPr lang="de-DE" sz="1000">
                          <a:effectLst/>
                        </a:rPr>
                        <a:t>PV:</a:t>
                      </a:r>
                      <a:endParaRPr lang="de-AT" sz="100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a:effectLst/>
                        </a:rPr>
                        <a:t>7,6 kWp</a:t>
                      </a:r>
                      <a:endParaRPr lang="de-AT" sz="1000">
                        <a:effectLst/>
                        <a:latin typeface="Arial"/>
                        <a:ea typeface="Lucida Sans Unicode"/>
                        <a:cs typeface="Times New Roman"/>
                      </a:endParaRPr>
                    </a:p>
                  </a:txBody>
                  <a:tcPr marL="15128" marR="15128" marT="0" marB="0"/>
                </a:tc>
              </a:tr>
              <a:tr h="207518">
                <a:tc>
                  <a:txBody>
                    <a:bodyPr/>
                    <a:lstStyle/>
                    <a:p>
                      <a:pPr algn="l">
                        <a:lnSpc>
                          <a:spcPct val="130000"/>
                        </a:lnSpc>
                        <a:spcAft>
                          <a:spcPts val="0"/>
                        </a:spcAft>
                      </a:pPr>
                      <a:r>
                        <a:rPr lang="de-DE" sz="1000" dirty="0">
                          <a:effectLst/>
                        </a:rPr>
                        <a:t>Art der Anbringung:</a:t>
                      </a:r>
                      <a:endParaRPr lang="de-AT" sz="1000" dirty="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a:effectLst/>
                        </a:rPr>
                        <a:t>dachintegriert</a:t>
                      </a:r>
                      <a:endParaRPr lang="de-AT" sz="1000">
                        <a:effectLst/>
                        <a:latin typeface="Arial"/>
                        <a:ea typeface="Lucida Sans Unicode"/>
                        <a:cs typeface="Times New Roman"/>
                      </a:endParaRPr>
                    </a:p>
                  </a:txBody>
                  <a:tcPr marL="15128" marR="15128" marT="0" marB="0"/>
                </a:tc>
              </a:tr>
              <a:tr h="207518">
                <a:tc>
                  <a:txBody>
                    <a:bodyPr/>
                    <a:lstStyle/>
                    <a:p>
                      <a:pPr algn="l">
                        <a:lnSpc>
                          <a:spcPct val="130000"/>
                        </a:lnSpc>
                        <a:spcAft>
                          <a:spcPts val="0"/>
                        </a:spcAft>
                      </a:pPr>
                      <a:r>
                        <a:rPr lang="de-DE" sz="1000" dirty="0">
                          <a:effectLst/>
                        </a:rPr>
                        <a:t>Wind:</a:t>
                      </a:r>
                      <a:endParaRPr lang="de-AT" sz="1000" dirty="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a:effectLst/>
                        </a:rPr>
                        <a:t>nein</a:t>
                      </a:r>
                      <a:endParaRPr lang="de-AT" sz="1000">
                        <a:effectLst/>
                        <a:latin typeface="Arial"/>
                        <a:ea typeface="Lucida Sans Unicode"/>
                        <a:cs typeface="Times New Roman"/>
                      </a:endParaRPr>
                    </a:p>
                  </a:txBody>
                  <a:tcPr marL="15128" marR="15128" marT="0" marB="0"/>
                </a:tc>
              </a:tr>
              <a:tr h="207518">
                <a:tc>
                  <a:txBody>
                    <a:bodyPr/>
                    <a:lstStyle/>
                    <a:p>
                      <a:pPr algn="l">
                        <a:lnSpc>
                          <a:spcPct val="130000"/>
                        </a:lnSpc>
                        <a:spcAft>
                          <a:spcPts val="0"/>
                        </a:spcAft>
                      </a:pPr>
                      <a:r>
                        <a:rPr lang="de-DE" sz="1000" dirty="0">
                          <a:effectLst/>
                        </a:rPr>
                        <a:t>Solarthermie:</a:t>
                      </a:r>
                      <a:endParaRPr lang="de-AT" sz="1000" dirty="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a:effectLst/>
                        </a:rPr>
                        <a:t>8 m²</a:t>
                      </a:r>
                      <a:endParaRPr lang="de-AT" sz="1000">
                        <a:effectLst/>
                        <a:latin typeface="Arial"/>
                        <a:ea typeface="Lucida Sans Unicode"/>
                        <a:cs typeface="Times New Roman"/>
                      </a:endParaRPr>
                    </a:p>
                  </a:txBody>
                  <a:tcPr marL="15128" marR="15128" marT="0" marB="0"/>
                </a:tc>
              </a:tr>
              <a:tr h="207518">
                <a:tc>
                  <a:txBody>
                    <a:bodyPr/>
                    <a:lstStyle/>
                    <a:p>
                      <a:pPr algn="l">
                        <a:lnSpc>
                          <a:spcPct val="130000"/>
                        </a:lnSpc>
                        <a:spcAft>
                          <a:spcPts val="0"/>
                        </a:spcAft>
                      </a:pPr>
                      <a:r>
                        <a:rPr lang="de-DE" sz="1000" dirty="0">
                          <a:effectLst/>
                        </a:rPr>
                        <a:t>Heizungsunterstützung:</a:t>
                      </a:r>
                      <a:endParaRPr lang="de-AT" sz="1000" dirty="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a:effectLst/>
                        </a:rPr>
                        <a:t>ja</a:t>
                      </a:r>
                      <a:endParaRPr lang="de-AT" sz="1000">
                        <a:effectLst/>
                        <a:latin typeface="Arial"/>
                        <a:ea typeface="Lucida Sans Unicode"/>
                        <a:cs typeface="Times New Roman"/>
                      </a:endParaRPr>
                    </a:p>
                  </a:txBody>
                  <a:tcPr marL="15128" marR="15128" marT="0" marB="0"/>
                </a:tc>
              </a:tr>
              <a:tr h="207518">
                <a:tc>
                  <a:txBody>
                    <a:bodyPr/>
                    <a:lstStyle/>
                    <a:p>
                      <a:pPr algn="l">
                        <a:lnSpc>
                          <a:spcPct val="130000"/>
                        </a:lnSpc>
                        <a:spcAft>
                          <a:spcPts val="0"/>
                        </a:spcAft>
                      </a:pPr>
                      <a:r>
                        <a:rPr lang="de-DE" sz="1000" dirty="0">
                          <a:effectLst/>
                        </a:rPr>
                        <a:t>Art der Anbringung:</a:t>
                      </a:r>
                      <a:endParaRPr lang="de-AT" sz="1000" dirty="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a:effectLst/>
                        </a:rPr>
                        <a:t>dachintegriert</a:t>
                      </a:r>
                      <a:endParaRPr lang="de-AT" sz="1000">
                        <a:effectLst/>
                        <a:latin typeface="Arial"/>
                        <a:ea typeface="Lucida Sans Unicode"/>
                        <a:cs typeface="Times New Roman"/>
                      </a:endParaRPr>
                    </a:p>
                  </a:txBody>
                  <a:tcPr marL="15128" marR="15128" marT="0" marB="0"/>
                </a:tc>
              </a:tr>
              <a:tr h="207518">
                <a:tc>
                  <a:txBody>
                    <a:bodyPr/>
                    <a:lstStyle/>
                    <a:p>
                      <a:pPr algn="l">
                        <a:lnSpc>
                          <a:spcPct val="130000"/>
                        </a:lnSpc>
                        <a:spcAft>
                          <a:spcPts val="0"/>
                        </a:spcAft>
                      </a:pPr>
                      <a:r>
                        <a:rPr lang="de-DE" sz="1000" dirty="0">
                          <a:effectLst/>
                        </a:rPr>
                        <a:t>Wärmepumpe:</a:t>
                      </a:r>
                      <a:endParaRPr lang="de-AT" sz="1000" dirty="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a:effectLst/>
                        </a:rPr>
                        <a:t>Sole-Wasser, Erdkollektor</a:t>
                      </a:r>
                      <a:endParaRPr lang="de-AT" sz="1000">
                        <a:effectLst/>
                        <a:latin typeface="Arial"/>
                        <a:ea typeface="Lucida Sans Unicode"/>
                        <a:cs typeface="Times New Roman"/>
                      </a:endParaRPr>
                    </a:p>
                  </a:txBody>
                  <a:tcPr marL="15128" marR="15128" marT="0" marB="0"/>
                </a:tc>
              </a:tr>
              <a:tr h="207518">
                <a:tc>
                  <a:txBody>
                    <a:bodyPr/>
                    <a:lstStyle/>
                    <a:p>
                      <a:pPr algn="l">
                        <a:lnSpc>
                          <a:spcPct val="130000"/>
                        </a:lnSpc>
                        <a:spcAft>
                          <a:spcPts val="0"/>
                        </a:spcAft>
                      </a:pPr>
                      <a:r>
                        <a:rPr lang="de-DE" sz="1000" dirty="0">
                          <a:effectLst/>
                        </a:rPr>
                        <a:t>Raumheizung:</a:t>
                      </a:r>
                      <a:endParaRPr lang="de-AT" sz="1000" dirty="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a:effectLst/>
                        </a:rPr>
                        <a:t>Wärmepumpe</a:t>
                      </a:r>
                      <a:endParaRPr lang="de-AT" sz="1000">
                        <a:effectLst/>
                        <a:latin typeface="Arial"/>
                        <a:ea typeface="Lucida Sans Unicode"/>
                        <a:cs typeface="Times New Roman"/>
                      </a:endParaRPr>
                    </a:p>
                  </a:txBody>
                  <a:tcPr marL="15128" marR="15128" marT="0" marB="0"/>
                </a:tc>
              </a:tr>
              <a:tr h="207518">
                <a:tc>
                  <a:txBody>
                    <a:bodyPr/>
                    <a:lstStyle/>
                    <a:p>
                      <a:pPr algn="l">
                        <a:lnSpc>
                          <a:spcPct val="130000"/>
                        </a:lnSpc>
                        <a:spcAft>
                          <a:spcPts val="0"/>
                        </a:spcAft>
                      </a:pPr>
                      <a:r>
                        <a:rPr lang="de-DE" sz="1000" dirty="0">
                          <a:effectLst/>
                        </a:rPr>
                        <a:t>Warmwasserbereitung:</a:t>
                      </a:r>
                      <a:endParaRPr lang="de-AT" sz="1000" dirty="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a:effectLst/>
                        </a:rPr>
                        <a:t>Solarthermie, Wärmepumpe</a:t>
                      </a:r>
                      <a:endParaRPr lang="de-AT" sz="1000">
                        <a:effectLst/>
                        <a:latin typeface="Arial"/>
                        <a:ea typeface="Lucida Sans Unicode"/>
                        <a:cs typeface="Times New Roman"/>
                      </a:endParaRPr>
                    </a:p>
                  </a:txBody>
                  <a:tcPr marL="15128" marR="15128" marT="0" marB="0"/>
                </a:tc>
              </a:tr>
              <a:tr h="207518">
                <a:tc>
                  <a:txBody>
                    <a:bodyPr/>
                    <a:lstStyle/>
                    <a:p>
                      <a:pPr algn="l">
                        <a:lnSpc>
                          <a:spcPct val="130000"/>
                        </a:lnSpc>
                        <a:spcAft>
                          <a:spcPts val="0"/>
                        </a:spcAft>
                      </a:pPr>
                      <a:r>
                        <a:rPr lang="de-DE" sz="1000" dirty="0">
                          <a:effectLst/>
                        </a:rPr>
                        <a:t>Zertifikate:</a:t>
                      </a:r>
                      <a:endParaRPr lang="de-AT" sz="1000" dirty="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dirty="0">
                          <a:effectLst/>
                        </a:rPr>
                        <a:t>IBO </a:t>
                      </a:r>
                      <a:r>
                        <a:rPr lang="de-DE" sz="1000" dirty="0" err="1">
                          <a:effectLst/>
                        </a:rPr>
                        <a:t>Ökopass</a:t>
                      </a:r>
                      <a:r>
                        <a:rPr lang="de-DE" sz="1000" dirty="0">
                          <a:effectLst/>
                        </a:rPr>
                        <a:t>, </a:t>
                      </a:r>
                      <a:r>
                        <a:rPr lang="de-DE" sz="1000" dirty="0" err="1">
                          <a:effectLst/>
                        </a:rPr>
                        <a:t>Klima:aktiv</a:t>
                      </a:r>
                      <a:endParaRPr lang="de-AT" sz="1000" dirty="0">
                        <a:effectLst/>
                        <a:latin typeface="Arial"/>
                        <a:ea typeface="Lucida Sans Unicode"/>
                        <a:cs typeface="Times New Roman"/>
                      </a:endParaRPr>
                    </a:p>
                  </a:txBody>
                  <a:tcPr marL="15128" marR="15128" marT="0" marB="0"/>
                </a:tc>
              </a:tr>
              <a:tr h="593660">
                <a:tc>
                  <a:txBody>
                    <a:bodyPr/>
                    <a:lstStyle/>
                    <a:p>
                      <a:pPr>
                        <a:lnSpc>
                          <a:spcPct val="130000"/>
                        </a:lnSpc>
                        <a:spcAft>
                          <a:spcPts val="0"/>
                        </a:spcAft>
                      </a:pPr>
                      <a:r>
                        <a:rPr lang="de-DE" sz="1000" dirty="0">
                          <a:effectLst/>
                        </a:rPr>
                        <a:t>Sonstiges:</a:t>
                      </a:r>
                      <a:endParaRPr lang="de-AT" sz="1000" dirty="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dirty="0">
                          <a:effectLst/>
                        </a:rPr>
                        <a:t>Tageslichtoptimiert, Verwendung ökologischer Materialien aus nachwachsenden Rohstoffen bzw. mit hohem Recyclinganteil, geringem Energieverbrauch in der Herstellung und kurzen Transportwegen</a:t>
                      </a:r>
                      <a:endParaRPr lang="de-AT" sz="1000" dirty="0">
                        <a:effectLst/>
                        <a:latin typeface="Arial"/>
                        <a:ea typeface="Lucida Sans Unicode"/>
                        <a:cs typeface="Times New Roman"/>
                      </a:endParaRPr>
                    </a:p>
                  </a:txBody>
                  <a:tcPr marL="15128" marR="15128" marT="0" marB="0"/>
                </a:tc>
              </a:tr>
            </a:tbl>
          </a:graphicData>
        </a:graphic>
      </p:graphicFrame>
      <p:sp>
        <p:nvSpPr>
          <p:cNvPr id="7" name="Rechteck 6"/>
          <p:cNvSpPr/>
          <p:nvPr/>
        </p:nvSpPr>
        <p:spPr>
          <a:xfrm>
            <a:off x="8701250" y="6021288"/>
            <a:ext cx="442750" cy="369332"/>
          </a:xfrm>
          <a:prstGeom prst="rect">
            <a:avLst/>
          </a:prstGeom>
        </p:spPr>
        <p:txBody>
          <a:bodyPr wrap="none">
            <a:spAutoFit/>
          </a:bodyPr>
          <a:lstStyle/>
          <a:p>
            <a:r>
              <a:rPr lang="de-DE" dirty="0"/>
              <a:t>[5]</a:t>
            </a:r>
            <a:endParaRPr lang="de-AT" dirty="0"/>
          </a:p>
        </p:txBody>
      </p:sp>
    </p:spTree>
    <p:extLst>
      <p:ext uri="{BB962C8B-B14F-4D97-AF65-F5344CB8AC3E}">
        <p14:creationId xmlns:p14="http://schemas.microsoft.com/office/powerpoint/2010/main" val="264788487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5" name="Untertitel 2"/>
          <p:cNvSpPr txBox="1">
            <a:spLocks/>
          </p:cNvSpPr>
          <p:nvPr/>
        </p:nvSpPr>
        <p:spPr bwMode="auto">
          <a:xfrm>
            <a:off x="1691307" y="764704"/>
            <a:ext cx="7993261" cy="72008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de-AT" b="1" dirty="0"/>
              <a:t>Realisierte Projekte in Österreich</a:t>
            </a:r>
          </a:p>
        </p:txBody>
      </p:sp>
      <p:sp>
        <p:nvSpPr>
          <p:cNvPr id="2" name="Rechteck 1"/>
          <p:cNvSpPr/>
          <p:nvPr/>
        </p:nvSpPr>
        <p:spPr>
          <a:xfrm>
            <a:off x="2195736" y="1196752"/>
            <a:ext cx="2173352" cy="369332"/>
          </a:xfrm>
          <a:prstGeom prst="rect">
            <a:avLst/>
          </a:prstGeom>
        </p:spPr>
        <p:txBody>
          <a:bodyPr wrap="none">
            <a:spAutoFit/>
          </a:bodyPr>
          <a:lstStyle/>
          <a:p>
            <a:r>
              <a:rPr lang="de-DE" dirty="0" smtClean="0"/>
              <a:t>VELUX </a:t>
            </a:r>
            <a:r>
              <a:rPr lang="de-DE" dirty="0" err="1"/>
              <a:t>Sunlighthouse</a:t>
            </a:r>
            <a:endParaRPr lang="de-AT" dirty="0"/>
          </a:p>
        </p:txBody>
      </p:sp>
      <p:graphicFrame>
        <p:nvGraphicFramePr>
          <p:cNvPr id="3" name="Tabelle 2"/>
          <p:cNvGraphicFramePr>
            <a:graphicFrameLocks noGrp="1"/>
          </p:cNvGraphicFramePr>
          <p:nvPr>
            <p:extLst>
              <p:ext uri="{D42A27DB-BD31-4B8C-83A1-F6EECF244321}">
                <p14:modId xmlns:p14="http://schemas.microsoft.com/office/powerpoint/2010/main" val="3576149328"/>
              </p:ext>
            </p:extLst>
          </p:nvPr>
        </p:nvGraphicFramePr>
        <p:xfrm>
          <a:off x="395536" y="1772817"/>
          <a:ext cx="8136904" cy="4779154"/>
        </p:xfrm>
        <a:graphic>
          <a:graphicData uri="http://schemas.openxmlformats.org/drawingml/2006/table">
            <a:tbl>
              <a:tblPr firstRow="1" firstCol="1" bandRow="1">
                <a:tableStyleId>{5C22544A-7EE6-4342-B048-85BDC9FD1C3A}</a:tableStyleId>
              </a:tblPr>
              <a:tblGrid>
                <a:gridCol w="2272469"/>
                <a:gridCol w="5864435"/>
              </a:tblGrid>
              <a:tr h="412423">
                <a:tc>
                  <a:txBody>
                    <a:bodyPr/>
                    <a:lstStyle/>
                    <a:p>
                      <a:pPr>
                        <a:lnSpc>
                          <a:spcPct val="130000"/>
                        </a:lnSpc>
                        <a:spcAft>
                          <a:spcPts val="0"/>
                        </a:spcAft>
                      </a:pPr>
                      <a:r>
                        <a:rPr lang="de-DE" sz="1000" dirty="0">
                          <a:effectLst/>
                        </a:rPr>
                        <a:t>Auszeichnungen:</a:t>
                      </a:r>
                      <a:endParaRPr lang="de-AT" sz="1000" dirty="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a:effectLst/>
                        </a:rPr>
                        <a:t>Staatspreis Umwelt- und Energietechnologie 2010, Active Architecture Award 2010, Vorarlberger Holzbaupreis 2011, Architecture Award for the best new global design 2011, Vorarlberger Holzbaupreis 2011</a:t>
                      </a:r>
                      <a:endParaRPr lang="de-AT" sz="1000">
                        <a:effectLst/>
                        <a:latin typeface="Arial"/>
                        <a:ea typeface="Lucida Sans Unicode"/>
                        <a:cs typeface="Times New Roman"/>
                      </a:endParaRPr>
                    </a:p>
                  </a:txBody>
                  <a:tcPr marL="15128" marR="15128" marT="0" marB="0"/>
                </a:tc>
              </a:tr>
              <a:tr h="185384">
                <a:tc>
                  <a:txBody>
                    <a:bodyPr/>
                    <a:lstStyle/>
                    <a:p>
                      <a:pPr>
                        <a:lnSpc>
                          <a:spcPct val="130000"/>
                        </a:lnSpc>
                        <a:spcAft>
                          <a:spcPts val="0"/>
                        </a:spcAft>
                      </a:pPr>
                      <a:r>
                        <a:rPr lang="de-DE" sz="1000">
                          <a:effectLst/>
                        </a:rPr>
                        <a:t>Literatur:</a:t>
                      </a:r>
                      <a:endParaRPr lang="de-AT" sz="1000">
                        <a:effectLst/>
                        <a:latin typeface="Arial"/>
                        <a:ea typeface="Lucida Sans Unicode"/>
                        <a:cs typeface="Times New Roman"/>
                      </a:endParaRPr>
                    </a:p>
                  </a:txBody>
                  <a:tcPr marL="15128" marR="15128" marT="0" marB="0"/>
                </a:tc>
                <a:tc>
                  <a:txBody>
                    <a:bodyPr/>
                    <a:lstStyle/>
                    <a:p>
                      <a:pPr>
                        <a:lnSpc>
                          <a:spcPct val="130000"/>
                        </a:lnSpc>
                        <a:spcAft>
                          <a:spcPts val="0"/>
                        </a:spcAft>
                      </a:pPr>
                      <a:r>
                        <a:rPr lang="en-US" sz="1000">
                          <a:effectLst/>
                        </a:rPr>
                        <a:t>Detail Green 02/11 S.22-31, Jakob Schoof/Peter Holzer</a:t>
                      </a:r>
                      <a:endParaRPr lang="de-AT" sz="1000">
                        <a:effectLst/>
                        <a:latin typeface="Arial"/>
                        <a:ea typeface="Lucida Sans Unicode"/>
                        <a:cs typeface="Times New Roman"/>
                      </a:endParaRPr>
                    </a:p>
                  </a:txBody>
                  <a:tcPr marL="15128" marR="15128" marT="0" marB="0"/>
                </a:tc>
              </a:tr>
              <a:tr h="185384">
                <a:tc>
                  <a:txBody>
                    <a:bodyPr/>
                    <a:lstStyle/>
                    <a:p>
                      <a:endParaRPr lang="de-AT" sz="1000">
                        <a:effectLst/>
                        <a:latin typeface="Calibri"/>
                      </a:endParaRPr>
                    </a:p>
                  </a:txBody>
                  <a:tcPr marL="15128" marR="15128" marT="0" marB="0"/>
                </a:tc>
                <a:tc>
                  <a:txBody>
                    <a:bodyPr/>
                    <a:lstStyle/>
                    <a:p>
                      <a:pPr>
                        <a:lnSpc>
                          <a:spcPct val="130000"/>
                        </a:lnSpc>
                        <a:spcAft>
                          <a:spcPts val="0"/>
                        </a:spcAft>
                      </a:pPr>
                      <a:r>
                        <a:rPr lang="en-US" sz="1000" u="sng">
                          <a:effectLst/>
                          <a:hlinkClick r:id="rId4"/>
                        </a:rPr>
                        <a:t>http://www.juritroy.com/index.php/projekte/publikationen</a:t>
                      </a:r>
                      <a:endParaRPr lang="de-AT" sz="1000">
                        <a:effectLst/>
                        <a:latin typeface="Arial"/>
                        <a:ea typeface="Lucida Sans Unicode"/>
                        <a:cs typeface="Times New Roman"/>
                      </a:endParaRPr>
                    </a:p>
                  </a:txBody>
                  <a:tcPr marL="15128" marR="15128" marT="0" marB="0"/>
                </a:tc>
              </a:tr>
              <a:tr h="185384">
                <a:tc>
                  <a:txBody>
                    <a:bodyPr/>
                    <a:lstStyle/>
                    <a:p>
                      <a:pPr algn="l">
                        <a:lnSpc>
                          <a:spcPct val="130000"/>
                        </a:lnSpc>
                        <a:spcAft>
                          <a:spcPts val="0"/>
                        </a:spcAft>
                      </a:pPr>
                      <a:r>
                        <a:rPr lang="de-DE" sz="1000" dirty="0">
                          <a:effectLst/>
                        </a:rPr>
                        <a:t>* Definition CO2-neutral:</a:t>
                      </a:r>
                      <a:endParaRPr lang="de-AT" sz="1000" dirty="0">
                        <a:effectLst/>
                        <a:latin typeface="Arial"/>
                        <a:ea typeface="Lucida Sans Unicode"/>
                        <a:cs typeface="Times New Roman"/>
                      </a:endParaRPr>
                    </a:p>
                  </a:txBody>
                  <a:tcPr marL="15128" marR="15128" marT="0" marB="0"/>
                </a:tc>
                <a:tc>
                  <a:txBody>
                    <a:bodyPr/>
                    <a:lstStyle/>
                    <a:p>
                      <a:endParaRPr lang="de-AT" sz="1000" dirty="0">
                        <a:effectLst/>
                        <a:latin typeface="Calibri"/>
                      </a:endParaRPr>
                    </a:p>
                  </a:txBody>
                  <a:tcPr marL="15128" marR="15128" marT="0" marB="0"/>
                </a:tc>
              </a:tr>
              <a:tr h="206211">
                <a:tc>
                  <a:txBody>
                    <a:bodyPr/>
                    <a:lstStyle/>
                    <a:p>
                      <a:pPr algn="l">
                        <a:lnSpc>
                          <a:spcPct val="130000"/>
                        </a:lnSpc>
                        <a:spcAft>
                          <a:spcPts val="0"/>
                        </a:spcAft>
                      </a:pPr>
                      <a:r>
                        <a:rPr lang="de-DE" sz="1000">
                          <a:effectLst/>
                        </a:rPr>
                        <a:t>Systemgrenze der Kompensation: </a:t>
                      </a:r>
                      <a:endParaRPr lang="de-AT" sz="100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a:effectLst/>
                        </a:rPr>
                        <a:t>CO</a:t>
                      </a:r>
                      <a:r>
                        <a:rPr lang="de-DE" sz="1000" baseline="-25000">
                          <a:effectLst/>
                        </a:rPr>
                        <a:t>2</a:t>
                      </a:r>
                      <a:r>
                        <a:rPr lang="de-DE" sz="1000">
                          <a:effectLst/>
                        </a:rPr>
                        <a:t>-Einsparung durch erneuerbare Energiequellen vor Ort am Gebäude und CO</a:t>
                      </a:r>
                      <a:r>
                        <a:rPr lang="de-DE" sz="1000" baseline="-25000">
                          <a:effectLst/>
                        </a:rPr>
                        <a:t>2</a:t>
                      </a:r>
                      <a:r>
                        <a:rPr lang="de-DE" sz="1000">
                          <a:effectLst/>
                        </a:rPr>
                        <a:t>-Speicherung im Bauholz</a:t>
                      </a:r>
                      <a:endParaRPr lang="de-AT" sz="1000">
                        <a:effectLst/>
                        <a:latin typeface="Arial"/>
                        <a:ea typeface="Lucida Sans Unicode"/>
                        <a:cs typeface="Times New Roman"/>
                      </a:endParaRPr>
                    </a:p>
                  </a:txBody>
                  <a:tcPr marL="15128" marR="15128" marT="0" marB="0"/>
                </a:tc>
              </a:tr>
              <a:tr h="185384">
                <a:tc>
                  <a:txBody>
                    <a:bodyPr/>
                    <a:lstStyle/>
                    <a:p>
                      <a:pPr algn="l">
                        <a:lnSpc>
                          <a:spcPct val="130000"/>
                        </a:lnSpc>
                        <a:spcAft>
                          <a:spcPts val="0"/>
                        </a:spcAft>
                      </a:pPr>
                      <a:r>
                        <a:rPr lang="de-DE" sz="1000" dirty="0">
                          <a:effectLst/>
                        </a:rPr>
                        <a:t>Bilanzierungszeitraum:</a:t>
                      </a:r>
                      <a:endParaRPr lang="de-AT" sz="1000" dirty="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a:effectLst/>
                        </a:rPr>
                        <a:t>30 Jahre</a:t>
                      </a:r>
                      <a:endParaRPr lang="de-AT" sz="1000">
                        <a:effectLst/>
                        <a:latin typeface="Arial"/>
                        <a:ea typeface="Lucida Sans Unicode"/>
                        <a:cs typeface="Times New Roman"/>
                      </a:endParaRPr>
                    </a:p>
                  </a:txBody>
                  <a:tcPr marL="15128" marR="15128" marT="0" marB="0"/>
                </a:tc>
              </a:tr>
              <a:tr h="741538">
                <a:tc>
                  <a:txBody>
                    <a:bodyPr/>
                    <a:lstStyle/>
                    <a:p>
                      <a:pPr algn="l">
                        <a:lnSpc>
                          <a:spcPct val="130000"/>
                        </a:lnSpc>
                        <a:spcAft>
                          <a:spcPts val="0"/>
                        </a:spcAft>
                      </a:pPr>
                      <a:r>
                        <a:rPr lang="de-DE" sz="1000" dirty="0">
                          <a:effectLst/>
                        </a:rPr>
                        <a:t>Systemgrenze der Energiebilanz: </a:t>
                      </a:r>
                      <a:endParaRPr lang="de-AT" sz="1000" dirty="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a:effectLst/>
                        </a:rPr>
                        <a:t>Herstellung (Herstellung der Materialien inklusive sämtlicher</a:t>
                      </a:r>
                      <a:br>
                        <a:rPr lang="de-DE" sz="1000">
                          <a:effectLst/>
                        </a:rPr>
                      </a:br>
                      <a:r>
                        <a:rPr lang="de-DE" sz="1000">
                          <a:effectLst/>
                        </a:rPr>
                        <a:t>Vorprozesse, Transport zur Baustelle, Herstellung der haustechnischen Anlage inklusive der PV-Anlage), Gebäudebetrieb (Heizung, Klimatisierung und Hilfsenergie) und Gebäudenutzung (Warmwasser und Haushaltsstrom)</a:t>
                      </a:r>
                      <a:endParaRPr lang="de-AT" sz="1000">
                        <a:effectLst/>
                        <a:latin typeface="Arial"/>
                        <a:ea typeface="Lucida Sans Unicode"/>
                        <a:cs typeface="Times New Roman"/>
                      </a:endParaRPr>
                    </a:p>
                  </a:txBody>
                  <a:tcPr marL="15128" marR="15128" marT="0" marB="0"/>
                </a:tc>
              </a:tr>
              <a:tr h="185384">
                <a:tc>
                  <a:txBody>
                    <a:bodyPr/>
                    <a:lstStyle/>
                    <a:p>
                      <a:pPr algn="l">
                        <a:lnSpc>
                          <a:spcPct val="130000"/>
                        </a:lnSpc>
                        <a:spcAft>
                          <a:spcPts val="0"/>
                        </a:spcAft>
                      </a:pPr>
                      <a:r>
                        <a:rPr lang="de-DE" sz="1000" dirty="0">
                          <a:effectLst/>
                        </a:rPr>
                        <a:t>Art der Bilanzierung: </a:t>
                      </a:r>
                      <a:endParaRPr lang="de-AT" sz="1000" dirty="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a:effectLst/>
                        </a:rPr>
                        <a:t>CO</a:t>
                      </a:r>
                      <a:r>
                        <a:rPr lang="de-DE" sz="1000" baseline="-25000">
                          <a:effectLst/>
                        </a:rPr>
                        <a:t>2</a:t>
                      </a:r>
                      <a:r>
                        <a:rPr lang="de-DE" sz="1000">
                          <a:effectLst/>
                        </a:rPr>
                        <a:t>-Emissionen</a:t>
                      </a:r>
                      <a:endParaRPr lang="de-AT" sz="1000">
                        <a:effectLst/>
                        <a:latin typeface="Arial"/>
                        <a:ea typeface="Lucida Sans Unicode"/>
                        <a:cs typeface="Times New Roman"/>
                      </a:endParaRPr>
                    </a:p>
                  </a:txBody>
                  <a:tcPr marL="15128" marR="15128" marT="0" marB="0"/>
                </a:tc>
              </a:tr>
              <a:tr h="185384">
                <a:tc>
                  <a:txBody>
                    <a:bodyPr/>
                    <a:lstStyle/>
                    <a:p>
                      <a:pPr algn="l">
                        <a:lnSpc>
                          <a:spcPct val="130000"/>
                        </a:lnSpc>
                        <a:spcAft>
                          <a:spcPts val="0"/>
                        </a:spcAft>
                      </a:pPr>
                      <a:r>
                        <a:rPr lang="de-DE" sz="1000" dirty="0">
                          <a:effectLst/>
                        </a:rPr>
                        <a:t>Konversionsfaktoren:</a:t>
                      </a:r>
                      <a:endParaRPr lang="de-AT" sz="1000" dirty="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dirty="0">
                          <a:effectLst/>
                        </a:rPr>
                        <a:t>unbekannt</a:t>
                      </a:r>
                      <a:endParaRPr lang="de-AT" sz="1000" dirty="0">
                        <a:effectLst/>
                        <a:latin typeface="Arial"/>
                        <a:ea typeface="Lucida Sans Unicode"/>
                        <a:cs typeface="Times New Roman"/>
                      </a:endParaRPr>
                    </a:p>
                  </a:txBody>
                  <a:tcPr marL="15128" marR="15128" marT="0" marB="0"/>
                </a:tc>
              </a:tr>
              <a:tr h="370770">
                <a:tc>
                  <a:txBody>
                    <a:bodyPr/>
                    <a:lstStyle/>
                    <a:p>
                      <a:pPr algn="l">
                        <a:lnSpc>
                          <a:spcPct val="130000"/>
                        </a:lnSpc>
                        <a:spcAft>
                          <a:spcPts val="0"/>
                        </a:spcAft>
                      </a:pPr>
                      <a:r>
                        <a:rPr lang="de-DE" sz="1000" dirty="0">
                          <a:effectLst/>
                        </a:rPr>
                        <a:t>Systemgrenze der Energiebereitstellung: </a:t>
                      </a:r>
                      <a:endParaRPr lang="de-AT" sz="1000" dirty="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dirty="0">
                          <a:effectLst/>
                        </a:rPr>
                        <a:t>erneuerbare Energiequellen vor Ort am Gebäude,  Ausgleich der Abweichungen zwischen Energiedargebot und -nachfrage über das öffentliche Stromnetz</a:t>
                      </a:r>
                      <a:endParaRPr lang="de-AT" sz="1000" dirty="0">
                        <a:effectLst/>
                        <a:latin typeface="Arial"/>
                        <a:ea typeface="Lucida Sans Unicode"/>
                        <a:cs typeface="Times New Roman"/>
                      </a:endParaRPr>
                    </a:p>
                  </a:txBody>
                  <a:tcPr marL="15128" marR="15128" marT="0" marB="0"/>
                </a:tc>
              </a:tr>
              <a:tr h="185384">
                <a:tc>
                  <a:txBody>
                    <a:bodyPr/>
                    <a:lstStyle/>
                    <a:p>
                      <a:pPr algn="l">
                        <a:lnSpc>
                          <a:spcPct val="130000"/>
                        </a:lnSpc>
                        <a:spcAft>
                          <a:spcPts val="0"/>
                        </a:spcAft>
                      </a:pPr>
                      <a:r>
                        <a:rPr lang="de-DE" sz="1000" dirty="0">
                          <a:effectLst/>
                        </a:rPr>
                        <a:t>Bilanzierungszeitraum:</a:t>
                      </a:r>
                      <a:endParaRPr lang="de-AT" sz="1000" dirty="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a:effectLst/>
                        </a:rPr>
                        <a:t>1 Jahr</a:t>
                      </a:r>
                      <a:endParaRPr lang="de-AT" sz="1000">
                        <a:effectLst/>
                        <a:latin typeface="Arial"/>
                        <a:ea typeface="Lucida Sans Unicode"/>
                        <a:cs typeface="Times New Roman"/>
                      </a:endParaRPr>
                    </a:p>
                  </a:txBody>
                  <a:tcPr marL="15128" marR="15128" marT="0" marB="0"/>
                </a:tc>
              </a:tr>
              <a:tr h="370770">
                <a:tc>
                  <a:txBody>
                    <a:bodyPr/>
                    <a:lstStyle/>
                    <a:p>
                      <a:pPr algn="l">
                        <a:lnSpc>
                          <a:spcPct val="130000"/>
                        </a:lnSpc>
                        <a:spcAft>
                          <a:spcPts val="0"/>
                        </a:spcAft>
                      </a:pPr>
                      <a:r>
                        <a:rPr lang="de-DE" sz="1000" dirty="0">
                          <a:effectLst/>
                        </a:rPr>
                        <a:t>Systemgrenze der Energiebilanz: </a:t>
                      </a:r>
                      <a:endParaRPr lang="de-AT" sz="1000" dirty="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dirty="0">
                          <a:effectLst/>
                        </a:rPr>
                        <a:t>Energiebedarf aus Gebäudebetrieb (Heizung, Klimatisierung und </a:t>
                      </a:r>
                      <a:r>
                        <a:rPr lang="de-DE" sz="1000" dirty="0" smtClean="0">
                          <a:effectLst/>
                        </a:rPr>
                        <a:t> Hilfsenergie</a:t>
                      </a:r>
                      <a:r>
                        <a:rPr lang="de-DE" sz="1000" dirty="0">
                          <a:effectLst/>
                        </a:rPr>
                        <a:t>) und Gebäudenutzung (Warmwasser und Haushaltsstrom)</a:t>
                      </a:r>
                      <a:endParaRPr lang="de-AT" sz="1000" dirty="0">
                        <a:effectLst/>
                        <a:latin typeface="Arial"/>
                        <a:ea typeface="Lucida Sans Unicode"/>
                        <a:cs typeface="Times New Roman"/>
                      </a:endParaRPr>
                    </a:p>
                  </a:txBody>
                  <a:tcPr marL="15128" marR="15128" marT="0" marB="0"/>
                </a:tc>
              </a:tr>
              <a:tr h="185384">
                <a:tc>
                  <a:txBody>
                    <a:bodyPr/>
                    <a:lstStyle/>
                    <a:p>
                      <a:pPr algn="l">
                        <a:lnSpc>
                          <a:spcPct val="130000"/>
                        </a:lnSpc>
                        <a:spcAft>
                          <a:spcPts val="0"/>
                        </a:spcAft>
                      </a:pPr>
                      <a:r>
                        <a:rPr lang="de-DE" sz="1000" dirty="0">
                          <a:effectLst/>
                        </a:rPr>
                        <a:t>Art der Bilanzierung: </a:t>
                      </a:r>
                      <a:endParaRPr lang="de-AT" sz="1000" dirty="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a:effectLst/>
                        </a:rPr>
                        <a:t>Primärenergieinhalte</a:t>
                      </a:r>
                      <a:endParaRPr lang="de-AT" sz="1000">
                        <a:effectLst/>
                        <a:latin typeface="Arial"/>
                        <a:ea typeface="Lucida Sans Unicode"/>
                        <a:cs typeface="Times New Roman"/>
                      </a:endParaRPr>
                    </a:p>
                  </a:txBody>
                  <a:tcPr marL="15128" marR="15128" marT="0" marB="0"/>
                </a:tc>
              </a:tr>
              <a:tr h="185384">
                <a:tc>
                  <a:txBody>
                    <a:bodyPr/>
                    <a:lstStyle/>
                    <a:p>
                      <a:pPr algn="l">
                        <a:lnSpc>
                          <a:spcPct val="130000"/>
                        </a:lnSpc>
                        <a:spcAft>
                          <a:spcPts val="0"/>
                        </a:spcAft>
                      </a:pPr>
                      <a:r>
                        <a:rPr lang="de-DE" sz="1000" dirty="0">
                          <a:effectLst/>
                        </a:rPr>
                        <a:t>Konversionsfaktoren:</a:t>
                      </a:r>
                      <a:endParaRPr lang="de-AT" sz="1000" dirty="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a:effectLst/>
                        </a:rPr>
                        <a:t>unbekannt</a:t>
                      </a:r>
                      <a:endParaRPr lang="de-AT" sz="1000">
                        <a:effectLst/>
                        <a:latin typeface="Arial"/>
                        <a:ea typeface="Lucida Sans Unicode"/>
                        <a:cs typeface="Times New Roman"/>
                      </a:endParaRPr>
                    </a:p>
                  </a:txBody>
                  <a:tcPr marL="15128" marR="15128" marT="0" marB="0"/>
                </a:tc>
              </a:tr>
              <a:tr h="580949">
                <a:tc>
                  <a:txBody>
                    <a:bodyPr/>
                    <a:lstStyle/>
                    <a:p>
                      <a:pPr algn="l">
                        <a:lnSpc>
                          <a:spcPct val="130000"/>
                        </a:lnSpc>
                        <a:spcAft>
                          <a:spcPts val="0"/>
                        </a:spcAft>
                      </a:pPr>
                      <a:r>
                        <a:rPr lang="de-DE" sz="1000" dirty="0">
                          <a:effectLst/>
                        </a:rPr>
                        <a:t>Quelle Projektdaten:</a:t>
                      </a:r>
                      <a:endParaRPr lang="de-AT" sz="1000" dirty="0">
                        <a:effectLst/>
                        <a:latin typeface="Arial"/>
                        <a:ea typeface="Lucida Sans Unicode"/>
                        <a:cs typeface="Times New Roman"/>
                      </a:endParaRPr>
                    </a:p>
                  </a:txBody>
                  <a:tcPr marL="15128" marR="15128" marT="0" marB="0"/>
                </a:tc>
                <a:tc>
                  <a:txBody>
                    <a:bodyPr/>
                    <a:lstStyle/>
                    <a:p>
                      <a:pPr>
                        <a:lnSpc>
                          <a:spcPct val="130000"/>
                        </a:lnSpc>
                        <a:spcAft>
                          <a:spcPts val="0"/>
                        </a:spcAft>
                      </a:pPr>
                      <a:r>
                        <a:rPr lang="en-US" sz="1000" dirty="0" err="1">
                          <a:effectLst/>
                        </a:rPr>
                        <a:t>juri</a:t>
                      </a:r>
                      <a:r>
                        <a:rPr lang="en-US" sz="1000" dirty="0">
                          <a:effectLst/>
                        </a:rPr>
                        <a:t> troy architects</a:t>
                      </a:r>
                      <a:br>
                        <a:rPr lang="en-US" sz="1000" dirty="0">
                          <a:effectLst/>
                        </a:rPr>
                      </a:br>
                      <a:r>
                        <a:rPr lang="en-US" sz="1000" dirty="0" err="1">
                          <a:effectLst/>
                        </a:rPr>
                        <a:t>Burggasse</a:t>
                      </a:r>
                      <a:r>
                        <a:rPr lang="en-US" sz="1000" dirty="0">
                          <a:effectLst/>
                        </a:rPr>
                        <a:t> 24/4, A-1070 Wien</a:t>
                      </a:r>
                      <a:br>
                        <a:rPr lang="en-US" sz="1000" dirty="0">
                          <a:effectLst/>
                        </a:rPr>
                      </a:br>
                      <a:r>
                        <a:rPr lang="en-US" sz="1000" dirty="0" smtClean="0">
                          <a:effectLst/>
                        </a:rPr>
                        <a:t>www.juritroy.at</a:t>
                      </a:r>
                      <a:endParaRPr lang="de-AT" sz="1000" dirty="0">
                        <a:effectLst/>
                        <a:latin typeface="Arial"/>
                        <a:ea typeface="Lucida Sans Unicode"/>
                        <a:cs typeface="Times New Roman"/>
                      </a:endParaRPr>
                    </a:p>
                  </a:txBody>
                  <a:tcPr marL="15128" marR="15128" marT="0" marB="0"/>
                </a:tc>
              </a:tr>
              <a:tr h="185384">
                <a:tc>
                  <a:txBody>
                    <a:bodyPr/>
                    <a:lstStyle/>
                    <a:p>
                      <a:pPr algn="l">
                        <a:lnSpc>
                          <a:spcPct val="130000"/>
                        </a:lnSpc>
                        <a:spcAft>
                          <a:spcPts val="0"/>
                        </a:spcAft>
                      </a:pPr>
                      <a:r>
                        <a:rPr lang="de-DE" sz="1000" dirty="0">
                          <a:effectLst/>
                        </a:rPr>
                        <a:t>Ansprechperson:</a:t>
                      </a:r>
                      <a:endParaRPr lang="de-AT" sz="1000" dirty="0">
                        <a:effectLst/>
                        <a:latin typeface="Arial"/>
                        <a:ea typeface="Lucida Sans Unicode"/>
                        <a:cs typeface="Times New Roman"/>
                      </a:endParaRPr>
                    </a:p>
                  </a:txBody>
                  <a:tcPr marL="15128" marR="15128" marT="0" marB="0"/>
                </a:tc>
                <a:tc>
                  <a:txBody>
                    <a:bodyPr/>
                    <a:lstStyle/>
                    <a:p>
                      <a:pPr>
                        <a:lnSpc>
                          <a:spcPct val="130000"/>
                        </a:lnSpc>
                        <a:spcAft>
                          <a:spcPts val="0"/>
                        </a:spcAft>
                      </a:pPr>
                      <a:r>
                        <a:rPr lang="de-DE" sz="1000" dirty="0">
                          <a:effectLst/>
                        </a:rPr>
                        <a:t>Mag. </a:t>
                      </a:r>
                      <a:r>
                        <a:rPr lang="de-DE" sz="1000" dirty="0" err="1">
                          <a:effectLst/>
                        </a:rPr>
                        <a:t>Arch</a:t>
                      </a:r>
                      <a:r>
                        <a:rPr lang="de-DE" sz="1000" dirty="0">
                          <a:effectLst/>
                        </a:rPr>
                        <a:t>. Juri Troy</a:t>
                      </a:r>
                      <a:endParaRPr lang="de-AT" sz="1000" dirty="0">
                        <a:effectLst/>
                        <a:latin typeface="Arial"/>
                        <a:ea typeface="Lucida Sans Unicode"/>
                        <a:cs typeface="Times New Roman"/>
                      </a:endParaRPr>
                    </a:p>
                  </a:txBody>
                  <a:tcPr marL="15128" marR="15128" marT="0" marB="0"/>
                </a:tc>
              </a:tr>
            </a:tbl>
          </a:graphicData>
        </a:graphic>
      </p:graphicFrame>
      <p:sp>
        <p:nvSpPr>
          <p:cNvPr id="4" name="Rechteck 3"/>
          <p:cNvSpPr/>
          <p:nvPr/>
        </p:nvSpPr>
        <p:spPr>
          <a:xfrm>
            <a:off x="8532440" y="6011996"/>
            <a:ext cx="442750" cy="369332"/>
          </a:xfrm>
          <a:prstGeom prst="rect">
            <a:avLst/>
          </a:prstGeom>
        </p:spPr>
        <p:txBody>
          <a:bodyPr wrap="none">
            <a:spAutoFit/>
          </a:bodyPr>
          <a:lstStyle/>
          <a:p>
            <a:r>
              <a:rPr lang="de-DE" dirty="0" smtClean="0"/>
              <a:t>[5]</a:t>
            </a:r>
            <a:endParaRPr lang="de-AT" dirty="0"/>
          </a:p>
        </p:txBody>
      </p:sp>
    </p:spTree>
    <p:extLst>
      <p:ext uri="{BB962C8B-B14F-4D97-AF65-F5344CB8AC3E}">
        <p14:creationId xmlns:p14="http://schemas.microsoft.com/office/powerpoint/2010/main" val="31515438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acdn.architizer.com/thumbnails-PRODUCTION/cd/94/cd947425e4e6f44d051b13629b1016b3.jpg"/>
          <p:cNvPicPr>
            <a:picLocks noChangeAspect="1" noChangeArrowheads="1"/>
          </p:cNvPicPr>
          <p:nvPr/>
        </p:nvPicPr>
        <p:blipFill rotWithShape="1">
          <a:blip r:embed="rId3">
            <a:extLst>
              <a:ext uri="{28A0092B-C50C-407E-A947-70E740481C1C}">
                <a14:useLocalDpi xmlns:a14="http://schemas.microsoft.com/office/drawing/2010/main" val="0"/>
              </a:ext>
            </a:extLst>
          </a:blip>
          <a:srcRect l="8755" t="23380" r="72700" b="9692"/>
          <a:stretch/>
        </p:blipFill>
        <p:spPr bwMode="auto">
          <a:xfrm>
            <a:off x="0" y="0"/>
            <a:ext cx="1907704" cy="6884988"/>
          </a:xfrm>
          <a:prstGeom prst="rect">
            <a:avLst/>
          </a:prstGeom>
          <a:noFill/>
          <a:extLst>
            <a:ext uri="{909E8E84-426E-40DD-AFC4-6F175D3DCCD1}">
              <a14:hiddenFill xmlns:a14="http://schemas.microsoft.com/office/drawing/2010/main">
                <a:solidFill>
                  <a:srgbClr val="FFFFFF"/>
                </a:solidFill>
              </a14:hiddenFill>
            </a:ext>
          </a:extLst>
        </p:spPr>
      </p:pic>
      <p:sp>
        <p:nvSpPr>
          <p:cNvPr id="12" name="Untertitel 2"/>
          <p:cNvSpPr txBox="1">
            <a:spLocks/>
          </p:cNvSpPr>
          <p:nvPr/>
        </p:nvSpPr>
        <p:spPr bwMode="auto">
          <a:xfrm>
            <a:off x="2267744" y="2132856"/>
            <a:ext cx="6265069" cy="410445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endParaRPr lang="de-AT" sz="2000" b="1" dirty="0" smtClean="0"/>
          </a:p>
          <a:p>
            <a:pPr eaLnBrk="1" fontAlgn="auto" hangingPunct="1">
              <a:spcAft>
                <a:spcPts val="0"/>
              </a:spcAft>
              <a:buFont typeface="Wingdings" pitchFamily="2" charset="2"/>
              <a:buChar char="à"/>
              <a:defRPr/>
            </a:pPr>
            <a:r>
              <a:rPr lang="de-AT" sz="2000" dirty="0" smtClean="0"/>
              <a:t>Zusammenarbeit </a:t>
            </a:r>
            <a:r>
              <a:rPr lang="de-AT" sz="2000" dirty="0"/>
              <a:t>und Kommunikation mit Fachplanern </a:t>
            </a:r>
            <a:r>
              <a:rPr lang="de-AT" sz="2000" dirty="0" smtClean="0"/>
              <a:t>werden erleichtert </a:t>
            </a:r>
            <a:br>
              <a:rPr lang="de-AT" sz="2000" dirty="0" smtClean="0"/>
            </a:br>
            <a:endParaRPr lang="de-AT" sz="1200" dirty="0" smtClean="0"/>
          </a:p>
          <a:p>
            <a:pPr eaLnBrk="1" fontAlgn="auto" hangingPunct="1">
              <a:spcAft>
                <a:spcPts val="0"/>
              </a:spcAft>
              <a:buFont typeface="Wingdings" pitchFamily="2" charset="2"/>
              <a:buChar char="à"/>
              <a:defRPr/>
            </a:pPr>
            <a:r>
              <a:rPr lang="de-AT" sz="2000" dirty="0" smtClean="0"/>
              <a:t>Bewusstsein </a:t>
            </a:r>
            <a:r>
              <a:rPr lang="de-AT" sz="2000" dirty="0"/>
              <a:t>für die Aufgabenbereiche der verschiedenen Projektbeteiligten im Planungsprozess </a:t>
            </a:r>
            <a:r>
              <a:rPr lang="de-AT" sz="2000" dirty="0" smtClean="0"/>
              <a:t>wird geschärft </a:t>
            </a:r>
          </a:p>
          <a:p>
            <a:pPr eaLnBrk="1" fontAlgn="auto" hangingPunct="1">
              <a:spcAft>
                <a:spcPts val="0"/>
              </a:spcAft>
              <a:buFont typeface="Wingdings" pitchFamily="2" charset="2"/>
              <a:buChar char="à"/>
              <a:defRPr/>
            </a:pPr>
            <a:endParaRPr lang="de-AT" sz="1200" dirty="0" smtClean="0"/>
          </a:p>
          <a:p>
            <a:pPr eaLnBrk="1" fontAlgn="auto" hangingPunct="1">
              <a:spcAft>
                <a:spcPts val="0"/>
              </a:spcAft>
              <a:buFont typeface="Wingdings" pitchFamily="2" charset="2"/>
              <a:buChar char="à"/>
              <a:defRPr/>
            </a:pPr>
            <a:r>
              <a:rPr lang="de-AT" sz="2000" dirty="0" smtClean="0"/>
              <a:t>Grundlage für </a:t>
            </a:r>
            <a:r>
              <a:rPr lang="de-AT" sz="2000" dirty="0"/>
              <a:t>eine erfolgreiche Umsetzung anspruchsvoller und qualitativ hochwertiger </a:t>
            </a:r>
            <a:r>
              <a:rPr lang="de-AT" sz="2000" dirty="0" smtClean="0"/>
              <a:t>Projekte</a:t>
            </a:r>
            <a:endParaRPr lang="de-AT" sz="2000" dirty="0"/>
          </a:p>
          <a:p>
            <a:pPr eaLnBrk="1" fontAlgn="auto" hangingPunct="1">
              <a:spcAft>
                <a:spcPts val="0"/>
              </a:spcAft>
              <a:defRPr/>
            </a:pPr>
            <a:endParaRPr lang="de-AT" sz="2000" dirty="0" smtClean="0"/>
          </a:p>
        </p:txBody>
      </p:sp>
      <p:sp>
        <p:nvSpPr>
          <p:cNvPr id="5" name="Untertitel 2"/>
          <p:cNvSpPr txBox="1">
            <a:spLocks/>
          </p:cNvSpPr>
          <p:nvPr/>
        </p:nvSpPr>
        <p:spPr bwMode="auto">
          <a:xfrm>
            <a:off x="2051720" y="1124744"/>
            <a:ext cx="7632848" cy="72008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de-DE" sz="2500" b="1" dirty="0" smtClean="0"/>
              <a:t>Planungsleitfaden Plusenergie</a:t>
            </a:r>
          </a:p>
        </p:txBody>
      </p:sp>
    </p:spTree>
    <p:extLst>
      <p:ext uri="{BB962C8B-B14F-4D97-AF65-F5344CB8AC3E}">
        <p14:creationId xmlns:p14="http://schemas.microsoft.com/office/powerpoint/2010/main" val="3567129582"/>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4456</Words>
  <Application>Microsoft Office PowerPoint</Application>
  <PresentationFormat>Bildschirmpräsentation (4:3)</PresentationFormat>
  <Paragraphs>909</Paragraphs>
  <Slides>122</Slides>
  <Notes>86</Notes>
  <HiddenSlides>0</HiddenSlides>
  <MMClips>0</MMClips>
  <ScaleCrop>false</ScaleCrop>
  <HeadingPairs>
    <vt:vector size="4" baseType="variant">
      <vt:variant>
        <vt:lpstr>Design</vt:lpstr>
      </vt:variant>
      <vt:variant>
        <vt:i4>1</vt:i4>
      </vt:variant>
      <vt:variant>
        <vt:lpstr>Folientitel</vt:lpstr>
      </vt:variant>
      <vt:variant>
        <vt:i4>122</vt:i4>
      </vt:variant>
    </vt:vector>
  </HeadingPairs>
  <TitlesOfParts>
    <vt:vector size="123" baseType="lpstr">
      <vt:lpstr>Larissa</vt:lpstr>
      <vt:lpstr>Baumaterialien &amp; Green Building   Green Building | Bachelor  Wintersemester 2016  Tobias Steiner, Felix Heisinger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Green Buildings</vt:lpstr>
      <vt:lpstr>PowerPoint-Präsentation</vt:lpstr>
      <vt:lpstr>PowerPoint-Präsentation</vt:lpstr>
      <vt:lpstr>PowerPoint-Präsentation</vt:lpstr>
      <vt:lpstr>Ergebnisse der Aufgabe vom 15.11.2016</vt:lpstr>
      <vt:lpstr>Passivhaus Definitionen und Beispiele </vt:lpstr>
      <vt:lpstr>PowerPoint-Präsentation</vt:lpstr>
      <vt:lpstr>Sonnenhaus Definitionen und Beispiele </vt:lpstr>
      <vt:lpstr>PowerPoint-Präsentation</vt:lpstr>
      <vt:lpstr>Nullenergiehaus Definitionen und Beispiele </vt:lpstr>
      <vt:lpstr>PowerPoint-Präsentation</vt:lpstr>
      <vt:lpstr>Nullemissionshaus Definitionen und Beispiele </vt:lpstr>
      <vt:lpstr>PowerPoint-Präsentation</vt:lpstr>
      <vt:lpstr>Energieautarkes Haus Definitionen und Beispiele </vt:lpstr>
      <vt:lpstr>PowerPoint-Präsentation</vt:lpstr>
      <vt:lpstr>Net zero energy building Definitionen und Beispiele </vt:lpstr>
      <vt:lpstr>PowerPoint-Präsentation</vt:lpstr>
      <vt:lpstr>Zero carbon building Definitionen und Beispiele </vt:lpstr>
      <vt:lpstr>PowerPoint-Präsentation</vt:lpstr>
      <vt:lpstr>Carbon neutral Definitionen und Beispiele </vt:lpstr>
      <vt:lpstr>PowerPoint-Präsentation</vt:lpstr>
      <vt:lpstr>Equilibrium building Definitionen und Beispiele </vt:lpstr>
      <vt:lpstr>PowerPoint-Präsentation</vt:lpstr>
      <vt:lpstr>Plusenergiehaus Definitionen und Beispiele </vt:lpstr>
      <vt:lpstr>PowerPoint-Präsentation</vt:lpstr>
      <vt:lpstr>Niedrigstenergie-Gebäude Definitionen und Beispiele </vt:lpstr>
      <vt:lpstr>PowerPoint-Präsentation</vt:lpstr>
      <vt:lpstr>Solararchitektur Definitionen und Beispiele </vt:lpstr>
      <vt:lpstr>PowerPoint-Präsentation</vt:lpstr>
      <vt:lpstr>Naturnahes Bauen Definitionen und Beispiele </vt:lpstr>
      <vt:lpstr>PowerPoint-Präsentation</vt:lpstr>
      <vt:lpstr>Kreislauffähiges Bauen Definitionen und Beispiele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gundi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Bauökologie</dc:title>
  <dc:creator>gundi</dc:creator>
  <cp:lastModifiedBy>Tobias Steiner</cp:lastModifiedBy>
  <cp:revision>312</cp:revision>
  <cp:lastPrinted>2016-11-21T09:32:37Z</cp:lastPrinted>
  <dcterms:created xsi:type="dcterms:W3CDTF">2001-10-14T16:02:57Z</dcterms:created>
  <dcterms:modified xsi:type="dcterms:W3CDTF">2016-11-21T09:45:23Z</dcterms:modified>
</cp:coreProperties>
</file>